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notesSlides/notesSlide20.xml" ContentType="application/vnd.openxmlformats-officedocument.presentationml.notesSlide+xml"/>
  <Override PartName="/ppt/charts/chart16.xml" ContentType="application/vnd.openxmlformats-officedocument.drawingml.chart+xml"/>
  <Override PartName="/ppt/drawings/drawing1.xml" ContentType="application/vnd.openxmlformats-officedocument.drawingml.chartshapes+xml"/>
  <Override PartName="/ppt/charts/chart17.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18.xml" ContentType="application/vnd.openxmlformats-officedocument.drawingml.chart+xml"/>
  <Override PartName="/ppt/notesSlides/notesSlide22.xml" ContentType="application/vnd.openxmlformats-officedocument.presentationml.notesSlide+xml"/>
  <Override PartName="/ppt/charts/chart19.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20.xml" ContentType="application/vnd.openxmlformats-officedocument.drawingml.chart+xml"/>
  <Override PartName="/ppt/notesSlides/notesSlide9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handoutMasterIdLst>
    <p:handoutMasterId r:id="rId100"/>
  </p:handoutMasterIdLst>
  <p:sldIdLst>
    <p:sldId id="256" r:id="rId2"/>
    <p:sldId id="257" r:id="rId3"/>
    <p:sldId id="258" r:id="rId4"/>
    <p:sldId id="260" r:id="rId5"/>
    <p:sldId id="261" r:id="rId6"/>
    <p:sldId id="288" r:id="rId7"/>
    <p:sldId id="289" r:id="rId8"/>
    <p:sldId id="290" r:id="rId9"/>
    <p:sldId id="292" r:id="rId10"/>
    <p:sldId id="293" r:id="rId11"/>
    <p:sldId id="262" r:id="rId12"/>
    <p:sldId id="294" r:id="rId13"/>
    <p:sldId id="295" r:id="rId14"/>
    <p:sldId id="296" r:id="rId15"/>
    <p:sldId id="297" r:id="rId16"/>
    <p:sldId id="298" r:id="rId17"/>
    <p:sldId id="264" r:id="rId18"/>
    <p:sldId id="265" r:id="rId19"/>
    <p:sldId id="266" r:id="rId20"/>
    <p:sldId id="299" r:id="rId21"/>
    <p:sldId id="300" r:id="rId22"/>
    <p:sldId id="301" r:id="rId23"/>
    <p:sldId id="302" r:id="rId24"/>
    <p:sldId id="303" r:id="rId25"/>
    <p:sldId id="267" r:id="rId26"/>
    <p:sldId id="268" r:id="rId27"/>
    <p:sldId id="304" r:id="rId28"/>
    <p:sldId id="269" r:id="rId29"/>
    <p:sldId id="271" r:id="rId30"/>
    <p:sldId id="272" r:id="rId31"/>
    <p:sldId id="273" r:id="rId32"/>
    <p:sldId id="274" r:id="rId33"/>
    <p:sldId id="338" r:id="rId34"/>
    <p:sldId id="345" r:id="rId35"/>
    <p:sldId id="346" r:id="rId36"/>
    <p:sldId id="347" r:id="rId37"/>
    <p:sldId id="339" r:id="rId38"/>
    <p:sldId id="340" r:id="rId39"/>
    <p:sldId id="337" r:id="rId40"/>
    <p:sldId id="341" r:id="rId41"/>
    <p:sldId id="348" r:id="rId42"/>
    <p:sldId id="349" r:id="rId43"/>
    <p:sldId id="350" r:id="rId44"/>
    <p:sldId id="351" r:id="rId45"/>
    <p:sldId id="342" r:id="rId46"/>
    <p:sldId id="353" r:id="rId47"/>
    <p:sldId id="352" r:id="rId48"/>
    <p:sldId id="354" r:id="rId49"/>
    <p:sldId id="355" r:id="rId50"/>
    <p:sldId id="343" r:id="rId51"/>
    <p:sldId id="344" r:id="rId52"/>
    <p:sldId id="356" r:id="rId53"/>
    <p:sldId id="357" r:id="rId54"/>
    <p:sldId id="358" r:id="rId55"/>
    <p:sldId id="275" r:id="rId56"/>
    <p:sldId id="276" r:id="rId57"/>
    <p:sldId id="277" r:id="rId58"/>
    <p:sldId id="306" r:id="rId59"/>
    <p:sldId id="305"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278" r:id="rId74"/>
    <p:sldId id="279" r:id="rId75"/>
    <p:sldId id="320" r:id="rId76"/>
    <p:sldId id="321" r:id="rId77"/>
    <p:sldId id="323" r:id="rId78"/>
    <p:sldId id="324" r:id="rId79"/>
    <p:sldId id="325" r:id="rId80"/>
    <p:sldId id="327" r:id="rId81"/>
    <p:sldId id="326" r:id="rId82"/>
    <p:sldId id="328" r:id="rId83"/>
    <p:sldId id="329" r:id="rId84"/>
    <p:sldId id="330" r:id="rId85"/>
    <p:sldId id="331" r:id="rId86"/>
    <p:sldId id="332" r:id="rId87"/>
    <p:sldId id="280" r:id="rId88"/>
    <p:sldId id="282" r:id="rId89"/>
    <p:sldId id="283" r:id="rId90"/>
    <p:sldId id="333" r:id="rId91"/>
    <p:sldId id="334" r:id="rId92"/>
    <p:sldId id="284" r:id="rId93"/>
    <p:sldId id="285" r:id="rId94"/>
    <p:sldId id="286" r:id="rId95"/>
    <p:sldId id="335" r:id="rId96"/>
    <p:sldId id="336" r:id="rId97"/>
    <p:sldId id="287"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94660"/>
  </p:normalViewPr>
  <p:slideViewPr>
    <p:cSldViewPr>
      <p:cViewPr>
        <p:scale>
          <a:sx n="76" d="100"/>
          <a:sy n="76" d="100"/>
        </p:scale>
        <p:origin x="-1206" y="22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http://farzin.mrt.ir/FarzinSoft/eOrgan/OutputStream/WriteBuffer.aspx?invokeCode=70246313.35351605" TargetMode="External"/><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Hadi%20Lari\Desktop\&#1705;&#1575;&#1585;&#1711;&#1575;&#1607;%20&#1586;&#1605;&#1740;&#1606;%20&#1608;%20&#1587;&#1575;&#1582;&#1578;&#1605;&#1575;&#1606;\&#1580;&#1583;&#1575;&#1608;&#1604;.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Hadi%20Lari\Desktop\&#1705;&#1575;&#1585;&#1711;&#1575;&#1607;%20&#1586;&#1605;&#1740;&#1606;%20&#1608;%20&#1587;&#1575;&#1582;&#1578;&#1605;&#1575;&#1606;\&#1580;&#1583;&#1575;&#1608;&#1604;.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Hadi%20Lari\Desktop\&#1605;&#1602;&#1575;&#1604;&#1607;%20&#1607;&#1575;%20&#1608;%20&#1575;&#1585;&#1575;&#1574;&#1607;%20&#1607;&#1575;\&#1578;&#1587;&#1607;\&#1578;&#1587;&#1607;&#1740;&#1604;&#1575;&#1578;%20&#1605;&#1587;&#1705;&#1606;%201.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Hadi%20Lari\Desktop\&#1605;&#1602;&#1575;&#1604;&#1607;%20&#1607;&#1575;%20&#1608;%20&#1575;&#1585;&#1575;&#1574;&#1607;%20&#1607;&#1575;\&#1578;&#1587;&#1607;\&#1578;&#1587;&#1607;&#1740;&#1604;&#1575;&#1578;%20&#1605;&#1587;&#1705;&#1606;%201.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Hadi%20Lari\Desktop\&#1705;&#1575;&#1585;&#1711;&#1575;&#1607;%20&#1586;&#1605;&#1740;&#1606;%20&#1608;%20&#1587;&#1575;&#1582;&#1578;&#1605;&#1575;&#1606;\&#1580;&#1583;&#1575;&#1608;&#1604;.xls"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adi%20Lari\Desktop\&#1705;&#1575;&#1585;&#1711;&#1575;&#1607;%20&#1586;&#1605;&#1740;&#1606;%20&#1608;%20&#1587;&#1575;&#1582;&#1578;&#1605;&#1575;&#1606;\&#1580;&#1583;&#1575;&#1608;&#1604;.xls"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adi%20Lari\Desktop\&#1705;&#1575;&#1585;&#1711;&#1575;&#1607;%20&#1586;&#1605;&#1740;&#1606;%20&#1608;%20&#1587;&#1575;&#1582;&#1578;&#1605;&#1575;&#1606;\&#1580;&#1583;&#1575;&#1608;&#1604;.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Hadi%20Lari\Desktop\&#1705;&#1575;&#1585;&#1711;&#1575;&#1607;%20&#1586;&#1605;&#1740;&#1606;%20&#1608;%20&#1587;&#1575;&#1582;&#1578;&#1605;&#1575;&#1606;\&#1580;&#1583;&#1575;&#1608;&#1604;.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Hadi%20Lari\Desktop\&#1705;&#1575;&#1585;&#1711;&#1575;&#1607;%20&#1586;&#1605;&#1740;&#1606;%20&#1608;%20&#1587;&#1575;&#1582;&#1578;&#1605;&#1575;&#1606;\&#1580;&#1583;&#1575;&#1608;&#160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Hadi%20Lari\Desktop\&#1705;&#1575;&#1585;&#1711;&#1575;&#1607;%20&#1586;&#1605;&#1740;&#1606;%20&#1608;%20&#1587;&#1575;&#1582;&#1578;&#1605;&#1575;&#1606;\&#1580;&#1583;&#1575;&#1608;&#1604;.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Hadi%20Lari\Desktop\&#1705;&#1575;&#1585;&#1711;&#1575;&#1607;%20&#1586;&#1605;&#1740;&#1606;%20&#1608;%20&#1587;&#1575;&#1582;&#1578;&#1605;&#1575;&#1606;\&#1580;&#1583;&#1575;&#1608;&#160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542833702168599"/>
          <c:y val="2.2515228804364528E-2"/>
        </c:manualLayout>
      </c:layout>
      <c:overlay val="0"/>
      <c:txPr>
        <a:bodyPr/>
        <a:lstStyle/>
        <a:p>
          <a:pPr>
            <a:defRPr>
              <a:cs typeface="B Nazanin" pitchFamily="2" charset="-78"/>
            </a:defRPr>
          </a:pPr>
          <a:endParaRPr lang="en-US"/>
        </a:p>
      </c:txPr>
    </c:title>
    <c:autoTitleDeleted val="0"/>
    <c:plotArea>
      <c:layout>
        <c:manualLayout>
          <c:layoutTarget val="inner"/>
          <c:xMode val="edge"/>
          <c:yMode val="edge"/>
          <c:x val="0.14106954791334925"/>
          <c:y val="0.21647181046077618"/>
          <c:w val="0.56391016453091336"/>
          <c:h val="0.68726347190737669"/>
        </c:manualLayout>
      </c:layout>
      <c:pieChart>
        <c:varyColors val="1"/>
        <c:ser>
          <c:idx val="0"/>
          <c:order val="0"/>
          <c:tx>
            <c:strRef>
              <c:f>Sheet1!$A$5</c:f>
              <c:strCache>
                <c:ptCount val="1"/>
                <c:pt idx="0">
                  <c:v>سال 1390</c:v>
                </c:pt>
              </c:strCache>
            </c:strRef>
          </c:tx>
          <c:dLbls>
            <c:numFmt formatCode="[$-3010000]0%" sourceLinked="0"/>
            <c:txPr>
              <a:bodyPr/>
              <a:lstStyle/>
              <a:p>
                <a:pPr>
                  <a:defRPr sz="1400">
                    <a:cs typeface="B Nazanin" pitchFamily="2" charset="-78"/>
                  </a:defRPr>
                </a:pPr>
                <a:endParaRPr lang="en-US"/>
              </a:p>
            </c:txPr>
            <c:showLegendKey val="0"/>
            <c:showVal val="0"/>
            <c:showCatName val="0"/>
            <c:showSerName val="0"/>
            <c:showPercent val="1"/>
            <c:showBubbleSize val="0"/>
            <c:showLeaderLines val="1"/>
          </c:dLbls>
          <c:cat>
            <c:strRef>
              <c:f>Sheet1!$B$1:$F$1</c:f>
              <c:strCache>
                <c:ptCount val="5"/>
                <c:pt idx="0">
                  <c:v>ملكي</c:v>
                </c:pt>
                <c:pt idx="1">
                  <c:v>استيجاري</c:v>
                </c:pt>
                <c:pt idx="2">
                  <c:v>در برابر خدمت</c:v>
                </c:pt>
                <c:pt idx="3">
                  <c:v>رايگان</c:v>
                </c:pt>
                <c:pt idx="4">
                  <c:v>ساير و اظهار نشده</c:v>
                </c:pt>
              </c:strCache>
            </c:strRef>
          </c:cat>
          <c:val>
            <c:numRef>
              <c:f>Sheet1!$B$5:$F$5</c:f>
              <c:numCache>
                <c:formatCode>General</c:formatCode>
                <c:ptCount val="5"/>
                <c:pt idx="0">
                  <c:v>62.4</c:v>
                </c:pt>
                <c:pt idx="1">
                  <c:v>26.6</c:v>
                </c:pt>
                <c:pt idx="2">
                  <c:v>1.6</c:v>
                </c:pt>
                <c:pt idx="3">
                  <c:v>7.5</c:v>
                </c:pt>
                <c:pt idx="4">
                  <c:v>1.6</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7304623177077777"/>
          <c:y val="0.16334798497566463"/>
          <c:w val="0.24416975214658243"/>
          <c:h val="0.75239719227414437"/>
        </c:manualLayout>
      </c:layout>
      <c:overlay val="0"/>
      <c:txPr>
        <a:bodyPr/>
        <a:lstStyle/>
        <a:p>
          <a:pPr>
            <a:defRPr sz="1400">
              <a:cs typeface="B Nazanin" pitchFamily="2" charset="-78"/>
            </a:defRPr>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rtl="1">
              <a:defRPr sz="1800">
                <a:cs typeface="B Nazanin" pitchFamily="2" charset="-78"/>
              </a:defRPr>
            </a:pPr>
            <a:r>
              <a:rPr lang="fa-IR" sz="1800" dirty="0" smtClean="0">
                <a:cs typeface="B Nazanin" pitchFamily="2" charset="-78"/>
              </a:rPr>
              <a:t>سرمایه</a:t>
            </a:r>
            <a:r>
              <a:rPr lang="fa-IR" sz="1800" b="1" i="0" u="none" strike="noStrike" baseline="0" dirty="0" smtClean="0">
                <a:effectLst/>
                <a:cs typeface="B Nazanin" pitchFamily="2" charset="-78"/>
              </a:rPr>
              <a:t>‌</a:t>
            </a:r>
            <a:r>
              <a:rPr lang="fa-IR" sz="1800" dirty="0" smtClean="0">
                <a:cs typeface="B Nazanin" pitchFamily="2" charset="-78"/>
              </a:rPr>
              <a:t>گذاری</a:t>
            </a:r>
            <a:r>
              <a:rPr lang="fa-IR" sz="1800" baseline="0" dirty="0" smtClean="0">
                <a:cs typeface="B Nazanin" pitchFamily="2" charset="-78"/>
              </a:rPr>
              <a:t> در بخش ساختمان</a:t>
            </a:r>
            <a:endParaRPr lang="da-DK" sz="1800" baseline="0" dirty="0" smtClean="0">
              <a:cs typeface="B Nazanin" pitchFamily="2" charset="-78"/>
            </a:endParaRPr>
          </a:p>
          <a:p>
            <a:pPr rtl="1">
              <a:defRPr sz="1800">
                <a:cs typeface="B Nazanin" pitchFamily="2" charset="-78"/>
              </a:defRPr>
            </a:pPr>
            <a:r>
              <a:rPr lang="da-DK" sz="1800" baseline="0" dirty="0" smtClean="0">
                <a:cs typeface="B Nazanin" pitchFamily="2" charset="-78"/>
              </a:rPr>
              <a:t> </a:t>
            </a:r>
            <a:r>
              <a:rPr lang="fa-IR" sz="1800" b="0" baseline="0" dirty="0" smtClean="0">
                <a:cs typeface="B Nazanin" pitchFamily="2" charset="-78"/>
              </a:rPr>
              <a:t>(هزار میلیارد تومان)</a:t>
            </a:r>
            <a:endParaRPr lang="en-US" sz="1800" b="0" dirty="0">
              <a:cs typeface="B Nazanin" pitchFamily="2" charset="-78"/>
            </a:endParaRPr>
          </a:p>
        </c:rich>
      </c:tx>
      <c:layout>
        <c:manualLayout>
          <c:xMode val="edge"/>
          <c:yMode val="edge"/>
          <c:x val="0.34534258818375108"/>
          <c:y val="2.0172154638886084E-2"/>
        </c:manualLayout>
      </c:layout>
      <c:overlay val="0"/>
    </c:title>
    <c:autoTitleDeleted val="0"/>
    <c:plotArea>
      <c:layout>
        <c:manualLayout>
          <c:layoutTarget val="inner"/>
          <c:xMode val="edge"/>
          <c:yMode val="edge"/>
          <c:x val="4.941142402189902E-2"/>
          <c:y val="0.21757471061444275"/>
          <c:w val="0.93371846772079281"/>
          <c:h val="0.52782952169917319"/>
        </c:manualLayout>
      </c:layout>
      <c:barChart>
        <c:barDir val="col"/>
        <c:grouping val="clustered"/>
        <c:varyColors val="0"/>
        <c:ser>
          <c:idx val="0"/>
          <c:order val="0"/>
          <c:tx>
            <c:strRef>
              <c:f>'C:\Documents and Settings\razban\Desktop\[Copy of سرمایه گذاری1.xlsx]Sheet1'!$C$4</c:f>
              <c:strCache>
                <c:ptCount val="1"/>
                <c:pt idx="0">
                  <c:v>ساختمان‌هاي شروع‌شده</c:v>
                </c:pt>
              </c:strCache>
            </c:strRef>
          </c:tx>
          <c:spPr>
            <a:solidFill>
              <a:sysClr val="windowText" lastClr="000000"/>
            </a:solidFill>
          </c:spPr>
          <c:invertIfNegative val="0"/>
          <c:dLbls>
            <c:delete val="1"/>
          </c:dLbls>
          <c:cat>
            <c:numRef>
              <c:f>'C:\Documents and Settings\razban\Desktop\[Copy of سرمایه گذاری1.xlsx]Sheet1'!$B$5:$B$13</c:f>
              <c:numCache>
                <c:formatCode>General</c:formatCode>
                <c:ptCount val="9"/>
                <c:pt idx="0">
                  <c:v>1383</c:v>
                </c:pt>
                <c:pt idx="1">
                  <c:v>1384</c:v>
                </c:pt>
                <c:pt idx="2">
                  <c:v>1385</c:v>
                </c:pt>
                <c:pt idx="3">
                  <c:v>1386</c:v>
                </c:pt>
                <c:pt idx="4">
                  <c:v>1387</c:v>
                </c:pt>
                <c:pt idx="5">
                  <c:v>1388</c:v>
                </c:pt>
                <c:pt idx="6">
                  <c:v>1389</c:v>
                </c:pt>
                <c:pt idx="7">
                  <c:v>1390</c:v>
                </c:pt>
                <c:pt idx="8">
                  <c:v>1391</c:v>
                </c:pt>
              </c:numCache>
            </c:numRef>
          </c:cat>
          <c:val>
            <c:numRef>
              <c:f>'C:\Documents and Settings\razban\Desktop\[Copy of سرمایه گذاری1.xlsx]Sheet1'!$C$5:$C$13</c:f>
              <c:numCache>
                <c:formatCode>General</c:formatCode>
                <c:ptCount val="9"/>
                <c:pt idx="0">
                  <c:v>2.71</c:v>
                </c:pt>
                <c:pt idx="1">
                  <c:v>2.8</c:v>
                </c:pt>
                <c:pt idx="2">
                  <c:v>3.1</c:v>
                </c:pt>
                <c:pt idx="3">
                  <c:v>6.5638734999999997</c:v>
                </c:pt>
                <c:pt idx="4">
                  <c:v>9.0051967000000008</c:v>
                </c:pt>
                <c:pt idx="5">
                  <c:v>7.7815987000000124</c:v>
                </c:pt>
                <c:pt idx="6">
                  <c:v>9.0093047000000013</c:v>
                </c:pt>
                <c:pt idx="7">
                  <c:v>11</c:v>
                </c:pt>
                <c:pt idx="8">
                  <c:v>15.7</c:v>
                </c:pt>
              </c:numCache>
            </c:numRef>
          </c:val>
        </c:ser>
        <c:ser>
          <c:idx val="1"/>
          <c:order val="1"/>
          <c:tx>
            <c:strRef>
              <c:f>'C:\Documents and Settings\razban\Desktop\[Copy of سرمایه گذاری1.xlsx]Sheet1'!$D$4</c:f>
              <c:strCache>
                <c:ptCount val="1"/>
                <c:pt idx="0">
                  <c:v>ساختمان‌هاي نيمه‌تمام</c:v>
                </c:pt>
              </c:strCache>
            </c:strRef>
          </c:tx>
          <c:spPr>
            <a:solidFill>
              <a:srgbClr val="4BACC6"/>
            </a:solidFill>
          </c:spPr>
          <c:invertIfNegative val="0"/>
          <c:dLbls>
            <c:delete val="1"/>
          </c:dLbls>
          <c:cat>
            <c:numRef>
              <c:f>'C:\Documents and Settings\razban\Desktop\[Copy of سرمایه گذاری1.xlsx]Sheet1'!$B$5:$B$13</c:f>
              <c:numCache>
                <c:formatCode>General</c:formatCode>
                <c:ptCount val="9"/>
                <c:pt idx="0">
                  <c:v>1383</c:v>
                </c:pt>
                <c:pt idx="1">
                  <c:v>1384</c:v>
                </c:pt>
                <c:pt idx="2">
                  <c:v>1385</c:v>
                </c:pt>
                <c:pt idx="3">
                  <c:v>1386</c:v>
                </c:pt>
                <c:pt idx="4">
                  <c:v>1387</c:v>
                </c:pt>
                <c:pt idx="5">
                  <c:v>1388</c:v>
                </c:pt>
                <c:pt idx="6">
                  <c:v>1389</c:v>
                </c:pt>
                <c:pt idx="7">
                  <c:v>1390</c:v>
                </c:pt>
                <c:pt idx="8">
                  <c:v>1391</c:v>
                </c:pt>
              </c:numCache>
            </c:numRef>
          </c:cat>
          <c:val>
            <c:numRef>
              <c:f>'C:\Documents and Settings\razban\Desktop\[Copy of سرمایه گذاری1.xlsx]Sheet1'!$D$5:$D$13</c:f>
              <c:numCache>
                <c:formatCode>General</c:formatCode>
                <c:ptCount val="9"/>
                <c:pt idx="0">
                  <c:v>5.3</c:v>
                </c:pt>
                <c:pt idx="1">
                  <c:v>5.8</c:v>
                </c:pt>
                <c:pt idx="2">
                  <c:v>6</c:v>
                </c:pt>
                <c:pt idx="3">
                  <c:v>10.226697</c:v>
                </c:pt>
                <c:pt idx="4">
                  <c:v>16.919488600000001</c:v>
                </c:pt>
                <c:pt idx="5">
                  <c:v>16.447145599999889</c:v>
                </c:pt>
                <c:pt idx="6">
                  <c:v>18.792698499999986</c:v>
                </c:pt>
                <c:pt idx="7">
                  <c:v>24</c:v>
                </c:pt>
                <c:pt idx="8">
                  <c:v>35</c:v>
                </c:pt>
              </c:numCache>
            </c:numRef>
          </c:val>
        </c:ser>
        <c:ser>
          <c:idx val="2"/>
          <c:order val="2"/>
          <c:tx>
            <c:strRef>
              <c:f>'C:\Documents and Settings\razban\Desktop\[Copy of سرمایه گذاری1.xlsx]Sheet1'!$E$4</c:f>
              <c:strCache>
                <c:ptCount val="1"/>
                <c:pt idx="0">
                  <c:v>ساختماني‌هاي تكميل‌شده</c:v>
                </c:pt>
              </c:strCache>
            </c:strRef>
          </c:tx>
          <c:spPr>
            <a:solidFill>
              <a:srgbClr val="FFFF00"/>
            </a:solidFill>
          </c:spPr>
          <c:invertIfNegative val="0"/>
          <c:dLbls>
            <c:delete val="1"/>
          </c:dLbls>
          <c:cat>
            <c:numRef>
              <c:f>'C:\Documents and Settings\razban\Desktop\[Copy of سرمایه گذاری1.xlsx]Sheet1'!$B$5:$B$13</c:f>
              <c:numCache>
                <c:formatCode>General</c:formatCode>
                <c:ptCount val="9"/>
                <c:pt idx="0">
                  <c:v>1383</c:v>
                </c:pt>
                <c:pt idx="1">
                  <c:v>1384</c:v>
                </c:pt>
                <c:pt idx="2">
                  <c:v>1385</c:v>
                </c:pt>
                <c:pt idx="3">
                  <c:v>1386</c:v>
                </c:pt>
                <c:pt idx="4">
                  <c:v>1387</c:v>
                </c:pt>
                <c:pt idx="5">
                  <c:v>1388</c:v>
                </c:pt>
                <c:pt idx="6">
                  <c:v>1389</c:v>
                </c:pt>
                <c:pt idx="7">
                  <c:v>1390</c:v>
                </c:pt>
                <c:pt idx="8">
                  <c:v>1391</c:v>
                </c:pt>
              </c:numCache>
            </c:numRef>
          </c:cat>
          <c:val>
            <c:numRef>
              <c:f>'C:\Documents and Settings\razban\Desktop\[Copy of سرمایه گذاری1.xlsx]Sheet1'!$E$5:$E$13</c:f>
              <c:numCache>
                <c:formatCode>General</c:formatCode>
                <c:ptCount val="9"/>
                <c:pt idx="0">
                  <c:v>1.085</c:v>
                </c:pt>
                <c:pt idx="1">
                  <c:v>2.1549999999999998</c:v>
                </c:pt>
                <c:pt idx="2">
                  <c:v>2.1030502000000002</c:v>
                </c:pt>
                <c:pt idx="3">
                  <c:v>3.6995925000000001</c:v>
                </c:pt>
                <c:pt idx="4">
                  <c:v>5.4481747999999985</c:v>
                </c:pt>
                <c:pt idx="5">
                  <c:v>6.1034828999999755</c:v>
                </c:pt>
                <c:pt idx="6">
                  <c:v>4.9669815999999845</c:v>
                </c:pt>
                <c:pt idx="7">
                  <c:v>5</c:v>
                </c:pt>
                <c:pt idx="8">
                  <c:v>10</c:v>
                </c:pt>
              </c:numCache>
            </c:numRef>
          </c:val>
        </c:ser>
        <c:ser>
          <c:idx val="3"/>
          <c:order val="3"/>
          <c:tx>
            <c:strRef>
              <c:f>'C:\Documents and Settings\razban\Desktop\[Copy of سرمایه گذاری1.xlsx]Sheet1'!$F$4</c:f>
              <c:strCache>
                <c:ptCount val="1"/>
                <c:pt idx="0">
                  <c:v>کل سرمایه گذاری ساختمانی</c:v>
                </c:pt>
              </c:strCache>
            </c:strRef>
          </c:tx>
          <c:spPr>
            <a:solidFill>
              <a:srgbClr val="FF0000"/>
            </a:solidFill>
          </c:spPr>
          <c:invertIfNegative val="0"/>
          <c:dLbls>
            <c:numFmt formatCode="[$-3010000]0" sourceLinked="0"/>
            <c:txPr>
              <a:bodyPr/>
              <a:lstStyle/>
              <a:p>
                <a:pPr>
                  <a:defRPr sz="1400">
                    <a:cs typeface="B Nazanin" pitchFamily="2" charset="-78"/>
                  </a:defRPr>
                </a:pPr>
                <a:endParaRPr lang="en-US"/>
              </a:p>
            </c:txPr>
            <c:dLblPos val="outEnd"/>
            <c:showLegendKey val="0"/>
            <c:showVal val="1"/>
            <c:showCatName val="0"/>
            <c:showSerName val="0"/>
            <c:showPercent val="0"/>
            <c:showBubbleSize val="0"/>
            <c:showLeaderLines val="0"/>
          </c:dLbls>
          <c:cat>
            <c:numRef>
              <c:f>'C:\Documents and Settings\razban\Desktop\[Copy of سرمایه گذاری1.xlsx]Sheet1'!$B$5:$B$13</c:f>
              <c:numCache>
                <c:formatCode>General</c:formatCode>
                <c:ptCount val="9"/>
                <c:pt idx="0">
                  <c:v>1383</c:v>
                </c:pt>
                <c:pt idx="1">
                  <c:v>1384</c:v>
                </c:pt>
                <c:pt idx="2">
                  <c:v>1385</c:v>
                </c:pt>
                <c:pt idx="3">
                  <c:v>1386</c:v>
                </c:pt>
                <c:pt idx="4">
                  <c:v>1387</c:v>
                </c:pt>
                <c:pt idx="5">
                  <c:v>1388</c:v>
                </c:pt>
                <c:pt idx="6">
                  <c:v>1389</c:v>
                </c:pt>
                <c:pt idx="7">
                  <c:v>1390</c:v>
                </c:pt>
                <c:pt idx="8">
                  <c:v>1391</c:v>
                </c:pt>
              </c:numCache>
            </c:numRef>
          </c:cat>
          <c:val>
            <c:numRef>
              <c:f>'C:\Documents and Settings\razban\Desktop\[Copy of سرمایه گذاری1.xlsx]Sheet1'!$F$5:$F$13</c:f>
              <c:numCache>
                <c:formatCode>General</c:formatCode>
                <c:ptCount val="9"/>
                <c:pt idx="0">
                  <c:v>9.11</c:v>
                </c:pt>
                <c:pt idx="1">
                  <c:v>10.3</c:v>
                </c:pt>
                <c:pt idx="2">
                  <c:v>11.3</c:v>
                </c:pt>
                <c:pt idx="3">
                  <c:v>20.490162999999889</c:v>
                </c:pt>
                <c:pt idx="4">
                  <c:v>31.372860100000135</c:v>
                </c:pt>
                <c:pt idx="5">
                  <c:v>30.332227199999988</c:v>
                </c:pt>
                <c:pt idx="6">
                  <c:v>32.768984800000013</c:v>
                </c:pt>
                <c:pt idx="7">
                  <c:v>40</c:v>
                </c:pt>
                <c:pt idx="8">
                  <c:v>61.2</c:v>
                </c:pt>
              </c:numCache>
            </c:numRef>
          </c:val>
        </c:ser>
        <c:dLbls>
          <c:dLblPos val="outEnd"/>
          <c:showLegendKey val="0"/>
          <c:showVal val="1"/>
          <c:showCatName val="0"/>
          <c:showSerName val="0"/>
          <c:showPercent val="0"/>
          <c:showBubbleSize val="0"/>
        </c:dLbls>
        <c:gapWidth val="75"/>
        <c:overlap val="-25"/>
        <c:axId val="90150912"/>
        <c:axId val="94326720"/>
      </c:barChart>
      <c:catAx>
        <c:axId val="90150912"/>
        <c:scaling>
          <c:orientation val="minMax"/>
        </c:scaling>
        <c:delete val="0"/>
        <c:axPos val="b"/>
        <c:numFmt formatCode="[$-3010000]0" sourceLinked="0"/>
        <c:majorTickMark val="none"/>
        <c:minorTickMark val="none"/>
        <c:tickLblPos val="nextTo"/>
        <c:txPr>
          <a:bodyPr rot="0" vert="horz"/>
          <a:lstStyle/>
          <a:p>
            <a:pPr>
              <a:defRPr sz="1400" b="1">
                <a:cs typeface="B Nazanin" pitchFamily="2" charset="-78"/>
              </a:defRPr>
            </a:pPr>
            <a:endParaRPr lang="en-US"/>
          </a:p>
        </c:txPr>
        <c:crossAx val="94326720"/>
        <c:crosses val="autoZero"/>
        <c:auto val="1"/>
        <c:lblAlgn val="ctr"/>
        <c:lblOffset val="100"/>
        <c:noMultiLvlLbl val="0"/>
      </c:catAx>
      <c:valAx>
        <c:axId val="94326720"/>
        <c:scaling>
          <c:orientation val="minMax"/>
        </c:scaling>
        <c:delete val="0"/>
        <c:axPos val="l"/>
        <c:majorGridlines>
          <c:spPr>
            <a:ln w="6350">
              <a:prstDash val="sysDot"/>
            </a:ln>
          </c:spPr>
        </c:majorGridlines>
        <c:numFmt formatCode="[$-3010000]0" sourceLinked="0"/>
        <c:majorTickMark val="none"/>
        <c:minorTickMark val="none"/>
        <c:tickLblPos val="nextTo"/>
        <c:spPr>
          <a:ln w="9525">
            <a:noFill/>
          </a:ln>
        </c:spPr>
        <c:txPr>
          <a:bodyPr/>
          <a:lstStyle/>
          <a:p>
            <a:pPr>
              <a:defRPr sz="1400" b="1">
                <a:cs typeface="B Nazanin" pitchFamily="2" charset="-78"/>
              </a:defRPr>
            </a:pPr>
            <a:endParaRPr lang="en-US"/>
          </a:p>
        </c:txPr>
        <c:crossAx val="90150912"/>
        <c:crosses val="autoZero"/>
        <c:crossBetween val="between"/>
      </c:valAx>
    </c:plotArea>
    <c:legend>
      <c:legendPos val="b"/>
      <c:layout/>
      <c:overlay val="0"/>
      <c:txPr>
        <a:bodyPr/>
        <a:lstStyle/>
        <a:p>
          <a:pPr>
            <a:defRPr sz="1400" b="1">
              <a:cs typeface="B Nazanin" pitchFamily="2" charset="-78"/>
            </a:defRPr>
          </a:pPr>
          <a:endParaRPr lang="en-US"/>
        </a:p>
      </c:txPr>
    </c:legend>
    <c:plotVisOnly val="1"/>
    <c:dispBlanksAs val="gap"/>
    <c:showDLblsOverMax val="0"/>
  </c:chart>
  <c:spPr>
    <a:ln>
      <a:solidFill>
        <a:sysClr val="windowText" lastClr="000000"/>
      </a:solidFill>
    </a:ln>
  </c:spPr>
  <c:txPr>
    <a:bodyPr/>
    <a:lstStyle/>
    <a:p>
      <a:pPr>
        <a:defRPr sz="12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1">
              <a:defRPr>
                <a:cs typeface="B Nazanin" pitchFamily="2" charset="-78"/>
              </a:defRPr>
            </a:pPr>
            <a:r>
              <a:rPr lang="fa-IR">
                <a:cs typeface="B Nazanin" pitchFamily="2" charset="-78"/>
              </a:rPr>
              <a:t>منابع تأمین مالی مسکن</a:t>
            </a:r>
            <a:endParaRPr lang="da-DK">
              <a:cs typeface="B Nazanin" pitchFamily="2" charset="-78"/>
            </a:endParaRPr>
          </a:p>
          <a:p>
            <a:pPr rtl="1">
              <a:defRPr>
                <a:cs typeface="B Nazanin" pitchFamily="2" charset="-78"/>
              </a:defRPr>
            </a:pPr>
            <a:r>
              <a:rPr lang="fa-IR" sz="1400" b="0">
                <a:cs typeface="B Nazanin" pitchFamily="2" charset="-78"/>
              </a:rPr>
              <a:t>1381 تا</a:t>
            </a:r>
            <a:r>
              <a:rPr lang="fa-IR" sz="1400" b="0" baseline="0">
                <a:cs typeface="B Nazanin" pitchFamily="2" charset="-78"/>
              </a:rPr>
              <a:t> </a:t>
            </a:r>
            <a:r>
              <a:rPr lang="fa-IR" sz="1400" b="0">
                <a:cs typeface="B Nazanin" pitchFamily="2" charset="-78"/>
              </a:rPr>
              <a:t>1386 </a:t>
            </a:r>
          </a:p>
        </c:rich>
      </c:tx>
      <c:layout/>
      <c:overlay val="0"/>
    </c:title>
    <c:autoTitleDeleted val="0"/>
    <c:plotArea>
      <c:layout>
        <c:manualLayout>
          <c:layoutTarget val="inner"/>
          <c:xMode val="edge"/>
          <c:yMode val="edge"/>
          <c:x val="6.5359117186213012E-2"/>
          <c:y val="0.26217756210706222"/>
          <c:w val="0.53543045025648484"/>
          <c:h val="0.68247756821095018"/>
        </c:manualLayout>
      </c:layout>
      <c:pieChart>
        <c:varyColors val="1"/>
        <c:ser>
          <c:idx val="0"/>
          <c:order val="0"/>
          <c:tx>
            <c:strRef>
              <c:f>Sheet4!$B$1</c:f>
              <c:strCache>
                <c:ptCount val="1"/>
                <c:pt idx="0">
                  <c:v>منابع تأمین مالی مسکن بین سال‌های 1381 تا 1386</c:v>
                </c:pt>
              </c:strCache>
            </c:strRef>
          </c:tx>
          <c:dLbls>
            <c:numFmt formatCode="[$-3010000]0%" sourceLinked="0"/>
            <c:txPr>
              <a:bodyPr/>
              <a:lstStyle/>
              <a:p>
                <a:pPr>
                  <a:defRPr sz="1400">
                    <a:cs typeface="B Nazanin" pitchFamily="2" charset="-78"/>
                  </a:defRPr>
                </a:pPr>
                <a:endParaRPr lang="en-US"/>
              </a:p>
            </c:txPr>
            <c:showLegendKey val="0"/>
            <c:showVal val="0"/>
            <c:showCatName val="0"/>
            <c:showSerName val="0"/>
            <c:showPercent val="1"/>
            <c:showBubbleSize val="0"/>
            <c:showLeaderLines val="1"/>
          </c:dLbls>
          <c:cat>
            <c:strRef>
              <c:f>Sheet4!$A$2:$A$5</c:f>
              <c:strCache>
                <c:ptCount val="4"/>
                <c:pt idx="0">
                  <c:v>پس‌انداز بخش خصوصی</c:v>
                </c:pt>
                <c:pt idx="1">
                  <c:v>اعتبارات بانکی</c:v>
                </c:pt>
                <c:pt idx="2">
                  <c:v>بودجۀ عمومی</c:v>
                </c:pt>
                <c:pt idx="3">
                  <c:v>شرکت‌های دولتی</c:v>
                </c:pt>
              </c:strCache>
            </c:strRef>
          </c:cat>
          <c:val>
            <c:numRef>
              <c:f>Sheet4!$B$2:$B$5</c:f>
              <c:numCache>
                <c:formatCode>General</c:formatCode>
                <c:ptCount val="4"/>
                <c:pt idx="0">
                  <c:v>73</c:v>
                </c:pt>
                <c:pt idx="1">
                  <c:v>22</c:v>
                </c:pt>
                <c:pt idx="2">
                  <c:v>2</c:v>
                </c:pt>
                <c:pt idx="3">
                  <c:v>3</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66729247516559453"/>
          <c:y val="0.22201550387596899"/>
          <c:w val="0.28270733328480752"/>
          <c:h val="0.74450741622413474"/>
        </c:manualLayout>
      </c:layout>
      <c:overlay val="0"/>
      <c:txPr>
        <a:bodyPr/>
        <a:lstStyle/>
        <a:p>
          <a:pPr rtl="0">
            <a:defRPr sz="1400">
              <a:cs typeface="B Nazanin" pitchFamily="2" charset="-78"/>
            </a:defRPr>
          </a:pPr>
          <a:endParaRPr lang="en-US"/>
        </a:p>
      </c:txPr>
    </c:legend>
    <c:plotVisOnly val="1"/>
    <c:dispBlanksAs val="gap"/>
    <c:showDLblsOverMax val="0"/>
  </c:chart>
  <c:spPr>
    <a:ln>
      <a:solidFill>
        <a:sysClr val="windowText" lastClr="000000"/>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1">
              <a:defRPr>
                <a:cs typeface="B Nazanin" pitchFamily="2" charset="-78"/>
              </a:defRPr>
            </a:pPr>
            <a:r>
              <a:rPr lang="fa-IR">
                <a:cs typeface="B Nazanin" pitchFamily="2" charset="-78"/>
              </a:rPr>
              <a:t>منابع تأمین مالی مسکن</a:t>
            </a:r>
            <a:endParaRPr lang="da-DK">
              <a:cs typeface="B Nazanin" pitchFamily="2" charset="-78"/>
            </a:endParaRPr>
          </a:p>
          <a:p>
            <a:pPr rtl="1">
              <a:defRPr>
                <a:cs typeface="B Nazanin" pitchFamily="2" charset="-78"/>
              </a:defRPr>
            </a:pPr>
            <a:r>
              <a:rPr lang="fa-IR" sz="1400" b="0">
                <a:cs typeface="B Nazanin" pitchFamily="2" charset="-78"/>
              </a:rPr>
              <a:t>1387 تا 1390</a:t>
            </a:r>
          </a:p>
        </c:rich>
      </c:tx>
      <c:layout/>
      <c:overlay val="0"/>
    </c:title>
    <c:autoTitleDeleted val="0"/>
    <c:plotArea>
      <c:layout>
        <c:manualLayout>
          <c:layoutTarget val="inner"/>
          <c:xMode val="edge"/>
          <c:yMode val="edge"/>
          <c:x val="7.6629890792835054E-2"/>
          <c:y val="0.28058902520905815"/>
          <c:w val="0.51769994547111464"/>
          <c:h val="0.67686321186595866"/>
        </c:manualLayout>
      </c:layout>
      <c:pieChart>
        <c:varyColors val="1"/>
        <c:ser>
          <c:idx val="0"/>
          <c:order val="0"/>
          <c:tx>
            <c:strRef>
              <c:f>Sheet4!$C$1</c:f>
              <c:strCache>
                <c:ptCount val="1"/>
                <c:pt idx="0">
                  <c:v>منابع تأمین مالی مسکن بین سال‌های 1387 تا 1390</c:v>
                </c:pt>
              </c:strCache>
            </c:strRef>
          </c:tx>
          <c:dLbls>
            <c:numFmt formatCode="[$-3010000]0%" sourceLinked="0"/>
            <c:txPr>
              <a:bodyPr/>
              <a:lstStyle/>
              <a:p>
                <a:pPr>
                  <a:defRPr sz="1400">
                    <a:cs typeface="B Nazanin" pitchFamily="2" charset="-78"/>
                  </a:defRPr>
                </a:pPr>
                <a:endParaRPr lang="en-US"/>
              </a:p>
            </c:txPr>
            <c:showLegendKey val="0"/>
            <c:showVal val="0"/>
            <c:showCatName val="0"/>
            <c:showSerName val="0"/>
            <c:showPercent val="1"/>
            <c:showBubbleSize val="0"/>
            <c:showLeaderLines val="1"/>
          </c:dLbls>
          <c:cat>
            <c:strRef>
              <c:f>Sheet4!$A$2:$A$5</c:f>
              <c:strCache>
                <c:ptCount val="4"/>
                <c:pt idx="0">
                  <c:v>پس‌انداز بخش خصوصی</c:v>
                </c:pt>
                <c:pt idx="1">
                  <c:v>اعتبارات بانکی</c:v>
                </c:pt>
                <c:pt idx="2">
                  <c:v>بودجۀ عمومی</c:v>
                </c:pt>
                <c:pt idx="3">
                  <c:v>شرکت‌های دولتی</c:v>
                </c:pt>
              </c:strCache>
            </c:strRef>
          </c:cat>
          <c:val>
            <c:numRef>
              <c:f>Sheet4!$C$2:$C$5</c:f>
              <c:numCache>
                <c:formatCode>General</c:formatCode>
                <c:ptCount val="4"/>
                <c:pt idx="0">
                  <c:v>64</c:v>
                </c:pt>
                <c:pt idx="1">
                  <c:v>31</c:v>
                </c:pt>
                <c:pt idx="2">
                  <c:v>2</c:v>
                </c:pt>
                <c:pt idx="3">
                  <c:v>3</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67963346131437019"/>
          <c:y val="0.2607751937984496"/>
          <c:w val="0.27218037109520893"/>
          <c:h val="0.68348043703839345"/>
        </c:manualLayout>
      </c:layout>
      <c:overlay val="0"/>
      <c:txPr>
        <a:bodyPr/>
        <a:lstStyle/>
        <a:p>
          <a:pPr rtl="0">
            <a:defRPr sz="1400">
              <a:cs typeface="B Nazanin" pitchFamily="2" charset="-78"/>
            </a:defRPr>
          </a:pPr>
          <a:endParaRPr lang="en-US"/>
        </a:p>
      </c:txPr>
    </c:legend>
    <c:plotVisOnly val="1"/>
    <c:dispBlanksAs val="gap"/>
    <c:showDLblsOverMax val="0"/>
  </c:chart>
  <c:spPr>
    <a:ln>
      <a:solidFill>
        <a:sysClr val="windowText" lastClr="000000"/>
      </a:solid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cs typeface="B Nazanin" pitchFamily="2" charset="-78"/>
              </a:defRPr>
            </a:pPr>
            <a:r>
              <a:rPr lang="fa-IR">
                <a:cs typeface="B Nazanin" pitchFamily="2" charset="-78"/>
              </a:rPr>
              <a:t>اوراق تسهیلات مسکن </a:t>
            </a:r>
            <a:endParaRPr lang="en-US" dirty="0">
              <a:cs typeface="B Nazanin" pitchFamily="2" charset="-78"/>
            </a:endParaRPr>
          </a:p>
        </c:rich>
      </c:tx>
      <c:layout/>
      <c:overlay val="0"/>
    </c:title>
    <c:autoTitleDeleted val="0"/>
    <c:plotArea>
      <c:layout/>
      <c:lineChart>
        <c:grouping val="standard"/>
        <c:varyColors val="0"/>
        <c:ser>
          <c:idx val="0"/>
          <c:order val="0"/>
          <c:tx>
            <c:strRef>
              <c:f>'Bank.Maskan (23)'!$O$1</c:f>
              <c:strCache>
                <c:ptCount val="1"/>
                <c:pt idx="0">
                  <c:v>قیمت پایانی</c:v>
                </c:pt>
              </c:strCache>
            </c:strRef>
          </c:tx>
          <c:spPr>
            <a:ln>
              <a:solidFill>
                <a:schemeClr val="tx1"/>
              </a:solidFill>
            </a:ln>
          </c:spPr>
          <c:marker>
            <c:symbol val="none"/>
          </c:marker>
          <c:cat>
            <c:strRef>
              <c:f>'Bank.Maskan (23)'!$C$2:$C$672</c:f>
              <c:strCache>
                <c:ptCount val="671"/>
                <c:pt idx="0">
                  <c:v>بهمن 1392</c:v>
                </c:pt>
                <c:pt idx="1">
                  <c:v>بهمن 1392</c:v>
                </c:pt>
                <c:pt idx="2">
                  <c:v>بهمن 1392</c:v>
                </c:pt>
                <c:pt idx="3">
                  <c:v>بهمن 1392</c:v>
                </c:pt>
                <c:pt idx="4">
                  <c:v>بهمن 1392</c:v>
                </c:pt>
                <c:pt idx="5">
                  <c:v>بهمن 1392</c:v>
                </c:pt>
                <c:pt idx="6">
                  <c:v>بهمن 1392</c:v>
                </c:pt>
                <c:pt idx="7">
                  <c:v>بهمن 1392</c:v>
                </c:pt>
                <c:pt idx="8">
                  <c:v>بهمن 1392</c:v>
                </c:pt>
                <c:pt idx="9">
                  <c:v>بهمن 1392</c:v>
                </c:pt>
                <c:pt idx="10">
                  <c:v>بهمن 1392</c:v>
                </c:pt>
                <c:pt idx="11">
                  <c:v>بهمن 1392</c:v>
                </c:pt>
                <c:pt idx="12">
                  <c:v>بهمن 1392</c:v>
                </c:pt>
                <c:pt idx="13">
                  <c:v>بهمن 1392</c:v>
                </c:pt>
                <c:pt idx="14">
                  <c:v>بهمن 1392</c:v>
                </c:pt>
                <c:pt idx="15">
                  <c:v>بهمن 1392</c:v>
                </c:pt>
                <c:pt idx="16">
                  <c:v>بهمن 1392</c:v>
                </c:pt>
                <c:pt idx="17">
                  <c:v>بهمن 1392</c:v>
                </c:pt>
                <c:pt idx="18">
                  <c:v>دی 1392</c:v>
                </c:pt>
                <c:pt idx="19">
                  <c:v>دی 1392</c:v>
                </c:pt>
                <c:pt idx="20">
                  <c:v>دی 1392</c:v>
                </c:pt>
                <c:pt idx="21">
                  <c:v>دی 1392</c:v>
                </c:pt>
                <c:pt idx="22">
                  <c:v>دی 1392</c:v>
                </c:pt>
                <c:pt idx="23">
                  <c:v>دی 1392</c:v>
                </c:pt>
                <c:pt idx="24">
                  <c:v>دی 1392</c:v>
                </c:pt>
                <c:pt idx="25">
                  <c:v>دی 1392</c:v>
                </c:pt>
                <c:pt idx="26">
                  <c:v>دی 1392</c:v>
                </c:pt>
                <c:pt idx="27">
                  <c:v>دی 1392</c:v>
                </c:pt>
                <c:pt idx="28">
                  <c:v>دی 1392</c:v>
                </c:pt>
                <c:pt idx="29">
                  <c:v>دی 1392</c:v>
                </c:pt>
                <c:pt idx="30">
                  <c:v>دی 1392</c:v>
                </c:pt>
                <c:pt idx="31">
                  <c:v>دی 1392</c:v>
                </c:pt>
                <c:pt idx="32">
                  <c:v>دی 1392</c:v>
                </c:pt>
                <c:pt idx="33">
                  <c:v>دی 1392</c:v>
                </c:pt>
                <c:pt idx="34">
                  <c:v>دی 1392</c:v>
                </c:pt>
                <c:pt idx="35">
                  <c:v>دی 1392</c:v>
                </c:pt>
                <c:pt idx="36">
                  <c:v>دی 1392</c:v>
                </c:pt>
                <c:pt idx="37">
                  <c:v>آذر 1392</c:v>
                </c:pt>
                <c:pt idx="38">
                  <c:v>آذر 1392</c:v>
                </c:pt>
                <c:pt idx="39">
                  <c:v>آذر 1392</c:v>
                </c:pt>
                <c:pt idx="40">
                  <c:v>آذر 1392</c:v>
                </c:pt>
                <c:pt idx="41">
                  <c:v>آذر 1392</c:v>
                </c:pt>
                <c:pt idx="42">
                  <c:v>آذر 1392</c:v>
                </c:pt>
                <c:pt idx="43">
                  <c:v>آذر 1392</c:v>
                </c:pt>
                <c:pt idx="44">
                  <c:v>آذر 1392</c:v>
                </c:pt>
                <c:pt idx="45">
                  <c:v>آذر 1392</c:v>
                </c:pt>
                <c:pt idx="46">
                  <c:v>آذر 1392</c:v>
                </c:pt>
                <c:pt idx="47">
                  <c:v>آذر 1392</c:v>
                </c:pt>
                <c:pt idx="48">
                  <c:v>آذر 1392</c:v>
                </c:pt>
                <c:pt idx="49">
                  <c:v>آذر 1392</c:v>
                </c:pt>
                <c:pt idx="50">
                  <c:v>آذر 1392</c:v>
                </c:pt>
                <c:pt idx="51">
                  <c:v>آذر 1392</c:v>
                </c:pt>
                <c:pt idx="52">
                  <c:v>آذر 1392</c:v>
                </c:pt>
                <c:pt idx="53">
                  <c:v>آذر 1392</c:v>
                </c:pt>
                <c:pt idx="54">
                  <c:v>آذر 1392</c:v>
                </c:pt>
                <c:pt idx="55">
                  <c:v>آذر 1392</c:v>
                </c:pt>
                <c:pt idx="56">
                  <c:v>آذر 1392</c:v>
                </c:pt>
                <c:pt idx="57">
                  <c:v>آبان 1392</c:v>
                </c:pt>
                <c:pt idx="58">
                  <c:v>آبان 1392</c:v>
                </c:pt>
                <c:pt idx="59">
                  <c:v>آبان 1392</c:v>
                </c:pt>
                <c:pt idx="60">
                  <c:v>آبان 1392</c:v>
                </c:pt>
                <c:pt idx="61">
                  <c:v>آبان 1392</c:v>
                </c:pt>
                <c:pt idx="62">
                  <c:v>آبان 1392</c:v>
                </c:pt>
                <c:pt idx="63">
                  <c:v>آبان 1392</c:v>
                </c:pt>
                <c:pt idx="64">
                  <c:v>آبان 1392</c:v>
                </c:pt>
                <c:pt idx="65">
                  <c:v>آبان 1392</c:v>
                </c:pt>
                <c:pt idx="66">
                  <c:v>آبان 1392</c:v>
                </c:pt>
                <c:pt idx="67">
                  <c:v>آبان 1392</c:v>
                </c:pt>
                <c:pt idx="68">
                  <c:v>آبان 1392</c:v>
                </c:pt>
                <c:pt idx="69">
                  <c:v>آبان 1392</c:v>
                </c:pt>
                <c:pt idx="70">
                  <c:v>آبان 1392</c:v>
                </c:pt>
                <c:pt idx="71">
                  <c:v>آبان 1392</c:v>
                </c:pt>
                <c:pt idx="72">
                  <c:v>آبان 1392</c:v>
                </c:pt>
                <c:pt idx="73">
                  <c:v>آبان 1392</c:v>
                </c:pt>
                <c:pt idx="74">
                  <c:v>آبان 1392</c:v>
                </c:pt>
                <c:pt idx="75">
                  <c:v>مهر 1392</c:v>
                </c:pt>
                <c:pt idx="76">
                  <c:v>مهر 1392</c:v>
                </c:pt>
                <c:pt idx="77">
                  <c:v>مهر 1392</c:v>
                </c:pt>
                <c:pt idx="78">
                  <c:v>مهر 1392</c:v>
                </c:pt>
                <c:pt idx="79">
                  <c:v>مهر 1392</c:v>
                </c:pt>
                <c:pt idx="80">
                  <c:v>مهر 1392</c:v>
                </c:pt>
                <c:pt idx="81">
                  <c:v>مهر 1392</c:v>
                </c:pt>
                <c:pt idx="82">
                  <c:v>مهر 1392</c:v>
                </c:pt>
                <c:pt idx="83">
                  <c:v>مهر 1392</c:v>
                </c:pt>
                <c:pt idx="84">
                  <c:v>مهر 1392</c:v>
                </c:pt>
                <c:pt idx="85">
                  <c:v>مهر 1392</c:v>
                </c:pt>
                <c:pt idx="86">
                  <c:v>مهر 1392</c:v>
                </c:pt>
                <c:pt idx="87">
                  <c:v>مهر 1392</c:v>
                </c:pt>
                <c:pt idx="88">
                  <c:v>مهر 1392</c:v>
                </c:pt>
                <c:pt idx="89">
                  <c:v>مهر 1392</c:v>
                </c:pt>
                <c:pt idx="90">
                  <c:v>مهر 1392</c:v>
                </c:pt>
                <c:pt idx="91">
                  <c:v>مهر 1392</c:v>
                </c:pt>
                <c:pt idx="92">
                  <c:v>مهر 1392</c:v>
                </c:pt>
                <c:pt idx="93">
                  <c:v>مهر 1392</c:v>
                </c:pt>
                <c:pt idx="94">
                  <c:v>مهر 1392</c:v>
                </c:pt>
                <c:pt idx="95">
                  <c:v>شهریور 1392</c:v>
                </c:pt>
                <c:pt idx="96">
                  <c:v>شهریور 1392</c:v>
                </c:pt>
                <c:pt idx="97">
                  <c:v>شهریور 1392</c:v>
                </c:pt>
                <c:pt idx="98">
                  <c:v>شهریور 1392</c:v>
                </c:pt>
                <c:pt idx="99">
                  <c:v>شهریور 1392</c:v>
                </c:pt>
                <c:pt idx="100">
                  <c:v>شهریور 1392</c:v>
                </c:pt>
                <c:pt idx="101">
                  <c:v>شهریور 1392</c:v>
                </c:pt>
                <c:pt idx="102">
                  <c:v>شهریور 1392</c:v>
                </c:pt>
                <c:pt idx="103">
                  <c:v>شهریور 1392</c:v>
                </c:pt>
                <c:pt idx="104">
                  <c:v>شهریور 1392</c:v>
                </c:pt>
                <c:pt idx="105">
                  <c:v>شهریور 1392</c:v>
                </c:pt>
                <c:pt idx="106">
                  <c:v>شهریور 1392</c:v>
                </c:pt>
                <c:pt idx="107">
                  <c:v>شهریور 1392</c:v>
                </c:pt>
                <c:pt idx="108">
                  <c:v>شهریور 1392</c:v>
                </c:pt>
                <c:pt idx="109">
                  <c:v>شهریور 1392</c:v>
                </c:pt>
                <c:pt idx="110">
                  <c:v>شهریور 1392</c:v>
                </c:pt>
                <c:pt idx="111">
                  <c:v>شهریور 1392</c:v>
                </c:pt>
                <c:pt idx="112">
                  <c:v>شهریور 1392</c:v>
                </c:pt>
                <c:pt idx="113">
                  <c:v>شهریور 1392</c:v>
                </c:pt>
                <c:pt idx="114">
                  <c:v>شهریور 1392</c:v>
                </c:pt>
                <c:pt idx="115">
                  <c:v>مرداد 1392</c:v>
                </c:pt>
                <c:pt idx="116">
                  <c:v>مرداد 1392</c:v>
                </c:pt>
                <c:pt idx="117">
                  <c:v>مرداد 1392</c:v>
                </c:pt>
                <c:pt idx="118">
                  <c:v>مرداد 1392</c:v>
                </c:pt>
                <c:pt idx="119">
                  <c:v>مرداد 1392</c:v>
                </c:pt>
                <c:pt idx="120">
                  <c:v>مرداد 1392</c:v>
                </c:pt>
                <c:pt idx="121">
                  <c:v>مرداد 1392</c:v>
                </c:pt>
                <c:pt idx="122">
                  <c:v>مرداد 1392</c:v>
                </c:pt>
                <c:pt idx="123">
                  <c:v>مرداد 1392</c:v>
                </c:pt>
                <c:pt idx="124">
                  <c:v>مرداد 1392</c:v>
                </c:pt>
                <c:pt idx="125">
                  <c:v>مرداد 1392</c:v>
                </c:pt>
                <c:pt idx="126">
                  <c:v>مرداد 1392</c:v>
                </c:pt>
                <c:pt idx="127">
                  <c:v>مرداد 1392</c:v>
                </c:pt>
                <c:pt idx="128">
                  <c:v>مرداد 1392</c:v>
                </c:pt>
                <c:pt idx="129">
                  <c:v>مرداد 1392</c:v>
                </c:pt>
                <c:pt idx="130">
                  <c:v>مرداد 1392</c:v>
                </c:pt>
                <c:pt idx="131">
                  <c:v>مرداد 1392</c:v>
                </c:pt>
                <c:pt idx="132">
                  <c:v>مرداد 1392</c:v>
                </c:pt>
                <c:pt idx="133">
                  <c:v>مرداد 1392</c:v>
                </c:pt>
                <c:pt idx="134">
                  <c:v>مرداد 1392</c:v>
                </c:pt>
                <c:pt idx="135">
                  <c:v>تیر 1392</c:v>
                </c:pt>
                <c:pt idx="136">
                  <c:v>تیر 1392</c:v>
                </c:pt>
                <c:pt idx="137">
                  <c:v>تیر 1392</c:v>
                </c:pt>
                <c:pt idx="138">
                  <c:v>تیر 1392</c:v>
                </c:pt>
                <c:pt idx="139">
                  <c:v>تیر 1392</c:v>
                </c:pt>
                <c:pt idx="140">
                  <c:v>تیر 1392</c:v>
                </c:pt>
                <c:pt idx="141">
                  <c:v>تیر 1392</c:v>
                </c:pt>
                <c:pt idx="142">
                  <c:v>تیر 1392</c:v>
                </c:pt>
                <c:pt idx="143">
                  <c:v>تیر 1392</c:v>
                </c:pt>
                <c:pt idx="144">
                  <c:v>تیر 1392</c:v>
                </c:pt>
                <c:pt idx="145">
                  <c:v>تیر 1392</c:v>
                </c:pt>
                <c:pt idx="146">
                  <c:v>تیر 1392</c:v>
                </c:pt>
                <c:pt idx="147">
                  <c:v>تیر 1392</c:v>
                </c:pt>
                <c:pt idx="148">
                  <c:v>تیر 1392</c:v>
                </c:pt>
                <c:pt idx="149">
                  <c:v>تیر 1392</c:v>
                </c:pt>
                <c:pt idx="150">
                  <c:v>تیر 1392</c:v>
                </c:pt>
                <c:pt idx="151">
                  <c:v>تیر 1392</c:v>
                </c:pt>
                <c:pt idx="152">
                  <c:v>تیر 1392</c:v>
                </c:pt>
                <c:pt idx="153">
                  <c:v>تیر 1392</c:v>
                </c:pt>
                <c:pt idx="154">
                  <c:v>تیر 1392</c:v>
                </c:pt>
                <c:pt idx="155">
                  <c:v>خرداد 1392</c:v>
                </c:pt>
                <c:pt idx="156">
                  <c:v>خرداد 1392</c:v>
                </c:pt>
                <c:pt idx="157">
                  <c:v>خرداد 1392</c:v>
                </c:pt>
                <c:pt idx="158">
                  <c:v>خرداد 1392</c:v>
                </c:pt>
                <c:pt idx="159">
                  <c:v>خرداد 1392</c:v>
                </c:pt>
                <c:pt idx="160">
                  <c:v>خرداد 1392</c:v>
                </c:pt>
                <c:pt idx="161">
                  <c:v>خرداد 1392</c:v>
                </c:pt>
                <c:pt idx="162">
                  <c:v>خرداد 1392</c:v>
                </c:pt>
                <c:pt idx="163">
                  <c:v>خرداد 1392</c:v>
                </c:pt>
                <c:pt idx="164">
                  <c:v>خرداد 1392</c:v>
                </c:pt>
                <c:pt idx="165">
                  <c:v>خرداد 1392</c:v>
                </c:pt>
                <c:pt idx="166">
                  <c:v>خرداد 1392</c:v>
                </c:pt>
                <c:pt idx="167">
                  <c:v>خرداد 1392</c:v>
                </c:pt>
                <c:pt idx="168">
                  <c:v>خرداد 1392</c:v>
                </c:pt>
                <c:pt idx="169">
                  <c:v>خرداد 1392</c:v>
                </c:pt>
                <c:pt idx="170">
                  <c:v>خرداد 1392</c:v>
                </c:pt>
                <c:pt idx="171">
                  <c:v>خرداد 1392</c:v>
                </c:pt>
                <c:pt idx="172">
                  <c:v>خرداد 1392</c:v>
                </c:pt>
                <c:pt idx="173">
                  <c:v>خرداد 1392</c:v>
                </c:pt>
                <c:pt idx="174">
                  <c:v>اردیبهشت 1392</c:v>
                </c:pt>
                <c:pt idx="175">
                  <c:v>اردیبهشت 1392</c:v>
                </c:pt>
                <c:pt idx="176">
                  <c:v>اردیبهشت 1392</c:v>
                </c:pt>
                <c:pt idx="177">
                  <c:v>اردیبهشت 1392</c:v>
                </c:pt>
                <c:pt idx="178">
                  <c:v>اردیبهشت 1392</c:v>
                </c:pt>
                <c:pt idx="179">
                  <c:v>اردیبهشت 1392</c:v>
                </c:pt>
                <c:pt idx="180">
                  <c:v>اردیبهشت 1392</c:v>
                </c:pt>
                <c:pt idx="181">
                  <c:v>اردیبهشت 1392</c:v>
                </c:pt>
                <c:pt idx="182">
                  <c:v>اردیبهشت 1392</c:v>
                </c:pt>
                <c:pt idx="183">
                  <c:v>اردیبهشت 1392</c:v>
                </c:pt>
                <c:pt idx="184">
                  <c:v>اردیبهشت 1392</c:v>
                </c:pt>
                <c:pt idx="185">
                  <c:v>اردیبهشت 1392</c:v>
                </c:pt>
                <c:pt idx="186">
                  <c:v>اردیبهشت 1392</c:v>
                </c:pt>
                <c:pt idx="187">
                  <c:v>اردیبهشت 1392</c:v>
                </c:pt>
                <c:pt idx="188">
                  <c:v>اردیبهشت 1392</c:v>
                </c:pt>
                <c:pt idx="189">
                  <c:v>اردیبهشت 1392</c:v>
                </c:pt>
                <c:pt idx="190">
                  <c:v>اردیبهشت 1392</c:v>
                </c:pt>
                <c:pt idx="191">
                  <c:v>اردیبهشت 1392</c:v>
                </c:pt>
                <c:pt idx="192">
                  <c:v>اردیبهشت 1392</c:v>
                </c:pt>
                <c:pt idx="193">
                  <c:v>اردیبهشت 1392</c:v>
                </c:pt>
                <c:pt idx="194">
                  <c:v>اردیبهشت 1392</c:v>
                </c:pt>
                <c:pt idx="195">
                  <c:v>اردیبهشت 1392</c:v>
                </c:pt>
                <c:pt idx="196">
                  <c:v>اردیبهشت 1392</c:v>
                </c:pt>
                <c:pt idx="197">
                  <c:v>فروردین 1392</c:v>
                </c:pt>
                <c:pt idx="198">
                  <c:v>فروردین 1392</c:v>
                </c:pt>
                <c:pt idx="199">
                  <c:v>فروردین 1392</c:v>
                </c:pt>
                <c:pt idx="200">
                  <c:v>فروردین 1392</c:v>
                </c:pt>
                <c:pt idx="201">
                  <c:v>فروردین 1392</c:v>
                </c:pt>
                <c:pt idx="202">
                  <c:v>فروردین 1392</c:v>
                </c:pt>
                <c:pt idx="203">
                  <c:v>فروردین 1392</c:v>
                </c:pt>
                <c:pt idx="204">
                  <c:v>فروردین 1392</c:v>
                </c:pt>
                <c:pt idx="205">
                  <c:v>فروردین 1392</c:v>
                </c:pt>
                <c:pt idx="206">
                  <c:v>فروردین 1392</c:v>
                </c:pt>
                <c:pt idx="207">
                  <c:v>فروردین 1392</c:v>
                </c:pt>
                <c:pt idx="208">
                  <c:v>فروردین 1392</c:v>
                </c:pt>
                <c:pt idx="209">
                  <c:v>فروردین 1392</c:v>
                </c:pt>
                <c:pt idx="210">
                  <c:v>فروردین 1392</c:v>
                </c:pt>
                <c:pt idx="211">
                  <c:v>فروردین 1392</c:v>
                </c:pt>
                <c:pt idx="212">
                  <c:v>فروردین 1392</c:v>
                </c:pt>
                <c:pt idx="213">
                  <c:v>اسفند 1391</c:v>
                </c:pt>
                <c:pt idx="214">
                  <c:v>اسفند 1391</c:v>
                </c:pt>
                <c:pt idx="215">
                  <c:v>اسفند 1391</c:v>
                </c:pt>
                <c:pt idx="216">
                  <c:v>اسفند 1391</c:v>
                </c:pt>
                <c:pt idx="217">
                  <c:v>اسفند 1391</c:v>
                </c:pt>
                <c:pt idx="218">
                  <c:v>اسفند 1391</c:v>
                </c:pt>
                <c:pt idx="219">
                  <c:v>اسفند 1391</c:v>
                </c:pt>
                <c:pt idx="220">
                  <c:v>اسفند 1391</c:v>
                </c:pt>
                <c:pt idx="221">
                  <c:v>اسفند 1391</c:v>
                </c:pt>
                <c:pt idx="222">
                  <c:v>اسفند 1391</c:v>
                </c:pt>
                <c:pt idx="223">
                  <c:v>اسفند 1391</c:v>
                </c:pt>
                <c:pt idx="224">
                  <c:v>اسفند 1391</c:v>
                </c:pt>
                <c:pt idx="225">
                  <c:v>اسفند 1391</c:v>
                </c:pt>
                <c:pt idx="226">
                  <c:v>اسفند 1391</c:v>
                </c:pt>
                <c:pt idx="227">
                  <c:v>اسفند 1391</c:v>
                </c:pt>
                <c:pt idx="228">
                  <c:v>اسفند 1391</c:v>
                </c:pt>
                <c:pt idx="229">
                  <c:v>اسفند 1391</c:v>
                </c:pt>
                <c:pt idx="230">
                  <c:v>اسفند 1391</c:v>
                </c:pt>
                <c:pt idx="231">
                  <c:v>اسفند 1391</c:v>
                </c:pt>
                <c:pt idx="232">
                  <c:v>اسفند 1391</c:v>
                </c:pt>
                <c:pt idx="233">
                  <c:v>بهمن 1391</c:v>
                </c:pt>
                <c:pt idx="234">
                  <c:v>بهمن 1391</c:v>
                </c:pt>
                <c:pt idx="235">
                  <c:v>بهمن 1391</c:v>
                </c:pt>
                <c:pt idx="236">
                  <c:v>بهمن 1391</c:v>
                </c:pt>
                <c:pt idx="237">
                  <c:v>بهمن 1391</c:v>
                </c:pt>
                <c:pt idx="238">
                  <c:v>بهمن 1391</c:v>
                </c:pt>
                <c:pt idx="239">
                  <c:v>بهمن 1391</c:v>
                </c:pt>
                <c:pt idx="240">
                  <c:v>بهمن 1391</c:v>
                </c:pt>
                <c:pt idx="241">
                  <c:v>بهمن 1391</c:v>
                </c:pt>
                <c:pt idx="242">
                  <c:v>بهمن 1391</c:v>
                </c:pt>
                <c:pt idx="243">
                  <c:v>بهمن 1391</c:v>
                </c:pt>
                <c:pt idx="244">
                  <c:v>بهمن 1391</c:v>
                </c:pt>
                <c:pt idx="245">
                  <c:v>بهمن 1391</c:v>
                </c:pt>
                <c:pt idx="246">
                  <c:v>بهمن 1391</c:v>
                </c:pt>
                <c:pt idx="247">
                  <c:v>بهمن 1391</c:v>
                </c:pt>
                <c:pt idx="248">
                  <c:v>بهمن 1391</c:v>
                </c:pt>
                <c:pt idx="249">
                  <c:v>بهمن 1391</c:v>
                </c:pt>
                <c:pt idx="250">
                  <c:v>بهمن 1391</c:v>
                </c:pt>
                <c:pt idx="251">
                  <c:v>بهمن 1391</c:v>
                </c:pt>
                <c:pt idx="252">
                  <c:v>بهمن 1391</c:v>
                </c:pt>
                <c:pt idx="253">
                  <c:v>دی 1391</c:v>
                </c:pt>
                <c:pt idx="254">
                  <c:v>دی 1391</c:v>
                </c:pt>
                <c:pt idx="255">
                  <c:v>دی 1391</c:v>
                </c:pt>
                <c:pt idx="256">
                  <c:v>دی 1391</c:v>
                </c:pt>
                <c:pt idx="257">
                  <c:v>دی 1391</c:v>
                </c:pt>
                <c:pt idx="258">
                  <c:v>دی 1391</c:v>
                </c:pt>
                <c:pt idx="259">
                  <c:v>دی 1391</c:v>
                </c:pt>
                <c:pt idx="260">
                  <c:v>دی 1391</c:v>
                </c:pt>
                <c:pt idx="261">
                  <c:v>دی 1391</c:v>
                </c:pt>
                <c:pt idx="262">
                  <c:v>دی 1391</c:v>
                </c:pt>
                <c:pt idx="263">
                  <c:v>دی 1391</c:v>
                </c:pt>
                <c:pt idx="264">
                  <c:v>دی 1391</c:v>
                </c:pt>
                <c:pt idx="265">
                  <c:v>دی 1391</c:v>
                </c:pt>
                <c:pt idx="266">
                  <c:v>دی 1391</c:v>
                </c:pt>
                <c:pt idx="267">
                  <c:v>دی 1391</c:v>
                </c:pt>
                <c:pt idx="268">
                  <c:v>دی 1391</c:v>
                </c:pt>
                <c:pt idx="269">
                  <c:v>آذر 1391</c:v>
                </c:pt>
                <c:pt idx="270">
                  <c:v>آذر 1391</c:v>
                </c:pt>
                <c:pt idx="271">
                  <c:v>آذر 1391</c:v>
                </c:pt>
                <c:pt idx="272">
                  <c:v>آذر 1391</c:v>
                </c:pt>
                <c:pt idx="273">
                  <c:v>آذر 1391</c:v>
                </c:pt>
                <c:pt idx="274">
                  <c:v>آذر 1391</c:v>
                </c:pt>
                <c:pt idx="275">
                  <c:v>آذر 1391</c:v>
                </c:pt>
                <c:pt idx="276">
                  <c:v>آذر 1391</c:v>
                </c:pt>
                <c:pt idx="277">
                  <c:v>آذر 1391</c:v>
                </c:pt>
                <c:pt idx="278">
                  <c:v>آذر 1391</c:v>
                </c:pt>
                <c:pt idx="279">
                  <c:v>آذر 1391</c:v>
                </c:pt>
                <c:pt idx="280">
                  <c:v>آذر 1391</c:v>
                </c:pt>
                <c:pt idx="281">
                  <c:v>آذر 1391</c:v>
                </c:pt>
                <c:pt idx="282">
                  <c:v>آذر 1391</c:v>
                </c:pt>
                <c:pt idx="283">
                  <c:v>آذر 1391</c:v>
                </c:pt>
                <c:pt idx="284">
                  <c:v>آذر 1391</c:v>
                </c:pt>
                <c:pt idx="285">
                  <c:v>آذر 1391</c:v>
                </c:pt>
                <c:pt idx="286">
                  <c:v>آذر 1391</c:v>
                </c:pt>
                <c:pt idx="287">
                  <c:v>آذر 1391</c:v>
                </c:pt>
                <c:pt idx="288">
                  <c:v>آبان 1391</c:v>
                </c:pt>
                <c:pt idx="289">
                  <c:v>آبان 1391</c:v>
                </c:pt>
                <c:pt idx="290">
                  <c:v>آبان 1391</c:v>
                </c:pt>
                <c:pt idx="291">
                  <c:v>آبان 1391</c:v>
                </c:pt>
                <c:pt idx="292">
                  <c:v>آبان 1391</c:v>
                </c:pt>
                <c:pt idx="293">
                  <c:v>آبان 1391</c:v>
                </c:pt>
                <c:pt idx="294">
                  <c:v>آبان 1391</c:v>
                </c:pt>
                <c:pt idx="295">
                  <c:v>آبان 1391</c:v>
                </c:pt>
                <c:pt idx="296">
                  <c:v>آبان 1391</c:v>
                </c:pt>
                <c:pt idx="297">
                  <c:v>آبان 1391</c:v>
                </c:pt>
                <c:pt idx="298">
                  <c:v>آبان 1391</c:v>
                </c:pt>
                <c:pt idx="299">
                  <c:v>آبان 1391</c:v>
                </c:pt>
                <c:pt idx="300">
                  <c:v>آبان 1391</c:v>
                </c:pt>
                <c:pt idx="301">
                  <c:v>آبان 1391</c:v>
                </c:pt>
                <c:pt idx="302">
                  <c:v>آبان 1391</c:v>
                </c:pt>
                <c:pt idx="303">
                  <c:v>آبان 1391</c:v>
                </c:pt>
                <c:pt idx="304">
                  <c:v>آبان 1391</c:v>
                </c:pt>
                <c:pt idx="305">
                  <c:v>آبان 1391</c:v>
                </c:pt>
                <c:pt idx="306">
                  <c:v>آبان 1391</c:v>
                </c:pt>
                <c:pt idx="307">
                  <c:v>آبان 1391</c:v>
                </c:pt>
                <c:pt idx="308">
                  <c:v>آبان 1391</c:v>
                </c:pt>
                <c:pt idx="309">
                  <c:v>مهر 1391</c:v>
                </c:pt>
                <c:pt idx="310">
                  <c:v>مهر 1391</c:v>
                </c:pt>
                <c:pt idx="311">
                  <c:v>مهر 1391</c:v>
                </c:pt>
                <c:pt idx="312">
                  <c:v>مهر 1391</c:v>
                </c:pt>
                <c:pt idx="313">
                  <c:v>مهر 1391</c:v>
                </c:pt>
                <c:pt idx="314">
                  <c:v>مهر 1391</c:v>
                </c:pt>
                <c:pt idx="315">
                  <c:v>مهر 1391</c:v>
                </c:pt>
                <c:pt idx="316">
                  <c:v>مهر 1391</c:v>
                </c:pt>
                <c:pt idx="317">
                  <c:v>مهر 1391</c:v>
                </c:pt>
                <c:pt idx="318">
                  <c:v>مهر 1391</c:v>
                </c:pt>
                <c:pt idx="319">
                  <c:v>مهر 1391</c:v>
                </c:pt>
                <c:pt idx="320">
                  <c:v>مهر 1391</c:v>
                </c:pt>
                <c:pt idx="321">
                  <c:v>مهر 1391</c:v>
                </c:pt>
                <c:pt idx="322">
                  <c:v>مهر 1391</c:v>
                </c:pt>
                <c:pt idx="323">
                  <c:v>مهر 1391</c:v>
                </c:pt>
                <c:pt idx="324">
                  <c:v>مهر 1391</c:v>
                </c:pt>
                <c:pt idx="325">
                  <c:v>مهر 1391</c:v>
                </c:pt>
                <c:pt idx="326">
                  <c:v>مهر 1391</c:v>
                </c:pt>
                <c:pt idx="327">
                  <c:v>مهر 1391</c:v>
                </c:pt>
                <c:pt idx="328">
                  <c:v>مهر 1391</c:v>
                </c:pt>
                <c:pt idx="329">
                  <c:v>مهر 1391</c:v>
                </c:pt>
                <c:pt idx="330">
                  <c:v>مهر 1391</c:v>
                </c:pt>
                <c:pt idx="331">
                  <c:v>شهریور 1391</c:v>
                </c:pt>
                <c:pt idx="332">
                  <c:v>شهریور 1391</c:v>
                </c:pt>
                <c:pt idx="333">
                  <c:v>شهریور 1391</c:v>
                </c:pt>
                <c:pt idx="334">
                  <c:v>شهریور 1391</c:v>
                </c:pt>
                <c:pt idx="335">
                  <c:v>شهریور 1391</c:v>
                </c:pt>
                <c:pt idx="336">
                  <c:v>شهریور 1391</c:v>
                </c:pt>
                <c:pt idx="337">
                  <c:v>شهریور 1391</c:v>
                </c:pt>
                <c:pt idx="338">
                  <c:v>شهریور 1391</c:v>
                </c:pt>
                <c:pt idx="339">
                  <c:v>شهریور 1391</c:v>
                </c:pt>
                <c:pt idx="340">
                  <c:v>شهریور 1391</c:v>
                </c:pt>
                <c:pt idx="341">
                  <c:v>شهریور 1391</c:v>
                </c:pt>
                <c:pt idx="342">
                  <c:v>شهریور 1391</c:v>
                </c:pt>
                <c:pt idx="343">
                  <c:v>شهریور 1391</c:v>
                </c:pt>
                <c:pt idx="344">
                  <c:v>شهریور 1391</c:v>
                </c:pt>
                <c:pt idx="345">
                  <c:v>شهریور 1391</c:v>
                </c:pt>
                <c:pt idx="346">
                  <c:v>شهریور 1391</c:v>
                </c:pt>
                <c:pt idx="347">
                  <c:v>شهریور 1391</c:v>
                </c:pt>
                <c:pt idx="348">
                  <c:v>مرداد 1391</c:v>
                </c:pt>
                <c:pt idx="349">
                  <c:v>مرداد 1391</c:v>
                </c:pt>
                <c:pt idx="350">
                  <c:v>مرداد 1391</c:v>
                </c:pt>
                <c:pt idx="351">
                  <c:v>مرداد 1391</c:v>
                </c:pt>
                <c:pt idx="352">
                  <c:v>مرداد 1391</c:v>
                </c:pt>
                <c:pt idx="353">
                  <c:v>مرداد 1391</c:v>
                </c:pt>
                <c:pt idx="354">
                  <c:v>مرداد 1391</c:v>
                </c:pt>
                <c:pt idx="355">
                  <c:v>مرداد 1391</c:v>
                </c:pt>
                <c:pt idx="356">
                  <c:v>مرداد 1391</c:v>
                </c:pt>
                <c:pt idx="357">
                  <c:v>مرداد 1391</c:v>
                </c:pt>
                <c:pt idx="358">
                  <c:v>مرداد 1391</c:v>
                </c:pt>
                <c:pt idx="359">
                  <c:v>مرداد 1391</c:v>
                </c:pt>
                <c:pt idx="360">
                  <c:v>مرداد 1391</c:v>
                </c:pt>
                <c:pt idx="361">
                  <c:v>مرداد 1391</c:v>
                </c:pt>
                <c:pt idx="362">
                  <c:v>مرداد 1391</c:v>
                </c:pt>
                <c:pt idx="363">
                  <c:v>مرداد 1391</c:v>
                </c:pt>
                <c:pt idx="364">
                  <c:v>مرداد 1391</c:v>
                </c:pt>
                <c:pt idx="365">
                  <c:v>مرداد 1391</c:v>
                </c:pt>
                <c:pt idx="366">
                  <c:v>مرداد 1391</c:v>
                </c:pt>
                <c:pt idx="367">
                  <c:v>مرداد 1391</c:v>
                </c:pt>
                <c:pt idx="368">
                  <c:v>مرداد 1391</c:v>
                </c:pt>
                <c:pt idx="369">
                  <c:v>تیر 1391</c:v>
                </c:pt>
                <c:pt idx="370">
                  <c:v>تیر 1391</c:v>
                </c:pt>
                <c:pt idx="371">
                  <c:v>تیر 1391</c:v>
                </c:pt>
                <c:pt idx="372">
                  <c:v>تیر 1391</c:v>
                </c:pt>
                <c:pt idx="373">
                  <c:v>تیر 1391</c:v>
                </c:pt>
                <c:pt idx="374">
                  <c:v>تیر 1391</c:v>
                </c:pt>
                <c:pt idx="375">
                  <c:v>تیر 1391</c:v>
                </c:pt>
                <c:pt idx="376">
                  <c:v>تیر 1391</c:v>
                </c:pt>
                <c:pt idx="377">
                  <c:v>تیر 1391</c:v>
                </c:pt>
                <c:pt idx="378">
                  <c:v>تیر 1391</c:v>
                </c:pt>
                <c:pt idx="379">
                  <c:v>تیر 1391</c:v>
                </c:pt>
                <c:pt idx="380">
                  <c:v>تیر 1391</c:v>
                </c:pt>
                <c:pt idx="381">
                  <c:v>تیر 1391</c:v>
                </c:pt>
                <c:pt idx="382">
                  <c:v>تیر 1391</c:v>
                </c:pt>
                <c:pt idx="383">
                  <c:v>تیر 1391</c:v>
                </c:pt>
                <c:pt idx="384">
                  <c:v>تیر 1391</c:v>
                </c:pt>
                <c:pt idx="385">
                  <c:v>تیر 1391</c:v>
                </c:pt>
                <c:pt idx="386">
                  <c:v>تیر 1391</c:v>
                </c:pt>
                <c:pt idx="387">
                  <c:v>تیر 1391</c:v>
                </c:pt>
                <c:pt idx="388">
                  <c:v>تیر 1391</c:v>
                </c:pt>
                <c:pt idx="389">
                  <c:v>تیر 1391</c:v>
                </c:pt>
                <c:pt idx="390">
                  <c:v>خرداد 1391</c:v>
                </c:pt>
                <c:pt idx="391">
                  <c:v>خرداد 1391</c:v>
                </c:pt>
                <c:pt idx="392">
                  <c:v>خرداد 1391</c:v>
                </c:pt>
                <c:pt idx="393">
                  <c:v>خرداد 1391</c:v>
                </c:pt>
                <c:pt idx="394">
                  <c:v>خرداد 1391</c:v>
                </c:pt>
                <c:pt idx="395">
                  <c:v>خرداد 1391</c:v>
                </c:pt>
                <c:pt idx="396">
                  <c:v>خرداد 1391</c:v>
                </c:pt>
                <c:pt idx="397">
                  <c:v>خرداد 1391</c:v>
                </c:pt>
                <c:pt idx="398">
                  <c:v>خرداد 1391</c:v>
                </c:pt>
                <c:pt idx="399">
                  <c:v>خرداد 1391</c:v>
                </c:pt>
                <c:pt idx="400">
                  <c:v>خرداد 1391</c:v>
                </c:pt>
                <c:pt idx="401">
                  <c:v>خرداد 1391</c:v>
                </c:pt>
                <c:pt idx="402">
                  <c:v>خرداد 1391</c:v>
                </c:pt>
                <c:pt idx="403">
                  <c:v>خرداد 1391</c:v>
                </c:pt>
                <c:pt idx="404">
                  <c:v>خرداد 1391</c:v>
                </c:pt>
                <c:pt idx="405">
                  <c:v>خرداد 1391</c:v>
                </c:pt>
                <c:pt idx="406">
                  <c:v>خرداد 1391</c:v>
                </c:pt>
                <c:pt idx="407">
                  <c:v>خرداد 1391</c:v>
                </c:pt>
                <c:pt idx="408">
                  <c:v>خرداد 1391</c:v>
                </c:pt>
                <c:pt idx="409">
                  <c:v>خرداد 1391</c:v>
                </c:pt>
                <c:pt idx="410">
                  <c:v>اردیبهشت 1391</c:v>
                </c:pt>
                <c:pt idx="411">
                  <c:v>اردیبهشت 1391</c:v>
                </c:pt>
                <c:pt idx="412">
                  <c:v>اردیبهشت 1391</c:v>
                </c:pt>
                <c:pt idx="413">
                  <c:v>اردیبهشت 1391</c:v>
                </c:pt>
                <c:pt idx="414">
                  <c:v>اردیبهشت 1391</c:v>
                </c:pt>
                <c:pt idx="415">
                  <c:v>اردیبهشت 1391</c:v>
                </c:pt>
                <c:pt idx="416">
                  <c:v>اردیبهشت 1391</c:v>
                </c:pt>
                <c:pt idx="417">
                  <c:v>اردیبهشت 1391</c:v>
                </c:pt>
                <c:pt idx="418">
                  <c:v>اردیبهشت 1391</c:v>
                </c:pt>
                <c:pt idx="419">
                  <c:v>اردیبهشت 1391</c:v>
                </c:pt>
                <c:pt idx="420">
                  <c:v>اردیبهشت 1391</c:v>
                </c:pt>
                <c:pt idx="421">
                  <c:v>اردیبهشت 1391</c:v>
                </c:pt>
                <c:pt idx="422">
                  <c:v>اردیبهشت 1391</c:v>
                </c:pt>
                <c:pt idx="423">
                  <c:v>اردیبهشت 1391</c:v>
                </c:pt>
                <c:pt idx="424">
                  <c:v>اردیبهشت 1391</c:v>
                </c:pt>
                <c:pt idx="425">
                  <c:v>اردیبهشت 1391</c:v>
                </c:pt>
                <c:pt idx="426">
                  <c:v>اردیبهشت 1391</c:v>
                </c:pt>
                <c:pt idx="427">
                  <c:v>اردیبهشت 1391</c:v>
                </c:pt>
                <c:pt idx="428">
                  <c:v>اردیبهشت 1391</c:v>
                </c:pt>
                <c:pt idx="429">
                  <c:v>اردیبهشت 1391</c:v>
                </c:pt>
                <c:pt idx="430">
                  <c:v>اردیبهشت 1391</c:v>
                </c:pt>
                <c:pt idx="431">
                  <c:v>فروردین 1391</c:v>
                </c:pt>
                <c:pt idx="432">
                  <c:v>فروردین 1391</c:v>
                </c:pt>
                <c:pt idx="433">
                  <c:v>فروردین 1391</c:v>
                </c:pt>
                <c:pt idx="434">
                  <c:v>فروردین 1391</c:v>
                </c:pt>
                <c:pt idx="435">
                  <c:v>فروردین 1391</c:v>
                </c:pt>
                <c:pt idx="436">
                  <c:v>فروردین 1391</c:v>
                </c:pt>
                <c:pt idx="437">
                  <c:v>فروردین 1391</c:v>
                </c:pt>
                <c:pt idx="438">
                  <c:v>فروردین 1391</c:v>
                </c:pt>
                <c:pt idx="439">
                  <c:v>فروردین 1391</c:v>
                </c:pt>
                <c:pt idx="440">
                  <c:v>فروردین 1391</c:v>
                </c:pt>
                <c:pt idx="441">
                  <c:v>فروردین 1391</c:v>
                </c:pt>
                <c:pt idx="442">
                  <c:v>فروردین 1391</c:v>
                </c:pt>
                <c:pt idx="443">
                  <c:v>فروردین 1391</c:v>
                </c:pt>
                <c:pt idx="444">
                  <c:v>فروردین 1391</c:v>
                </c:pt>
                <c:pt idx="445">
                  <c:v>فروردین 1391</c:v>
                </c:pt>
                <c:pt idx="446">
                  <c:v>فروردین 1391</c:v>
                </c:pt>
                <c:pt idx="447">
                  <c:v>فروردین 1391</c:v>
                </c:pt>
                <c:pt idx="448">
                  <c:v>فروردین 1391</c:v>
                </c:pt>
                <c:pt idx="449">
                  <c:v>اسفند 1390</c:v>
                </c:pt>
                <c:pt idx="450">
                  <c:v>اسفند 1390</c:v>
                </c:pt>
                <c:pt idx="451">
                  <c:v>اسفند 1390</c:v>
                </c:pt>
                <c:pt idx="452">
                  <c:v>اسفند 1390</c:v>
                </c:pt>
                <c:pt idx="453">
                  <c:v>اسفند 1390</c:v>
                </c:pt>
                <c:pt idx="454">
                  <c:v>اسفند 1390</c:v>
                </c:pt>
                <c:pt idx="455">
                  <c:v>اسفند 1390</c:v>
                </c:pt>
                <c:pt idx="456">
                  <c:v>اسفند 1390</c:v>
                </c:pt>
                <c:pt idx="457">
                  <c:v>اسفند 1390</c:v>
                </c:pt>
                <c:pt idx="458">
                  <c:v>اسفند 1390</c:v>
                </c:pt>
                <c:pt idx="459">
                  <c:v>اسفند 1390</c:v>
                </c:pt>
                <c:pt idx="460">
                  <c:v>اسفند 1390</c:v>
                </c:pt>
                <c:pt idx="461">
                  <c:v>اسفند 1390</c:v>
                </c:pt>
                <c:pt idx="462">
                  <c:v>اسفند 1390</c:v>
                </c:pt>
                <c:pt idx="463">
                  <c:v>اسفند 1390</c:v>
                </c:pt>
                <c:pt idx="464">
                  <c:v>اسفند 1390</c:v>
                </c:pt>
                <c:pt idx="465">
                  <c:v>اسفند 1390</c:v>
                </c:pt>
                <c:pt idx="466">
                  <c:v>اسفند 1390</c:v>
                </c:pt>
                <c:pt idx="467">
                  <c:v>اسفند 1390</c:v>
                </c:pt>
                <c:pt idx="468">
                  <c:v>اسفند 1390</c:v>
                </c:pt>
                <c:pt idx="469">
                  <c:v>بهمن 1390</c:v>
                </c:pt>
                <c:pt idx="470">
                  <c:v>بهمن 1390</c:v>
                </c:pt>
                <c:pt idx="471">
                  <c:v>بهمن 1390</c:v>
                </c:pt>
                <c:pt idx="472">
                  <c:v>بهمن 1390</c:v>
                </c:pt>
                <c:pt idx="473">
                  <c:v>بهمن 1390</c:v>
                </c:pt>
                <c:pt idx="474">
                  <c:v>بهمن 1390</c:v>
                </c:pt>
                <c:pt idx="475">
                  <c:v>بهمن 1390</c:v>
                </c:pt>
                <c:pt idx="476">
                  <c:v>بهمن 1390</c:v>
                </c:pt>
                <c:pt idx="477">
                  <c:v>بهمن 1390</c:v>
                </c:pt>
                <c:pt idx="478">
                  <c:v>بهمن 1390</c:v>
                </c:pt>
                <c:pt idx="479">
                  <c:v>بهمن 1390</c:v>
                </c:pt>
                <c:pt idx="480">
                  <c:v>بهمن 1390</c:v>
                </c:pt>
                <c:pt idx="481">
                  <c:v>بهمن 1390</c:v>
                </c:pt>
                <c:pt idx="482">
                  <c:v>بهمن 1390</c:v>
                </c:pt>
                <c:pt idx="483">
                  <c:v>بهمن 1390</c:v>
                </c:pt>
                <c:pt idx="484">
                  <c:v>بهمن 1390</c:v>
                </c:pt>
                <c:pt idx="485">
                  <c:v>بهمن 1390</c:v>
                </c:pt>
                <c:pt idx="486">
                  <c:v>بهمن 1390</c:v>
                </c:pt>
                <c:pt idx="487">
                  <c:v>بهمن 1390</c:v>
                </c:pt>
                <c:pt idx="488">
                  <c:v>دی 1390</c:v>
                </c:pt>
                <c:pt idx="489">
                  <c:v>دی 1390</c:v>
                </c:pt>
                <c:pt idx="490">
                  <c:v>دی 1390</c:v>
                </c:pt>
                <c:pt idx="491">
                  <c:v>دی 1390</c:v>
                </c:pt>
                <c:pt idx="492">
                  <c:v>دی 1390</c:v>
                </c:pt>
                <c:pt idx="493">
                  <c:v>دی 1390</c:v>
                </c:pt>
                <c:pt idx="494">
                  <c:v>دی 1390</c:v>
                </c:pt>
                <c:pt idx="495">
                  <c:v>دی 1390</c:v>
                </c:pt>
                <c:pt idx="496">
                  <c:v>دی 1390</c:v>
                </c:pt>
                <c:pt idx="497">
                  <c:v>دی 1390</c:v>
                </c:pt>
                <c:pt idx="498">
                  <c:v>دی 1390</c:v>
                </c:pt>
                <c:pt idx="499">
                  <c:v>دی 1390</c:v>
                </c:pt>
                <c:pt idx="500">
                  <c:v>دی 1390</c:v>
                </c:pt>
                <c:pt idx="501">
                  <c:v>دی 1390</c:v>
                </c:pt>
                <c:pt idx="502">
                  <c:v>دی 1390</c:v>
                </c:pt>
                <c:pt idx="503">
                  <c:v>دی 1390</c:v>
                </c:pt>
                <c:pt idx="504">
                  <c:v>دی 1390</c:v>
                </c:pt>
                <c:pt idx="505">
                  <c:v>دی 1390</c:v>
                </c:pt>
                <c:pt idx="506">
                  <c:v>دی 1390</c:v>
                </c:pt>
                <c:pt idx="507">
                  <c:v>آذر 1390</c:v>
                </c:pt>
                <c:pt idx="508">
                  <c:v>آذر 1390</c:v>
                </c:pt>
                <c:pt idx="509">
                  <c:v>آذر 1390</c:v>
                </c:pt>
                <c:pt idx="510">
                  <c:v>آذر 1390</c:v>
                </c:pt>
                <c:pt idx="511">
                  <c:v>آذر 1390</c:v>
                </c:pt>
                <c:pt idx="512">
                  <c:v>آذر 1390</c:v>
                </c:pt>
                <c:pt idx="513">
                  <c:v>آذر 1390</c:v>
                </c:pt>
                <c:pt idx="514">
                  <c:v>آذر 1390</c:v>
                </c:pt>
                <c:pt idx="515">
                  <c:v>آذر 1390</c:v>
                </c:pt>
                <c:pt idx="516">
                  <c:v>آذر 1390</c:v>
                </c:pt>
                <c:pt idx="517">
                  <c:v>آذر 1390</c:v>
                </c:pt>
                <c:pt idx="518">
                  <c:v>آذر 1390</c:v>
                </c:pt>
                <c:pt idx="519">
                  <c:v>آذر 1390</c:v>
                </c:pt>
                <c:pt idx="520">
                  <c:v>آذر 1390</c:v>
                </c:pt>
                <c:pt idx="521">
                  <c:v>آذر 1390</c:v>
                </c:pt>
                <c:pt idx="522">
                  <c:v>آذر 1390</c:v>
                </c:pt>
                <c:pt idx="523">
                  <c:v>آذر 1390</c:v>
                </c:pt>
                <c:pt idx="524">
                  <c:v>آذر 1390</c:v>
                </c:pt>
                <c:pt idx="525">
                  <c:v>آذر 1390</c:v>
                </c:pt>
                <c:pt idx="526">
                  <c:v>آذر 1390</c:v>
                </c:pt>
                <c:pt idx="527">
                  <c:v>آبان 1390</c:v>
                </c:pt>
                <c:pt idx="528">
                  <c:v>آبان 1390</c:v>
                </c:pt>
                <c:pt idx="529">
                  <c:v>آبان 1390</c:v>
                </c:pt>
                <c:pt idx="530">
                  <c:v>آبان 1390</c:v>
                </c:pt>
                <c:pt idx="531">
                  <c:v>آبان 1390</c:v>
                </c:pt>
                <c:pt idx="532">
                  <c:v>آبان 1390</c:v>
                </c:pt>
                <c:pt idx="533">
                  <c:v>آبان 1390</c:v>
                </c:pt>
                <c:pt idx="534">
                  <c:v>آبان 1390</c:v>
                </c:pt>
                <c:pt idx="535">
                  <c:v>آبان 1390</c:v>
                </c:pt>
                <c:pt idx="536">
                  <c:v>آبان 1390</c:v>
                </c:pt>
                <c:pt idx="537">
                  <c:v>آبان 1390</c:v>
                </c:pt>
                <c:pt idx="538">
                  <c:v>آبان 1390</c:v>
                </c:pt>
                <c:pt idx="539">
                  <c:v>آبان 1390</c:v>
                </c:pt>
                <c:pt idx="540">
                  <c:v>آبان 1390</c:v>
                </c:pt>
                <c:pt idx="541">
                  <c:v>آبان 1390</c:v>
                </c:pt>
                <c:pt idx="542">
                  <c:v>آبان 1390</c:v>
                </c:pt>
                <c:pt idx="543">
                  <c:v>آبان 1390</c:v>
                </c:pt>
                <c:pt idx="544">
                  <c:v>آبان 1390</c:v>
                </c:pt>
                <c:pt idx="545">
                  <c:v>آبان 1390</c:v>
                </c:pt>
                <c:pt idx="546">
                  <c:v>آبان 1390</c:v>
                </c:pt>
                <c:pt idx="547">
                  <c:v>مهر 1390</c:v>
                </c:pt>
                <c:pt idx="548">
                  <c:v>مهر 1390</c:v>
                </c:pt>
                <c:pt idx="549">
                  <c:v>مهر 1390</c:v>
                </c:pt>
                <c:pt idx="550">
                  <c:v>مهر 1390</c:v>
                </c:pt>
                <c:pt idx="551">
                  <c:v>مهر 1390</c:v>
                </c:pt>
                <c:pt idx="552">
                  <c:v>مهر 1390</c:v>
                </c:pt>
                <c:pt idx="553">
                  <c:v>مهر 1390</c:v>
                </c:pt>
                <c:pt idx="554">
                  <c:v>مهر 1390</c:v>
                </c:pt>
                <c:pt idx="555">
                  <c:v>مهر 1390</c:v>
                </c:pt>
                <c:pt idx="556">
                  <c:v>مهر 1390</c:v>
                </c:pt>
                <c:pt idx="557">
                  <c:v>مهر 1390</c:v>
                </c:pt>
                <c:pt idx="558">
                  <c:v>مهر 1390</c:v>
                </c:pt>
                <c:pt idx="559">
                  <c:v>مهر 1390</c:v>
                </c:pt>
                <c:pt idx="560">
                  <c:v>مهر 1390</c:v>
                </c:pt>
                <c:pt idx="561">
                  <c:v>مهر 1390</c:v>
                </c:pt>
                <c:pt idx="562">
                  <c:v>مهر 1390</c:v>
                </c:pt>
                <c:pt idx="563">
                  <c:v>مهر 1390</c:v>
                </c:pt>
                <c:pt idx="564">
                  <c:v>مهر 1390</c:v>
                </c:pt>
                <c:pt idx="565">
                  <c:v>مهر 1390</c:v>
                </c:pt>
                <c:pt idx="566">
                  <c:v>مهر 1390</c:v>
                </c:pt>
                <c:pt idx="567">
                  <c:v>شهریور 1390</c:v>
                </c:pt>
                <c:pt idx="568">
                  <c:v>شهریور 1390</c:v>
                </c:pt>
                <c:pt idx="569">
                  <c:v>شهریور 1390</c:v>
                </c:pt>
                <c:pt idx="570">
                  <c:v>شهریور 1390</c:v>
                </c:pt>
                <c:pt idx="571">
                  <c:v>شهریور 1390</c:v>
                </c:pt>
                <c:pt idx="572">
                  <c:v>شهریور 1390</c:v>
                </c:pt>
                <c:pt idx="573">
                  <c:v>شهریور 1390</c:v>
                </c:pt>
                <c:pt idx="574">
                  <c:v>شهریور 1390</c:v>
                </c:pt>
                <c:pt idx="575">
                  <c:v>شهریور 1390</c:v>
                </c:pt>
                <c:pt idx="576">
                  <c:v>شهریور 1390</c:v>
                </c:pt>
                <c:pt idx="577">
                  <c:v>شهریور 1390</c:v>
                </c:pt>
                <c:pt idx="578">
                  <c:v>شهریور 1390</c:v>
                </c:pt>
                <c:pt idx="579">
                  <c:v>شهریور 1390</c:v>
                </c:pt>
                <c:pt idx="580">
                  <c:v>شهریور 1390</c:v>
                </c:pt>
                <c:pt idx="581">
                  <c:v>شهریور 1390</c:v>
                </c:pt>
                <c:pt idx="582">
                  <c:v>شهریور 1390</c:v>
                </c:pt>
                <c:pt idx="583">
                  <c:v>شهریور 1390</c:v>
                </c:pt>
                <c:pt idx="584">
                  <c:v>شهریور 1390</c:v>
                </c:pt>
                <c:pt idx="585">
                  <c:v>شهریور 1390</c:v>
                </c:pt>
                <c:pt idx="586">
                  <c:v>شهریور 1390</c:v>
                </c:pt>
                <c:pt idx="587">
                  <c:v>شهریور 1390</c:v>
                </c:pt>
                <c:pt idx="588">
                  <c:v>مرداد 1390</c:v>
                </c:pt>
                <c:pt idx="589">
                  <c:v>مرداد 1390</c:v>
                </c:pt>
                <c:pt idx="590">
                  <c:v>مرداد 1390</c:v>
                </c:pt>
                <c:pt idx="591">
                  <c:v>مرداد 1390</c:v>
                </c:pt>
                <c:pt idx="592">
                  <c:v>مرداد 1390</c:v>
                </c:pt>
                <c:pt idx="593">
                  <c:v>مرداد 1390</c:v>
                </c:pt>
                <c:pt idx="594">
                  <c:v>مرداد 1390</c:v>
                </c:pt>
                <c:pt idx="595">
                  <c:v>مرداد 1390</c:v>
                </c:pt>
                <c:pt idx="596">
                  <c:v>مرداد 1390</c:v>
                </c:pt>
                <c:pt idx="597">
                  <c:v>مرداد 1390</c:v>
                </c:pt>
                <c:pt idx="598">
                  <c:v>مرداد 1390</c:v>
                </c:pt>
                <c:pt idx="599">
                  <c:v>مرداد 1390</c:v>
                </c:pt>
                <c:pt idx="600">
                  <c:v>مرداد 1390</c:v>
                </c:pt>
                <c:pt idx="601">
                  <c:v>مرداد 1390</c:v>
                </c:pt>
                <c:pt idx="602">
                  <c:v>مرداد 1390</c:v>
                </c:pt>
                <c:pt idx="603">
                  <c:v>مرداد 1390</c:v>
                </c:pt>
                <c:pt idx="604">
                  <c:v>مرداد 1390</c:v>
                </c:pt>
                <c:pt idx="605">
                  <c:v>مرداد 1390</c:v>
                </c:pt>
                <c:pt idx="606">
                  <c:v>مرداد 1390</c:v>
                </c:pt>
                <c:pt idx="607">
                  <c:v>مرداد 1390</c:v>
                </c:pt>
                <c:pt idx="608">
                  <c:v>مرداد 1390</c:v>
                </c:pt>
                <c:pt idx="609">
                  <c:v>مرداد 1390</c:v>
                </c:pt>
                <c:pt idx="610">
                  <c:v>تیر 1390</c:v>
                </c:pt>
                <c:pt idx="611">
                  <c:v>تیر 1390</c:v>
                </c:pt>
                <c:pt idx="612">
                  <c:v>تیر 1390</c:v>
                </c:pt>
                <c:pt idx="613">
                  <c:v>تیر 1390</c:v>
                </c:pt>
                <c:pt idx="614">
                  <c:v>تیر 1390</c:v>
                </c:pt>
                <c:pt idx="615">
                  <c:v>تیر 1390</c:v>
                </c:pt>
                <c:pt idx="616">
                  <c:v>تیر 1390</c:v>
                </c:pt>
                <c:pt idx="617">
                  <c:v>تیر 1390</c:v>
                </c:pt>
                <c:pt idx="618">
                  <c:v>تیر 1390</c:v>
                </c:pt>
                <c:pt idx="619">
                  <c:v>تیر 1390</c:v>
                </c:pt>
                <c:pt idx="620">
                  <c:v>تیر 1390</c:v>
                </c:pt>
                <c:pt idx="621">
                  <c:v>تیر 1390</c:v>
                </c:pt>
                <c:pt idx="622">
                  <c:v>تیر 1390</c:v>
                </c:pt>
                <c:pt idx="623">
                  <c:v>تیر 1390</c:v>
                </c:pt>
                <c:pt idx="624">
                  <c:v>تیر 1390</c:v>
                </c:pt>
                <c:pt idx="625">
                  <c:v>تیر 1390</c:v>
                </c:pt>
                <c:pt idx="626">
                  <c:v>تیر 1390</c:v>
                </c:pt>
                <c:pt idx="627">
                  <c:v>تیر 1390</c:v>
                </c:pt>
                <c:pt idx="628">
                  <c:v>تیر 1390</c:v>
                </c:pt>
                <c:pt idx="629">
                  <c:v>تیر 1390</c:v>
                </c:pt>
                <c:pt idx="630">
                  <c:v>خرداد 1390</c:v>
                </c:pt>
                <c:pt idx="631">
                  <c:v>خرداد 1390</c:v>
                </c:pt>
                <c:pt idx="632">
                  <c:v>خرداد 1390</c:v>
                </c:pt>
                <c:pt idx="633">
                  <c:v>خرداد 1390</c:v>
                </c:pt>
                <c:pt idx="634">
                  <c:v>خرداد 1390</c:v>
                </c:pt>
                <c:pt idx="635">
                  <c:v>خرداد 1390</c:v>
                </c:pt>
                <c:pt idx="636">
                  <c:v>خرداد 1390</c:v>
                </c:pt>
                <c:pt idx="637">
                  <c:v>خرداد 1390</c:v>
                </c:pt>
                <c:pt idx="638">
                  <c:v>خرداد 1390</c:v>
                </c:pt>
                <c:pt idx="639">
                  <c:v>خرداد 1390</c:v>
                </c:pt>
                <c:pt idx="640">
                  <c:v>خرداد 1390</c:v>
                </c:pt>
                <c:pt idx="641">
                  <c:v>خرداد 1390</c:v>
                </c:pt>
                <c:pt idx="642">
                  <c:v>خرداد 1390</c:v>
                </c:pt>
                <c:pt idx="643">
                  <c:v>خرداد 1390</c:v>
                </c:pt>
                <c:pt idx="644">
                  <c:v>خرداد 1390</c:v>
                </c:pt>
                <c:pt idx="645">
                  <c:v>خرداد 1390</c:v>
                </c:pt>
                <c:pt idx="646">
                  <c:v>خرداد 1390</c:v>
                </c:pt>
                <c:pt idx="647">
                  <c:v>خرداد 1390</c:v>
                </c:pt>
                <c:pt idx="648">
                  <c:v>خرداد 1390</c:v>
                </c:pt>
                <c:pt idx="649">
                  <c:v>خرداد 1390</c:v>
                </c:pt>
                <c:pt idx="650">
                  <c:v>خرداد 1390</c:v>
                </c:pt>
                <c:pt idx="651">
                  <c:v>اردیبهشت 1390</c:v>
                </c:pt>
                <c:pt idx="652">
                  <c:v>اردیبهشت 1390</c:v>
                </c:pt>
                <c:pt idx="653">
                  <c:v>اردیبهشت 1390</c:v>
                </c:pt>
                <c:pt idx="654">
                  <c:v>اردیبهشت 1390</c:v>
                </c:pt>
                <c:pt idx="655">
                  <c:v>اردیبهشت 1390</c:v>
                </c:pt>
                <c:pt idx="656">
                  <c:v>اردیبهشت 1390</c:v>
                </c:pt>
                <c:pt idx="657">
                  <c:v>اردیبهشت 1390</c:v>
                </c:pt>
                <c:pt idx="658">
                  <c:v>اردیبهشت 1390</c:v>
                </c:pt>
                <c:pt idx="659">
                  <c:v>اردیبهشت 1390</c:v>
                </c:pt>
                <c:pt idx="660">
                  <c:v>اردیبهشت 1390</c:v>
                </c:pt>
                <c:pt idx="661">
                  <c:v>اردیبهشت 1390</c:v>
                </c:pt>
                <c:pt idx="662">
                  <c:v>اردیبهشت 1390</c:v>
                </c:pt>
                <c:pt idx="663">
                  <c:v>اردیبهشت 1390</c:v>
                </c:pt>
                <c:pt idx="664">
                  <c:v>اردیبهشت 1390</c:v>
                </c:pt>
                <c:pt idx="665">
                  <c:v>اردیبهشت 1390</c:v>
                </c:pt>
                <c:pt idx="666">
                  <c:v>اردیبهشت 1390</c:v>
                </c:pt>
                <c:pt idx="667">
                  <c:v>اردیبهشت 1390</c:v>
                </c:pt>
                <c:pt idx="668">
                  <c:v>اردیبهشت 1390</c:v>
                </c:pt>
                <c:pt idx="669">
                  <c:v>اردیبهشت 1390</c:v>
                </c:pt>
                <c:pt idx="670">
                  <c:v>اردیبهشت 1390</c:v>
                </c:pt>
              </c:strCache>
            </c:strRef>
          </c:cat>
          <c:val>
            <c:numRef>
              <c:f>'Bank.Maskan (23)'!$O$2:$O$672</c:f>
              <c:numCache>
                <c:formatCode>General</c:formatCode>
                <c:ptCount val="671"/>
                <c:pt idx="0">
                  <c:v>610415</c:v>
                </c:pt>
                <c:pt idx="1">
                  <c:v>581348</c:v>
                </c:pt>
                <c:pt idx="2">
                  <c:v>562163</c:v>
                </c:pt>
                <c:pt idx="3">
                  <c:v>558180</c:v>
                </c:pt>
                <c:pt idx="4">
                  <c:v>531600</c:v>
                </c:pt>
                <c:pt idx="5">
                  <c:v>506286</c:v>
                </c:pt>
                <c:pt idx="6">
                  <c:v>487216</c:v>
                </c:pt>
                <c:pt idx="7">
                  <c:v>493520</c:v>
                </c:pt>
                <c:pt idx="8">
                  <c:v>516411</c:v>
                </c:pt>
                <c:pt idx="9">
                  <c:v>543590</c:v>
                </c:pt>
                <c:pt idx="10">
                  <c:v>572200</c:v>
                </c:pt>
                <c:pt idx="11">
                  <c:v>602315</c:v>
                </c:pt>
                <c:pt idx="12">
                  <c:v>634015</c:v>
                </c:pt>
                <c:pt idx="13">
                  <c:v>667384</c:v>
                </c:pt>
                <c:pt idx="14">
                  <c:v>702509</c:v>
                </c:pt>
                <c:pt idx="15">
                  <c:v>736236</c:v>
                </c:pt>
                <c:pt idx="16">
                  <c:v>739111</c:v>
                </c:pt>
                <c:pt idx="17">
                  <c:v>703916</c:v>
                </c:pt>
                <c:pt idx="18">
                  <c:v>670397</c:v>
                </c:pt>
                <c:pt idx="19">
                  <c:v>638474</c:v>
                </c:pt>
                <c:pt idx="20">
                  <c:v>608071</c:v>
                </c:pt>
                <c:pt idx="21">
                  <c:v>597843</c:v>
                </c:pt>
                <c:pt idx="22">
                  <c:v>449952</c:v>
                </c:pt>
                <c:pt idx="23">
                  <c:v>428526</c:v>
                </c:pt>
                <c:pt idx="24">
                  <c:v>408120</c:v>
                </c:pt>
                <c:pt idx="25">
                  <c:v>388686</c:v>
                </c:pt>
                <c:pt idx="26">
                  <c:v>370178</c:v>
                </c:pt>
                <c:pt idx="27">
                  <c:v>370952</c:v>
                </c:pt>
                <c:pt idx="28">
                  <c:v>366058</c:v>
                </c:pt>
                <c:pt idx="29">
                  <c:v>365655</c:v>
                </c:pt>
                <c:pt idx="30">
                  <c:v>348571</c:v>
                </c:pt>
                <c:pt idx="31">
                  <c:v>356806</c:v>
                </c:pt>
                <c:pt idx="32">
                  <c:v>375121</c:v>
                </c:pt>
                <c:pt idx="33">
                  <c:v>375031</c:v>
                </c:pt>
                <c:pt idx="34">
                  <c:v>374495</c:v>
                </c:pt>
                <c:pt idx="35">
                  <c:v>358309</c:v>
                </c:pt>
                <c:pt idx="36">
                  <c:v>370552</c:v>
                </c:pt>
                <c:pt idx="37">
                  <c:v>361797</c:v>
                </c:pt>
                <c:pt idx="38">
                  <c:v>373360</c:v>
                </c:pt>
                <c:pt idx="39">
                  <c:v>355600</c:v>
                </c:pt>
                <c:pt idx="40">
                  <c:v>360000</c:v>
                </c:pt>
                <c:pt idx="41">
                  <c:v>351733</c:v>
                </c:pt>
                <c:pt idx="42">
                  <c:v>353233</c:v>
                </c:pt>
                <c:pt idx="43">
                  <c:v>357544</c:v>
                </c:pt>
                <c:pt idx="44">
                  <c:v>374655</c:v>
                </c:pt>
                <c:pt idx="45">
                  <c:v>370009</c:v>
                </c:pt>
                <c:pt idx="46">
                  <c:v>380988</c:v>
                </c:pt>
                <c:pt idx="47">
                  <c:v>381798</c:v>
                </c:pt>
                <c:pt idx="48">
                  <c:v>379060</c:v>
                </c:pt>
                <c:pt idx="49">
                  <c:v>385733</c:v>
                </c:pt>
                <c:pt idx="50">
                  <c:v>387963</c:v>
                </c:pt>
                <c:pt idx="51">
                  <c:v>373910</c:v>
                </c:pt>
                <c:pt idx="52">
                  <c:v>392540</c:v>
                </c:pt>
                <c:pt idx="53">
                  <c:v>374725</c:v>
                </c:pt>
                <c:pt idx="54">
                  <c:v>384211</c:v>
                </c:pt>
                <c:pt idx="55">
                  <c:v>385209</c:v>
                </c:pt>
                <c:pt idx="56">
                  <c:v>387848</c:v>
                </c:pt>
                <c:pt idx="57">
                  <c:v>377917</c:v>
                </c:pt>
                <c:pt idx="58">
                  <c:v>379711</c:v>
                </c:pt>
                <c:pt idx="59">
                  <c:v>392759</c:v>
                </c:pt>
                <c:pt idx="60">
                  <c:v>379593</c:v>
                </c:pt>
                <c:pt idx="61">
                  <c:v>386384</c:v>
                </c:pt>
                <c:pt idx="62">
                  <c:v>385179</c:v>
                </c:pt>
                <c:pt idx="63">
                  <c:v>376308</c:v>
                </c:pt>
                <c:pt idx="64">
                  <c:v>375642</c:v>
                </c:pt>
                <c:pt idx="65">
                  <c:v>388045</c:v>
                </c:pt>
                <c:pt idx="66">
                  <c:v>376103</c:v>
                </c:pt>
                <c:pt idx="67">
                  <c:v>366485</c:v>
                </c:pt>
                <c:pt idx="68">
                  <c:v>369968</c:v>
                </c:pt>
                <c:pt idx="69">
                  <c:v>389439</c:v>
                </c:pt>
                <c:pt idx="70">
                  <c:v>372000</c:v>
                </c:pt>
                <c:pt idx="71">
                  <c:v>379849</c:v>
                </c:pt>
                <c:pt idx="72">
                  <c:v>370061</c:v>
                </c:pt>
                <c:pt idx="73">
                  <c:v>376888</c:v>
                </c:pt>
                <c:pt idx="74">
                  <c:v>372578</c:v>
                </c:pt>
                <c:pt idx="75">
                  <c:v>378156</c:v>
                </c:pt>
                <c:pt idx="76">
                  <c:v>380634</c:v>
                </c:pt>
                <c:pt idx="77">
                  <c:v>394841</c:v>
                </c:pt>
                <c:pt idx="78">
                  <c:v>397453</c:v>
                </c:pt>
                <c:pt idx="79">
                  <c:v>397453</c:v>
                </c:pt>
                <c:pt idx="80">
                  <c:v>401411</c:v>
                </c:pt>
                <c:pt idx="81">
                  <c:v>408124</c:v>
                </c:pt>
                <c:pt idx="82">
                  <c:v>403161</c:v>
                </c:pt>
                <c:pt idx="83">
                  <c:v>387091</c:v>
                </c:pt>
                <c:pt idx="84">
                  <c:v>368718</c:v>
                </c:pt>
                <c:pt idx="85">
                  <c:v>355523</c:v>
                </c:pt>
                <c:pt idx="86">
                  <c:v>344469</c:v>
                </c:pt>
                <c:pt idx="87">
                  <c:v>350001</c:v>
                </c:pt>
                <c:pt idx="88">
                  <c:v>359890</c:v>
                </c:pt>
                <c:pt idx="89">
                  <c:v>366074</c:v>
                </c:pt>
                <c:pt idx="90">
                  <c:v>360000</c:v>
                </c:pt>
                <c:pt idx="91">
                  <c:v>364567</c:v>
                </c:pt>
                <c:pt idx="92">
                  <c:v>369498</c:v>
                </c:pt>
                <c:pt idx="93">
                  <c:v>379566</c:v>
                </c:pt>
                <c:pt idx="94">
                  <c:v>374165</c:v>
                </c:pt>
                <c:pt idx="95">
                  <c:v>361785</c:v>
                </c:pt>
                <c:pt idx="96">
                  <c:v>371671</c:v>
                </c:pt>
                <c:pt idx="97">
                  <c:v>369542</c:v>
                </c:pt>
                <c:pt idx="98">
                  <c:v>372110</c:v>
                </c:pt>
                <c:pt idx="99">
                  <c:v>373268</c:v>
                </c:pt>
                <c:pt idx="100">
                  <c:v>370853</c:v>
                </c:pt>
                <c:pt idx="101">
                  <c:v>374961</c:v>
                </c:pt>
                <c:pt idx="102">
                  <c:v>372821</c:v>
                </c:pt>
                <c:pt idx="103">
                  <c:v>368332</c:v>
                </c:pt>
                <c:pt idx="104">
                  <c:v>363012</c:v>
                </c:pt>
                <c:pt idx="105">
                  <c:v>377301</c:v>
                </c:pt>
                <c:pt idx="106">
                  <c:v>370545</c:v>
                </c:pt>
                <c:pt idx="107">
                  <c:v>359976</c:v>
                </c:pt>
                <c:pt idx="108">
                  <c:v>377271</c:v>
                </c:pt>
                <c:pt idx="109">
                  <c:v>397122</c:v>
                </c:pt>
                <c:pt idx="110">
                  <c:v>386861</c:v>
                </c:pt>
                <c:pt idx="111">
                  <c:v>383190</c:v>
                </c:pt>
                <c:pt idx="112">
                  <c:v>383615</c:v>
                </c:pt>
                <c:pt idx="113">
                  <c:v>368748</c:v>
                </c:pt>
                <c:pt idx="114">
                  <c:v>368332</c:v>
                </c:pt>
                <c:pt idx="115">
                  <c:v>368047</c:v>
                </c:pt>
                <c:pt idx="116">
                  <c:v>378508</c:v>
                </c:pt>
                <c:pt idx="117">
                  <c:v>384041</c:v>
                </c:pt>
                <c:pt idx="118">
                  <c:v>389084</c:v>
                </c:pt>
                <c:pt idx="119">
                  <c:v>389627</c:v>
                </c:pt>
                <c:pt idx="120">
                  <c:v>378687</c:v>
                </c:pt>
                <c:pt idx="121">
                  <c:v>394887</c:v>
                </c:pt>
                <c:pt idx="122">
                  <c:v>386005</c:v>
                </c:pt>
                <c:pt idx="123">
                  <c:v>385955</c:v>
                </c:pt>
                <c:pt idx="124">
                  <c:v>388487</c:v>
                </c:pt>
                <c:pt idx="125">
                  <c:v>390171</c:v>
                </c:pt>
                <c:pt idx="126">
                  <c:v>385261</c:v>
                </c:pt>
                <c:pt idx="127">
                  <c:v>389925</c:v>
                </c:pt>
                <c:pt idx="128">
                  <c:v>386627</c:v>
                </c:pt>
                <c:pt idx="129">
                  <c:v>382350</c:v>
                </c:pt>
                <c:pt idx="130">
                  <c:v>386678</c:v>
                </c:pt>
                <c:pt idx="131">
                  <c:v>384509</c:v>
                </c:pt>
                <c:pt idx="132">
                  <c:v>385433</c:v>
                </c:pt>
                <c:pt idx="133">
                  <c:v>399751</c:v>
                </c:pt>
                <c:pt idx="134">
                  <c:v>396768</c:v>
                </c:pt>
                <c:pt idx="135">
                  <c:v>393826</c:v>
                </c:pt>
                <c:pt idx="136">
                  <c:v>390286</c:v>
                </c:pt>
                <c:pt idx="137">
                  <c:v>393943</c:v>
                </c:pt>
                <c:pt idx="138">
                  <c:v>404857</c:v>
                </c:pt>
                <c:pt idx="139">
                  <c:v>393630</c:v>
                </c:pt>
                <c:pt idx="140">
                  <c:v>391944</c:v>
                </c:pt>
                <c:pt idx="141">
                  <c:v>383220</c:v>
                </c:pt>
                <c:pt idx="142">
                  <c:v>402781</c:v>
                </c:pt>
                <c:pt idx="143">
                  <c:v>423980</c:v>
                </c:pt>
                <c:pt idx="144">
                  <c:v>405500</c:v>
                </c:pt>
                <c:pt idx="145">
                  <c:v>423866</c:v>
                </c:pt>
                <c:pt idx="146">
                  <c:v>439423</c:v>
                </c:pt>
                <c:pt idx="147">
                  <c:v>426053</c:v>
                </c:pt>
                <c:pt idx="148">
                  <c:v>445816</c:v>
                </c:pt>
                <c:pt idx="149">
                  <c:v>453203</c:v>
                </c:pt>
                <c:pt idx="150">
                  <c:v>457579</c:v>
                </c:pt>
                <c:pt idx="151">
                  <c:v>445103</c:v>
                </c:pt>
                <c:pt idx="152">
                  <c:v>456227</c:v>
                </c:pt>
                <c:pt idx="153">
                  <c:v>463919</c:v>
                </c:pt>
                <c:pt idx="154">
                  <c:v>487902</c:v>
                </c:pt>
                <c:pt idx="155">
                  <c:v>489784</c:v>
                </c:pt>
                <c:pt idx="156">
                  <c:v>491510</c:v>
                </c:pt>
                <c:pt idx="157">
                  <c:v>482222</c:v>
                </c:pt>
                <c:pt idx="158">
                  <c:v>481756</c:v>
                </c:pt>
                <c:pt idx="159">
                  <c:v>484444</c:v>
                </c:pt>
                <c:pt idx="160">
                  <c:v>476086</c:v>
                </c:pt>
                <c:pt idx="161">
                  <c:v>473722</c:v>
                </c:pt>
                <c:pt idx="162">
                  <c:v>463630</c:v>
                </c:pt>
                <c:pt idx="163">
                  <c:v>480799</c:v>
                </c:pt>
                <c:pt idx="164">
                  <c:v>482913</c:v>
                </c:pt>
                <c:pt idx="165">
                  <c:v>480834</c:v>
                </c:pt>
                <c:pt idx="166">
                  <c:v>497739</c:v>
                </c:pt>
                <c:pt idx="167">
                  <c:v>504771</c:v>
                </c:pt>
                <c:pt idx="168">
                  <c:v>487957</c:v>
                </c:pt>
                <c:pt idx="169">
                  <c:v>481515</c:v>
                </c:pt>
                <c:pt idx="170">
                  <c:v>506555</c:v>
                </c:pt>
                <c:pt idx="171">
                  <c:v>505281</c:v>
                </c:pt>
                <c:pt idx="172">
                  <c:v>493462</c:v>
                </c:pt>
                <c:pt idx="173">
                  <c:v>493290</c:v>
                </c:pt>
                <c:pt idx="174">
                  <c:v>510355</c:v>
                </c:pt>
                <c:pt idx="175">
                  <c:v>490236</c:v>
                </c:pt>
                <c:pt idx="176">
                  <c:v>488332</c:v>
                </c:pt>
                <c:pt idx="177">
                  <c:v>474196</c:v>
                </c:pt>
                <c:pt idx="178">
                  <c:v>484210</c:v>
                </c:pt>
                <c:pt idx="179">
                  <c:v>483645</c:v>
                </c:pt>
                <c:pt idx="180">
                  <c:v>481737</c:v>
                </c:pt>
                <c:pt idx="181">
                  <c:v>477728</c:v>
                </c:pt>
                <c:pt idx="182">
                  <c:v>474602</c:v>
                </c:pt>
                <c:pt idx="183">
                  <c:v>480041</c:v>
                </c:pt>
                <c:pt idx="184">
                  <c:v>479321</c:v>
                </c:pt>
                <c:pt idx="185">
                  <c:v>493109</c:v>
                </c:pt>
                <c:pt idx="186">
                  <c:v>483656</c:v>
                </c:pt>
                <c:pt idx="187">
                  <c:v>485100</c:v>
                </c:pt>
                <c:pt idx="188">
                  <c:v>502668</c:v>
                </c:pt>
                <c:pt idx="189">
                  <c:v>502259</c:v>
                </c:pt>
                <c:pt idx="190">
                  <c:v>513712</c:v>
                </c:pt>
                <c:pt idx="191">
                  <c:v>503011</c:v>
                </c:pt>
                <c:pt idx="192">
                  <c:v>508951</c:v>
                </c:pt>
                <c:pt idx="193">
                  <c:v>508007</c:v>
                </c:pt>
                <c:pt idx="194">
                  <c:v>508565</c:v>
                </c:pt>
                <c:pt idx="195">
                  <c:v>504918</c:v>
                </c:pt>
                <c:pt idx="196">
                  <c:v>503110</c:v>
                </c:pt>
                <c:pt idx="197">
                  <c:v>520865</c:v>
                </c:pt>
                <c:pt idx="198">
                  <c:v>517647</c:v>
                </c:pt>
                <c:pt idx="199">
                  <c:v>519378</c:v>
                </c:pt>
                <c:pt idx="200">
                  <c:v>513307</c:v>
                </c:pt>
                <c:pt idx="201">
                  <c:v>518096</c:v>
                </c:pt>
                <c:pt idx="202">
                  <c:v>527517</c:v>
                </c:pt>
                <c:pt idx="203">
                  <c:v>527322</c:v>
                </c:pt>
                <c:pt idx="204">
                  <c:v>529992</c:v>
                </c:pt>
                <c:pt idx="205">
                  <c:v>526792</c:v>
                </c:pt>
                <c:pt idx="206">
                  <c:v>525214</c:v>
                </c:pt>
                <c:pt idx="207">
                  <c:v>527815</c:v>
                </c:pt>
                <c:pt idx="208">
                  <c:v>522988</c:v>
                </c:pt>
                <c:pt idx="209">
                  <c:v>529255</c:v>
                </c:pt>
                <c:pt idx="210">
                  <c:v>536342</c:v>
                </c:pt>
                <c:pt idx="211">
                  <c:v>546320</c:v>
                </c:pt>
                <c:pt idx="212">
                  <c:v>523994</c:v>
                </c:pt>
                <c:pt idx="213">
                  <c:v>521200</c:v>
                </c:pt>
                <c:pt idx="214">
                  <c:v>514894</c:v>
                </c:pt>
                <c:pt idx="215">
                  <c:v>528131</c:v>
                </c:pt>
                <c:pt idx="216">
                  <c:v>548329</c:v>
                </c:pt>
                <c:pt idx="217">
                  <c:v>527502</c:v>
                </c:pt>
                <c:pt idx="218">
                  <c:v>504699</c:v>
                </c:pt>
                <c:pt idx="219">
                  <c:v>508021</c:v>
                </c:pt>
                <c:pt idx="220">
                  <c:v>497594</c:v>
                </c:pt>
                <c:pt idx="221">
                  <c:v>507994</c:v>
                </c:pt>
                <c:pt idx="222">
                  <c:v>534730</c:v>
                </c:pt>
                <c:pt idx="223">
                  <c:v>547417</c:v>
                </c:pt>
                <c:pt idx="224">
                  <c:v>571896</c:v>
                </c:pt>
                <c:pt idx="225">
                  <c:v>586589</c:v>
                </c:pt>
                <c:pt idx="226">
                  <c:v>588278</c:v>
                </c:pt>
                <c:pt idx="227">
                  <c:v>591951</c:v>
                </c:pt>
                <c:pt idx="228">
                  <c:v>584138</c:v>
                </c:pt>
                <c:pt idx="229">
                  <c:v>586791</c:v>
                </c:pt>
                <c:pt idx="230">
                  <c:v>601719</c:v>
                </c:pt>
                <c:pt idx="231">
                  <c:v>612069</c:v>
                </c:pt>
                <c:pt idx="232">
                  <c:v>620702</c:v>
                </c:pt>
                <c:pt idx="233">
                  <c:v>622011</c:v>
                </c:pt>
                <c:pt idx="234">
                  <c:v>635308</c:v>
                </c:pt>
                <c:pt idx="235">
                  <c:v>637007</c:v>
                </c:pt>
                <c:pt idx="236">
                  <c:v>638166</c:v>
                </c:pt>
                <c:pt idx="237">
                  <c:v>635164</c:v>
                </c:pt>
                <c:pt idx="238">
                  <c:v>636600</c:v>
                </c:pt>
                <c:pt idx="239">
                  <c:v>633143</c:v>
                </c:pt>
                <c:pt idx="240">
                  <c:v>643371</c:v>
                </c:pt>
                <c:pt idx="241">
                  <c:v>635287</c:v>
                </c:pt>
                <c:pt idx="242">
                  <c:v>651243</c:v>
                </c:pt>
                <c:pt idx="243">
                  <c:v>650293</c:v>
                </c:pt>
                <c:pt idx="244">
                  <c:v>655430</c:v>
                </c:pt>
                <c:pt idx="245">
                  <c:v>626929</c:v>
                </c:pt>
                <c:pt idx="246">
                  <c:v>630353</c:v>
                </c:pt>
                <c:pt idx="247">
                  <c:v>663529</c:v>
                </c:pt>
                <c:pt idx="248">
                  <c:v>670291</c:v>
                </c:pt>
                <c:pt idx="249">
                  <c:v>684353</c:v>
                </c:pt>
                <c:pt idx="250">
                  <c:v>658317</c:v>
                </c:pt>
                <c:pt idx="251">
                  <c:v>626969</c:v>
                </c:pt>
                <c:pt idx="252">
                  <c:v>597114</c:v>
                </c:pt>
                <c:pt idx="253">
                  <c:v>568680</c:v>
                </c:pt>
                <c:pt idx="254">
                  <c:v>541600</c:v>
                </c:pt>
                <c:pt idx="255">
                  <c:v>517863</c:v>
                </c:pt>
                <c:pt idx="256">
                  <c:v>516401</c:v>
                </c:pt>
                <c:pt idx="257">
                  <c:v>543578</c:v>
                </c:pt>
                <c:pt idx="258">
                  <c:v>529975</c:v>
                </c:pt>
                <c:pt idx="259">
                  <c:v>532640</c:v>
                </c:pt>
                <c:pt idx="260">
                  <c:v>538205</c:v>
                </c:pt>
                <c:pt idx="261">
                  <c:v>542916</c:v>
                </c:pt>
                <c:pt idx="262">
                  <c:v>545020</c:v>
                </c:pt>
                <c:pt idx="263">
                  <c:v>544450</c:v>
                </c:pt>
                <c:pt idx="264">
                  <c:v>554920</c:v>
                </c:pt>
                <c:pt idx="265">
                  <c:v>550505</c:v>
                </c:pt>
                <c:pt idx="266">
                  <c:v>558882</c:v>
                </c:pt>
                <c:pt idx="267">
                  <c:v>554036</c:v>
                </c:pt>
                <c:pt idx="268">
                  <c:v>561733</c:v>
                </c:pt>
                <c:pt idx="269">
                  <c:v>568453</c:v>
                </c:pt>
                <c:pt idx="270">
                  <c:v>565211</c:v>
                </c:pt>
                <c:pt idx="271">
                  <c:v>557745</c:v>
                </c:pt>
                <c:pt idx="272">
                  <c:v>560358</c:v>
                </c:pt>
                <c:pt idx="273">
                  <c:v>563661</c:v>
                </c:pt>
                <c:pt idx="274">
                  <c:v>552921</c:v>
                </c:pt>
                <c:pt idx="275">
                  <c:v>552085</c:v>
                </c:pt>
                <c:pt idx="276">
                  <c:v>548979</c:v>
                </c:pt>
                <c:pt idx="277">
                  <c:v>552828</c:v>
                </c:pt>
                <c:pt idx="278">
                  <c:v>562858</c:v>
                </c:pt>
                <c:pt idx="279">
                  <c:v>572056</c:v>
                </c:pt>
                <c:pt idx="280">
                  <c:v>562550</c:v>
                </c:pt>
                <c:pt idx="281">
                  <c:v>558188</c:v>
                </c:pt>
                <c:pt idx="282">
                  <c:v>558134</c:v>
                </c:pt>
                <c:pt idx="283">
                  <c:v>582084</c:v>
                </c:pt>
                <c:pt idx="284">
                  <c:v>593365</c:v>
                </c:pt>
                <c:pt idx="285">
                  <c:v>581767</c:v>
                </c:pt>
                <c:pt idx="286">
                  <c:v>575993</c:v>
                </c:pt>
                <c:pt idx="287">
                  <c:v>577890</c:v>
                </c:pt>
                <c:pt idx="288">
                  <c:v>584176</c:v>
                </c:pt>
                <c:pt idx="289">
                  <c:v>587707</c:v>
                </c:pt>
                <c:pt idx="290">
                  <c:v>585822</c:v>
                </c:pt>
                <c:pt idx="291">
                  <c:v>579527</c:v>
                </c:pt>
                <c:pt idx="292">
                  <c:v>581169</c:v>
                </c:pt>
                <c:pt idx="293">
                  <c:v>580844</c:v>
                </c:pt>
                <c:pt idx="294">
                  <c:v>576390</c:v>
                </c:pt>
                <c:pt idx="295">
                  <c:v>574268</c:v>
                </c:pt>
                <c:pt idx="296">
                  <c:v>580668</c:v>
                </c:pt>
                <c:pt idx="297">
                  <c:v>574036</c:v>
                </c:pt>
                <c:pt idx="298">
                  <c:v>575842</c:v>
                </c:pt>
                <c:pt idx="299">
                  <c:v>582405</c:v>
                </c:pt>
                <c:pt idx="300">
                  <c:v>580319</c:v>
                </c:pt>
                <c:pt idx="301">
                  <c:v>578249</c:v>
                </c:pt>
                <c:pt idx="302">
                  <c:v>580461</c:v>
                </c:pt>
                <c:pt idx="303">
                  <c:v>586744</c:v>
                </c:pt>
                <c:pt idx="304">
                  <c:v>583181</c:v>
                </c:pt>
                <c:pt idx="305">
                  <c:v>596946</c:v>
                </c:pt>
                <c:pt idx="306">
                  <c:v>590515</c:v>
                </c:pt>
                <c:pt idx="307">
                  <c:v>579895</c:v>
                </c:pt>
                <c:pt idx="308">
                  <c:v>590330</c:v>
                </c:pt>
                <c:pt idx="309">
                  <c:v>589421</c:v>
                </c:pt>
                <c:pt idx="310">
                  <c:v>583690</c:v>
                </c:pt>
                <c:pt idx="311">
                  <c:v>585886</c:v>
                </c:pt>
                <c:pt idx="312">
                  <c:v>586449</c:v>
                </c:pt>
                <c:pt idx="313">
                  <c:v>584728</c:v>
                </c:pt>
                <c:pt idx="314">
                  <c:v>583138</c:v>
                </c:pt>
                <c:pt idx="315">
                  <c:v>589739</c:v>
                </c:pt>
                <c:pt idx="316">
                  <c:v>586666</c:v>
                </c:pt>
                <c:pt idx="317">
                  <c:v>586218</c:v>
                </c:pt>
                <c:pt idx="318">
                  <c:v>573254</c:v>
                </c:pt>
                <c:pt idx="319">
                  <c:v>574041</c:v>
                </c:pt>
                <c:pt idx="320">
                  <c:v>575523</c:v>
                </c:pt>
                <c:pt idx="321">
                  <c:v>592721</c:v>
                </c:pt>
                <c:pt idx="322">
                  <c:v>592501</c:v>
                </c:pt>
                <c:pt idx="323">
                  <c:v>594378</c:v>
                </c:pt>
                <c:pt idx="324">
                  <c:v>590691</c:v>
                </c:pt>
                <c:pt idx="325">
                  <c:v>587290</c:v>
                </c:pt>
                <c:pt idx="326">
                  <c:v>590675</c:v>
                </c:pt>
                <c:pt idx="327">
                  <c:v>593404</c:v>
                </c:pt>
                <c:pt idx="328">
                  <c:v>590184</c:v>
                </c:pt>
                <c:pt idx="329">
                  <c:v>587888</c:v>
                </c:pt>
                <c:pt idx="330">
                  <c:v>584143</c:v>
                </c:pt>
                <c:pt idx="331">
                  <c:v>594602</c:v>
                </c:pt>
                <c:pt idx="332">
                  <c:v>590103</c:v>
                </c:pt>
                <c:pt idx="333">
                  <c:v>585922</c:v>
                </c:pt>
                <c:pt idx="334">
                  <c:v>580541</c:v>
                </c:pt>
                <c:pt idx="335">
                  <c:v>591013</c:v>
                </c:pt>
                <c:pt idx="336">
                  <c:v>590696</c:v>
                </c:pt>
                <c:pt idx="337">
                  <c:v>591132</c:v>
                </c:pt>
                <c:pt idx="338">
                  <c:v>590936</c:v>
                </c:pt>
                <c:pt idx="339">
                  <c:v>594098</c:v>
                </c:pt>
                <c:pt idx="340">
                  <c:v>610370</c:v>
                </c:pt>
                <c:pt idx="341">
                  <c:v>599428</c:v>
                </c:pt>
                <c:pt idx="342">
                  <c:v>613869</c:v>
                </c:pt>
                <c:pt idx="343">
                  <c:v>610679</c:v>
                </c:pt>
                <c:pt idx="344">
                  <c:v>613287</c:v>
                </c:pt>
                <c:pt idx="345">
                  <c:v>607924</c:v>
                </c:pt>
                <c:pt idx="346">
                  <c:v>614873</c:v>
                </c:pt>
                <c:pt idx="347">
                  <c:v>624827</c:v>
                </c:pt>
                <c:pt idx="348">
                  <c:v>629910</c:v>
                </c:pt>
                <c:pt idx="349">
                  <c:v>618871</c:v>
                </c:pt>
                <c:pt idx="350">
                  <c:v>630581</c:v>
                </c:pt>
                <c:pt idx="351">
                  <c:v>643803</c:v>
                </c:pt>
                <c:pt idx="352">
                  <c:v>633781</c:v>
                </c:pt>
                <c:pt idx="353">
                  <c:v>614203</c:v>
                </c:pt>
                <c:pt idx="354">
                  <c:v>598991</c:v>
                </c:pt>
                <c:pt idx="355">
                  <c:v>594710</c:v>
                </c:pt>
                <c:pt idx="356">
                  <c:v>596572</c:v>
                </c:pt>
                <c:pt idx="357">
                  <c:v>594442</c:v>
                </c:pt>
                <c:pt idx="358">
                  <c:v>593571</c:v>
                </c:pt>
                <c:pt idx="359">
                  <c:v>595069</c:v>
                </c:pt>
                <c:pt idx="360">
                  <c:v>593597</c:v>
                </c:pt>
                <c:pt idx="361">
                  <c:v>584311</c:v>
                </c:pt>
                <c:pt idx="362">
                  <c:v>582362</c:v>
                </c:pt>
                <c:pt idx="363">
                  <c:v>586731</c:v>
                </c:pt>
                <c:pt idx="364">
                  <c:v>586720</c:v>
                </c:pt>
                <c:pt idx="365">
                  <c:v>595338</c:v>
                </c:pt>
                <c:pt idx="366">
                  <c:v>598947</c:v>
                </c:pt>
                <c:pt idx="367">
                  <c:v>608213</c:v>
                </c:pt>
                <c:pt idx="368">
                  <c:v>607207</c:v>
                </c:pt>
                <c:pt idx="369">
                  <c:v>621349</c:v>
                </c:pt>
                <c:pt idx="370">
                  <c:v>630254</c:v>
                </c:pt>
                <c:pt idx="371">
                  <c:v>618588</c:v>
                </c:pt>
                <c:pt idx="372">
                  <c:v>617417</c:v>
                </c:pt>
                <c:pt idx="373">
                  <c:v>616991</c:v>
                </c:pt>
                <c:pt idx="374">
                  <c:v>607037</c:v>
                </c:pt>
                <c:pt idx="375">
                  <c:v>610802</c:v>
                </c:pt>
                <c:pt idx="376">
                  <c:v>615616</c:v>
                </c:pt>
                <c:pt idx="377">
                  <c:v>624842</c:v>
                </c:pt>
                <c:pt idx="378">
                  <c:v>613339</c:v>
                </c:pt>
                <c:pt idx="379">
                  <c:v>620794</c:v>
                </c:pt>
                <c:pt idx="380">
                  <c:v>616169</c:v>
                </c:pt>
                <c:pt idx="381">
                  <c:v>630002</c:v>
                </c:pt>
                <c:pt idx="382">
                  <c:v>639778</c:v>
                </c:pt>
                <c:pt idx="383">
                  <c:v>648132</c:v>
                </c:pt>
                <c:pt idx="384">
                  <c:v>648215</c:v>
                </c:pt>
                <c:pt idx="385">
                  <c:v>651373</c:v>
                </c:pt>
                <c:pt idx="386">
                  <c:v>650818</c:v>
                </c:pt>
                <c:pt idx="387">
                  <c:v>648655</c:v>
                </c:pt>
                <c:pt idx="388">
                  <c:v>653821</c:v>
                </c:pt>
                <c:pt idx="389">
                  <c:v>658790</c:v>
                </c:pt>
                <c:pt idx="390">
                  <c:v>667301</c:v>
                </c:pt>
                <c:pt idx="391">
                  <c:v>666655</c:v>
                </c:pt>
                <c:pt idx="392">
                  <c:v>658080</c:v>
                </c:pt>
                <c:pt idx="393">
                  <c:v>662862</c:v>
                </c:pt>
                <c:pt idx="394">
                  <c:v>665571</c:v>
                </c:pt>
                <c:pt idx="395">
                  <c:v>661398</c:v>
                </c:pt>
                <c:pt idx="396">
                  <c:v>655126</c:v>
                </c:pt>
                <c:pt idx="397">
                  <c:v>661844</c:v>
                </c:pt>
                <c:pt idx="398">
                  <c:v>661676</c:v>
                </c:pt>
                <c:pt idx="399">
                  <c:v>665817</c:v>
                </c:pt>
                <c:pt idx="400">
                  <c:v>667578</c:v>
                </c:pt>
                <c:pt idx="401">
                  <c:v>669961</c:v>
                </c:pt>
                <c:pt idx="402">
                  <c:v>663909</c:v>
                </c:pt>
                <c:pt idx="403">
                  <c:v>663345</c:v>
                </c:pt>
                <c:pt idx="404">
                  <c:v>671185</c:v>
                </c:pt>
                <c:pt idx="405">
                  <c:v>669544</c:v>
                </c:pt>
                <c:pt idx="406">
                  <c:v>663566</c:v>
                </c:pt>
                <c:pt idx="407">
                  <c:v>675104</c:v>
                </c:pt>
                <c:pt idx="408">
                  <c:v>674877</c:v>
                </c:pt>
                <c:pt idx="409">
                  <c:v>680717</c:v>
                </c:pt>
                <c:pt idx="410">
                  <c:v>683997</c:v>
                </c:pt>
                <c:pt idx="411">
                  <c:v>677196</c:v>
                </c:pt>
                <c:pt idx="412">
                  <c:v>684469</c:v>
                </c:pt>
                <c:pt idx="413">
                  <c:v>685355</c:v>
                </c:pt>
                <c:pt idx="414">
                  <c:v>687122</c:v>
                </c:pt>
                <c:pt idx="415">
                  <c:v>686912</c:v>
                </c:pt>
                <c:pt idx="416">
                  <c:v>692033</c:v>
                </c:pt>
                <c:pt idx="417">
                  <c:v>689916</c:v>
                </c:pt>
                <c:pt idx="418">
                  <c:v>691591</c:v>
                </c:pt>
                <c:pt idx="419">
                  <c:v>681717</c:v>
                </c:pt>
                <c:pt idx="420">
                  <c:v>689156</c:v>
                </c:pt>
                <c:pt idx="421">
                  <c:v>715836</c:v>
                </c:pt>
                <c:pt idx="422">
                  <c:v>681749</c:v>
                </c:pt>
                <c:pt idx="423">
                  <c:v>653661</c:v>
                </c:pt>
                <c:pt idx="424">
                  <c:v>649317</c:v>
                </c:pt>
                <c:pt idx="425">
                  <c:v>670376</c:v>
                </c:pt>
                <c:pt idx="426">
                  <c:v>675611</c:v>
                </c:pt>
                <c:pt idx="427">
                  <c:v>690159</c:v>
                </c:pt>
                <c:pt idx="428">
                  <c:v>695847</c:v>
                </c:pt>
                <c:pt idx="429">
                  <c:v>694601</c:v>
                </c:pt>
                <c:pt idx="430">
                  <c:v>696184</c:v>
                </c:pt>
                <c:pt idx="431">
                  <c:v>698595</c:v>
                </c:pt>
                <c:pt idx="432">
                  <c:v>699797</c:v>
                </c:pt>
                <c:pt idx="433">
                  <c:v>699632</c:v>
                </c:pt>
                <c:pt idx="434">
                  <c:v>700575</c:v>
                </c:pt>
                <c:pt idx="435">
                  <c:v>698714</c:v>
                </c:pt>
                <c:pt idx="436">
                  <c:v>702762</c:v>
                </c:pt>
                <c:pt idx="437">
                  <c:v>700839</c:v>
                </c:pt>
                <c:pt idx="438">
                  <c:v>700210</c:v>
                </c:pt>
                <c:pt idx="439">
                  <c:v>700405</c:v>
                </c:pt>
                <c:pt idx="440">
                  <c:v>703884</c:v>
                </c:pt>
                <c:pt idx="441">
                  <c:v>703487</c:v>
                </c:pt>
                <c:pt idx="442">
                  <c:v>718316</c:v>
                </c:pt>
                <c:pt idx="443">
                  <c:v>706821</c:v>
                </c:pt>
                <c:pt idx="444">
                  <c:v>730911</c:v>
                </c:pt>
                <c:pt idx="445">
                  <c:v>734750</c:v>
                </c:pt>
                <c:pt idx="446">
                  <c:v>724350</c:v>
                </c:pt>
                <c:pt idx="447">
                  <c:v>715161</c:v>
                </c:pt>
                <c:pt idx="448">
                  <c:v>717471</c:v>
                </c:pt>
                <c:pt idx="449">
                  <c:v>716298</c:v>
                </c:pt>
                <c:pt idx="450">
                  <c:v>721526</c:v>
                </c:pt>
                <c:pt idx="451">
                  <c:v>713136</c:v>
                </c:pt>
                <c:pt idx="452">
                  <c:v>699724</c:v>
                </c:pt>
                <c:pt idx="453">
                  <c:v>696815</c:v>
                </c:pt>
                <c:pt idx="454">
                  <c:v>703875</c:v>
                </c:pt>
                <c:pt idx="455">
                  <c:v>706027</c:v>
                </c:pt>
                <c:pt idx="456">
                  <c:v>708560</c:v>
                </c:pt>
                <c:pt idx="457">
                  <c:v>727241</c:v>
                </c:pt>
                <c:pt idx="458">
                  <c:v>722039</c:v>
                </c:pt>
                <c:pt idx="459">
                  <c:v>731148</c:v>
                </c:pt>
                <c:pt idx="460">
                  <c:v>738919</c:v>
                </c:pt>
                <c:pt idx="461">
                  <c:v>727775</c:v>
                </c:pt>
                <c:pt idx="462">
                  <c:v>728828</c:v>
                </c:pt>
                <c:pt idx="463">
                  <c:v>743733</c:v>
                </c:pt>
                <c:pt idx="464">
                  <c:v>759413</c:v>
                </c:pt>
                <c:pt idx="465">
                  <c:v>771565</c:v>
                </c:pt>
                <c:pt idx="466">
                  <c:v>769410</c:v>
                </c:pt>
                <c:pt idx="467">
                  <c:v>774383</c:v>
                </c:pt>
                <c:pt idx="468">
                  <c:v>770904</c:v>
                </c:pt>
                <c:pt idx="469">
                  <c:v>771822</c:v>
                </c:pt>
                <c:pt idx="470">
                  <c:v>769512</c:v>
                </c:pt>
                <c:pt idx="471">
                  <c:v>780178</c:v>
                </c:pt>
                <c:pt idx="472">
                  <c:v>773130</c:v>
                </c:pt>
                <c:pt idx="473">
                  <c:v>763693</c:v>
                </c:pt>
                <c:pt idx="474">
                  <c:v>749841</c:v>
                </c:pt>
                <c:pt idx="475">
                  <c:v>747249</c:v>
                </c:pt>
                <c:pt idx="476">
                  <c:v>756945</c:v>
                </c:pt>
                <c:pt idx="477">
                  <c:v>760669</c:v>
                </c:pt>
                <c:pt idx="478">
                  <c:v>762240</c:v>
                </c:pt>
                <c:pt idx="479">
                  <c:v>763796</c:v>
                </c:pt>
                <c:pt idx="480">
                  <c:v>769998</c:v>
                </c:pt>
                <c:pt idx="481">
                  <c:v>755330</c:v>
                </c:pt>
                <c:pt idx="482">
                  <c:v>742789</c:v>
                </c:pt>
                <c:pt idx="483">
                  <c:v>774428</c:v>
                </c:pt>
                <c:pt idx="484">
                  <c:v>783380</c:v>
                </c:pt>
                <c:pt idx="485">
                  <c:v>777408</c:v>
                </c:pt>
                <c:pt idx="486">
                  <c:v>741219</c:v>
                </c:pt>
                <c:pt idx="487">
                  <c:v>725276</c:v>
                </c:pt>
                <c:pt idx="488">
                  <c:v>720856</c:v>
                </c:pt>
                <c:pt idx="489">
                  <c:v>718794</c:v>
                </c:pt>
                <c:pt idx="490">
                  <c:v>719812</c:v>
                </c:pt>
                <c:pt idx="491">
                  <c:v>720783</c:v>
                </c:pt>
                <c:pt idx="492">
                  <c:v>726590</c:v>
                </c:pt>
                <c:pt idx="493">
                  <c:v>720575</c:v>
                </c:pt>
                <c:pt idx="494">
                  <c:v>715650</c:v>
                </c:pt>
                <c:pt idx="495">
                  <c:v>708565</c:v>
                </c:pt>
                <c:pt idx="496">
                  <c:v>700699</c:v>
                </c:pt>
                <c:pt idx="497">
                  <c:v>703830</c:v>
                </c:pt>
                <c:pt idx="498">
                  <c:v>699227</c:v>
                </c:pt>
                <c:pt idx="499">
                  <c:v>698143</c:v>
                </c:pt>
                <c:pt idx="500">
                  <c:v>696350</c:v>
                </c:pt>
                <c:pt idx="501">
                  <c:v>701861</c:v>
                </c:pt>
                <c:pt idx="502">
                  <c:v>702080</c:v>
                </c:pt>
                <c:pt idx="503">
                  <c:v>711567</c:v>
                </c:pt>
                <c:pt idx="504">
                  <c:v>716537</c:v>
                </c:pt>
                <c:pt idx="505">
                  <c:v>720684</c:v>
                </c:pt>
                <c:pt idx="506">
                  <c:v>719955</c:v>
                </c:pt>
                <c:pt idx="507">
                  <c:v>722309</c:v>
                </c:pt>
                <c:pt idx="508">
                  <c:v>723564</c:v>
                </c:pt>
                <c:pt idx="509">
                  <c:v>719397</c:v>
                </c:pt>
                <c:pt idx="510">
                  <c:v>723240</c:v>
                </c:pt>
                <c:pt idx="511">
                  <c:v>725644</c:v>
                </c:pt>
                <c:pt idx="512">
                  <c:v>722909</c:v>
                </c:pt>
                <c:pt idx="513">
                  <c:v>723036</c:v>
                </c:pt>
                <c:pt idx="514">
                  <c:v>718922</c:v>
                </c:pt>
                <c:pt idx="515">
                  <c:v>722268</c:v>
                </c:pt>
                <c:pt idx="516">
                  <c:v>729015</c:v>
                </c:pt>
                <c:pt idx="517">
                  <c:v>719038</c:v>
                </c:pt>
                <c:pt idx="518">
                  <c:v>714697</c:v>
                </c:pt>
                <c:pt idx="519">
                  <c:v>712519</c:v>
                </c:pt>
                <c:pt idx="520">
                  <c:v>714326</c:v>
                </c:pt>
                <c:pt idx="521">
                  <c:v>722519</c:v>
                </c:pt>
                <c:pt idx="522">
                  <c:v>721023</c:v>
                </c:pt>
                <c:pt idx="523">
                  <c:v>737332</c:v>
                </c:pt>
                <c:pt idx="524">
                  <c:v>737487</c:v>
                </c:pt>
                <c:pt idx="525">
                  <c:v>741820</c:v>
                </c:pt>
                <c:pt idx="526">
                  <c:v>741156</c:v>
                </c:pt>
                <c:pt idx="527">
                  <c:v>743378</c:v>
                </c:pt>
                <c:pt idx="528">
                  <c:v>743915</c:v>
                </c:pt>
                <c:pt idx="529">
                  <c:v>744917</c:v>
                </c:pt>
                <c:pt idx="530">
                  <c:v>749713</c:v>
                </c:pt>
                <c:pt idx="531">
                  <c:v>742425</c:v>
                </c:pt>
                <c:pt idx="532">
                  <c:v>747765</c:v>
                </c:pt>
                <c:pt idx="533">
                  <c:v>754339</c:v>
                </c:pt>
                <c:pt idx="534">
                  <c:v>746210</c:v>
                </c:pt>
                <c:pt idx="535">
                  <c:v>743772</c:v>
                </c:pt>
                <c:pt idx="536">
                  <c:v>722128</c:v>
                </c:pt>
                <c:pt idx="537">
                  <c:v>708667</c:v>
                </c:pt>
                <c:pt idx="538">
                  <c:v>698568</c:v>
                </c:pt>
                <c:pt idx="539">
                  <c:v>704868</c:v>
                </c:pt>
                <c:pt idx="540">
                  <c:v>702869</c:v>
                </c:pt>
                <c:pt idx="541">
                  <c:v>722566</c:v>
                </c:pt>
                <c:pt idx="542">
                  <c:v>738034</c:v>
                </c:pt>
                <c:pt idx="543">
                  <c:v>746815</c:v>
                </c:pt>
                <c:pt idx="544">
                  <c:v>767990</c:v>
                </c:pt>
                <c:pt idx="545">
                  <c:v>767383</c:v>
                </c:pt>
                <c:pt idx="546">
                  <c:v>771380</c:v>
                </c:pt>
                <c:pt idx="547">
                  <c:v>774071</c:v>
                </c:pt>
                <c:pt idx="548">
                  <c:v>773679</c:v>
                </c:pt>
                <c:pt idx="549">
                  <c:v>774278</c:v>
                </c:pt>
                <c:pt idx="550">
                  <c:v>775811</c:v>
                </c:pt>
                <c:pt idx="551">
                  <c:v>776998</c:v>
                </c:pt>
                <c:pt idx="552">
                  <c:v>777983</c:v>
                </c:pt>
                <c:pt idx="553">
                  <c:v>774467</c:v>
                </c:pt>
                <c:pt idx="554">
                  <c:v>778565</c:v>
                </c:pt>
                <c:pt idx="555">
                  <c:v>777861</c:v>
                </c:pt>
                <c:pt idx="556">
                  <c:v>772549</c:v>
                </c:pt>
                <c:pt idx="557">
                  <c:v>777643</c:v>
                </c:pt>
                <c:pt idx="558">
                  <c:v>780107</c:v>
                </c:pt>
                <c:pt idx="559">
                  <c:v>776853</c:v>
                </c:pt>
                <c:pt idx="560">
                  <c:v>780155</c:v>
                </c:pt>
                <c:pt idx="561">
                  <c:v>792678</c:v>
                </c:pt>
                <c:pt idx="562">
                  <c:v>800673</c:v>
                </c:pt>
                <c:pt idx="563">
                  <c:v>802368</c:v>
                </c:pt>
                <c:pt idx="564">
                  <c:v>801834</c:v>
                </c:pt>
                <c:pt idx="565">
                  <c:v>804623</c:v>
                </c:pt>
                <c:pt idx="566">
                  <c:v>804759</c:v>
                </c:pt>
                <c:pt idx="567">
                  <c:v>806553</c:v>
                </c:pt>
                <c:pt idx="568">
                  <c:v>799185</c:v>
                </c:pt>
                <c:pt idx="569">
                  <c:v>799470</c:v>
                </c:pt>
                <c:pt idx="570">
                  <c:v>799065</c:v>
                </c:pt>
                <c:pt idx="571">
                  <c:v>795847</c:v>
                </c:pt>
                <c:pt idx="572">
                  <c:v>800033</c:v>
                </c:pt>
                <c:pt idx="573">
                  <c:v>799104</c:v>
                </c:pt>
                <c:pt idx="574">
                  <c:v>802562</c:v>
                </c:pt>
                <c:pt idx="575">
                  <c:v>802561</c:v>
                </c:pt>
                <c:pt idx="576">
                  <c:v>800053</c:v>
                </c:pt>
                <c:pt idx="577">
                  <c:v>796284</c:v>
                </c:pt>
                <c:pt idx="578">
                  <c:v>799844</c:v>
                </c:pt>
                <c:pt idx="579">
                  <c:v>807988</c:v>
                </c:pt>
                <c:pt idx="580">
                  <c:v>807307</c:v>
                </c:pt>
                <c:pt idx="581">
                  <c:v>802952</c:v>
                </c:pt>
                <c:pt idx="582">
                  <c:v>801889</c:v>
                </c:pt>
                <c:pt idx="583">
                  <c:v>825990</c:v>
                </c:pt>
                <c:pt idx="584">
                  <c:v>832699</c:v>
                </c:pt>
                <c:pt idx="585">
                  <c:v>818730</c:v>
                </c:pt>
                <c:pt idx="586">
                  <c:v>821291</c:v>
                </c:pt>
                <c:pt idx="587">
                  <c:v>820199</c:v>
                </c:pt>
                <c:pt idx="588">
                  <c:v>814116</c:v>
                </c:pt>
                <c:pt idx="589">
                  <c:v>806664</c:v>
                </c:pt>
                <c:pt idx="590">
                  <c:v>806348</c:v>
                </c:pt>
                <c:pt idx="591">
                  <c:v>801281</c:v>
                </c:pt>
                <c:pt idx="592">
                  <c:v>799995</c:v>
                </c:pt>
                <c:pt idx="593">
                  <c:v>801041</c:v>
                </c:pt>
                <c:pt idx="594">
                  <c:v>802602</c:v>
                </c:pt>
                <c:pt idx="595">
                  <c:v>795312</c:v>
                </c:pt>
                <c:pt idx="596">
                  <c:v>789894</c:v>
                </c:pt>
                <c:pt idx="597">
                  <c:v>787142</c:v>
                </c:pt>
                <c:pt idx="598">
                  <c:v>790988</c:v>
                </c:pt>
                <c:pt idx="599">
                  <c:v>793721</c:v>
                </c:pt>
                <c:pt idx="600">
                  <c:v>792031</c:v>
                </c:pt>
                <c:pt idx="601">
                  <c:v>775398</c:v>
                </c:pt>
                <c:pt idx="602">
                  <c:v>773749</c:v>
                </c:pt>
                <c:pt idx="603">
                  <c:v>789953</c:v>
                </c:pt>
                <c:pt idx="604">
                  <c:v>802836</c:v>
                </c:pt>
                <c:pt idx="605">
                  <c:v>816267</c:v>
                </c:pt>
                <c:pt idx="606">
                  <c:v>803254</c:v>
                </c:pt>
                <c:pt idx="607">
                  <c:v>799941</c:v>
                </c:pt>
                <c:pt idx="608">
                  <c:v>789223</c:v>
                </c:pt>
                <c:pt idx="609">
                  <c:v>778220</c:v>
                </c:pt>
                <c:pt idx="610">
                  <c:v>774655</c:v>
                </c:pt>
                <c:pt idx="611">
                  <c:v>783296</c:v>
                </c:pt>
                <c:pt idx="612">
                  <c:v>784793</c:v>
                </c:pt>
                <c:pt idx="613">
                  <c:v>787098</c:v>
                </c:pt>
                <c:pt idx="614">
                  <c:v>774993</c:v>
                </c:pt>
                <c:pt idx="615">
                  <c:v>744494</c:v>
                </c:pt>
                <c:pt idx="616">
                  <c:v>771359</c:v>
                </c:pt>
                <c:pt idx="617">
                  <c:v>810265</c:v>
                </c:pt>
                <c:pt idx="618">
                  <c:v>843660</c:v>
                </c:pt>
                <c:pt idx="619">
                  <c:v>809206</c:v>
                </c:pt>
                <c:pt idx="620">
                  <c:v>791181</c:v>
                </c:pt>
                <c:pt idx="621">
                  <c:v>795130</c:v>
                </c:pt>
                <c:pt idx="622">
                  <c:v>760708</c:v>
                </c:pt>
                <c:pt idx="623">
                  <c:v>728903</c:v>
                </c:pt>
                <c:pt idx="624">
                  <c:v>717291</c:v>
                </c:pt>
                <c:pt idx="625">
                  <c:v>733909</c:v>
                </c:pt>
                <c:pt idx="626">
                  <c:v>745694</c:v>
                </c:pt>
                <c:pt idx="627">
                  <c:v>766065</c:v>
                </c:pt>
                <c:pt idx="628">
                  <c:v>773868</c:v>
                </c:pt>
                <c:pt idx="629">
                  <c:v>760237</c:v>
                </c:pt>
                <c:pt idx="630">
                  <c:v>774516</c:v>
                </c:pt>
                <c:pt idx="631">
                  <c:v>766639</c:v>
                </c:pt>
                <c:pt idx="632">
                  <c:v>757802</c:v>
                </c:pt>
                <c:pt idx="633">
                  <c:v>721717</c:v>
                </c:pt>
                <c:pt idx="634">
                  <c:v>693841</c:v>
                </c:pt>
                <c:pt idx="635">
                  <c:v>722686</c:v>
                </c:pt>
                <c:pt idx="636">
                  <c:v>704289</c:v>
                </c:pt>
                <c:pt idx="637">
                  <c:v>670752</c:v>
                </c:pt>
                <c:pt idx="638">
                  <c:v>654568</c:v>
                </c:pt>
                <c:pt idx="639">
                  <c:v>684925</c:v>
                </c:pt>
                <c:pt idx="640">
                  <c:v>720156</c:v>
                </c:pt>
                <c:pt idx="641">
                  <c:v>758058</c:v>
                </c:pt>
                <c:pt idx="642">
                  <c:v>797955</c:v>
                </c:pt>
                <c:pt idx="643">
                  <c:v>783891</c:v>
                </c:pt>
                <c:pt idx="644">
                  <c:v>746563</c:v>
                </c:pt>
                <c:pt idx="645">
                  <c:v>711013</c:v>
                </c:pt>
                <c:pt idx="646">
                  <c:v>677156</c:v>
                </c:pt>
                <c:pt idx="647">
                  <c:v>656508</c:v>
                </c:pt>
                <c:pt idx="648">
                  <c:v>634581</c:v>
                </c:pt>
                <c:pt idx="649">
                  <c:v>617174</c:v>
                </c:pt>
                <c:pt idx="650">
                  <c:v>611506</c:v>
                </c:pt>
                <c:pt idx="651">
                  <c:v>609737</c:v>
                </c:pt>
                <c:pt idx="652">
                  <c:v>596821</c:v>
                </c:pt>
                <c:pt idx="653">
                  <c:v>603242</c:v>
                </c:pt>
                <c:pt idx="654">
                  <c:v>591764</c:v>
                </c:pt>
                <c:pt idx="655">
                  <c:v>605875</c:v>
                </c:pt>
                <c:pt idx="656">
                  <c:v>602566</c:v>
                </c:pt>
                <c:pt idx="657">
                  <c:v>599238</c:v>
                </c:pt>
                <c:pt idx="658">
                  <c:v>592320</c:v>
                </c:pt>
                <c:pt idx="659">
                  <c:v>590907</c:v>
                </c:pt>
                <c:pt idx="660">
                  <c:v>592613</c:v>
                </c:pt>
                <c:pt idx="661">
                  <c:v>583833</c:v>
                </c:pt>
                <c:pt idx="662">
                  <c:v>585289</c:v>
                </c:pt>
                <c:pt idx="663">
                  <c:v>588315</c:v>
                </c:pt>
                <c:pt idx="664">
                  <c:v>576967</c:v>
                </c:pt>
                <c:pt idx="665">
                  <c:v>567539</c:v>
                </c:pt>
                <c:pt idx="666">
                  <c:v>573686</c:v>
                </c:pt>
                <c:pt idx="667">
                  <c:v>577956</c:v>
                </c:pt>
                <c:pt idx="668">
                  <c:v>581245</c:v>
                </c:pt>
                <c:pt idx="669">
                  <c:v>585035</c:v>
                </c:pt>
                <c:pt idx="670">
                  <c:v>601559</c:v>
                </c:pt>
              </c:numCache>
            </c:numRef>
          </c:val>
          <c:smooth val="0"/>
        </c:ser>
        <c:dLbls>
          <c:showLegendKey val="0"/>
          <c:showVal val="0"/>
          <c:showCatName val="0"/>
          <c:showSerName val="0"/>
          <c:showPercent val="0"/>
          <c:showBubbleSize val="0"/>
        </c:dLbls>
        <c:marker val="1"/>
        <c:smooth val="0"/>
        <c:axId val="94616576"/>
        <c:axId val="94330176"/>
      </c:lineChart>
      <c:catAx>
        <c:axId val="94616576"/>
        <c:scaling>
          <c:orientation val="maxMin"/>
        </c:scaling>
        <c:delete val="0"/>
        <c:axPos val="b"/>
        <c:numFmt formatCode="d\-mmm\-yy" sourceLinked="0"/>
        <c:majorTickMark val="none"/>
        <c:minorTickMark val="none"/>
        <c:tickLblPos val="nextTo"/>
        <c:txPr>
          <a:bodyPr rot="-5400000" vert="horz"/>
          <a:lstStyle/>
          <a:p>
            <a:pPr>
              <a:defRPr sz="1200">
                <a:cs typeface="B Nazanin" pitchFamily="2" charset="-78"/>
              </a:defRPr>
            </a:pPr>
            <a:endParaRPr lang="en-US"/>
          </a:p>
        </c:txPr>
        <c:crossAx val="94330176"/>
        <c:crosses val="autoZero"/>
        <c:auto val="1"/>
        <c:lblAlgn val="ctr"/>
        <c:lblOffset val="100"/>
        <c:noMultiLvlLbl val="0"/>
      </c:catAx>
      <c:valAx>
        <c:axId val="94330176"/>
        <c:scaling>
          <c:orientation val="minMax"/>
          <c:max val="900000"/>
          <c:min val="300000"/>
        </c:scaling>
        <c:delete val="0"/>
        <c:axPos val="r"/>
        <c:majorGridlines>
          <c:spPr>
            <a:ln w="6350">
              <a:prstDash val="sysDot"/>
            </a:ln>
          </c:spPr>
        </c:majorGridlines>
        <c:numFmt formatCode="[$-3010000]0" sourceLinked="0"/>
        <c:majorTickMark val="none"/>
        <c:minorTickMark val="none"/>
        <c:tickLblPos val="nextTo"/>
        <c:spPr>
          <a:ln w="9525">
            <a:noFill/>
          </a:ln>
        </c:spPr>
        <c:txPr>
          <a:bodyPr/>
          <a:lstStyle/>
          <a:p>
            <a:pPr>
              <a:defRPr sz="1200">
                <a:cs typeface="B Nazanin" pitchFamily="2" charset="-78"/>
              </a:defRPr>
            </a:pPr>
            <a:endParaRPr lang="en-US"/>
          </a:p>
        </c:txPr>
        <c:crossAx val="94616576"/>
        <c:crosses val="autoZero"/>
        <c:crossBetween val="between"/>
      </c:valAx>
    </c:plotArea>
    <c:legend>
      <c:legendPos val="b"/>
      <c:layout/>
      <c:overlay val="0"/>
      <c:txPr>
        <a:bodyPr/>
        <a:lstStyle/>
        <a:p>
          <a:pPr>
            <a:defRPr sz="1200">
              <a:cs typeface="B Nazanin" pitchFamily="2" charset="-78"/>
            </a:defRPr>
          </a:pPr>
          <a:endParaRPr lang="en-US"/>
        </a:p>
      </c:txPr>
    </c:legend>
    <c:plotVisOnly val="1"/>
    <c:dispBlanksAs val="gap"/>
    <c:showDLblsOverMax val="0"/>
  </c:chart>
  <c:spPr>
    <a:noFill/>
    <a:ln w="12700" cap="flat" cmpd="sng" algn="ctr">
      <a:solidFill>
        <a:sysClr val="windowText" lastClr="000000"/>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cs typeface="B Nazanin" pitchFamily="2" charset="-78"/>
              </a:defRPr>
            </a:pPr>
            <a:r>
              <a:rPr lang="fa-IR">
                <a:cs typeface="B Nazanin" pitchFamily="2" charset="-78"/>
              </a:rPr>
              <a:t>تغییرات نرخ بهرۀ مؤثر تسهیلات مسکن</a:t>
            </a:r>
            <a:endParaRPr lang="en-US" dirty="0">
              <a:cs typeface="B Nazanin" pitchFamily="2" charset="-78"/>
            </a:endParaRPr>
          </a:p>
        </c:rich>
      </c:tx>
      <c:layout/>
      <c:overlay val="0"/>
    </c:title>
    <c:autoTitleDeleted val="0"/>
    <c:plotArea>
      <c:layout/>
      <c:lineChart>
        <c:grouping val="standard"/>
        <c:varyColors val="0"/>
        <c:ser>
          <c:idx val="0"/>
          <c:order val="0"/>
          <c:tx>
            <c:strRef>
              <c:f>'Bank.Maskan (23)'!$J$1</c:f>
              <c:strCache>
                <c:ptCount val="1"/>
                <c:pt idx="0">
                  <c:v>نسبت وام به ارزش</c:v>
                </c:pt>
              </c:strCache>
            </c:strRef>
          </c:tx>
          <c:spPr>
            <a:ln>
              <a:solidFill>
                <a:srgbClr val="FF0000"/>
              </a:solidFill>
            </a:ln>
          </c:spPr>
          <c:marker>
            <c:symbol val="none"/>
          </c:marker>
          <c:cat>
            <c:strRef>
              <c:f>'Bank.Maskan (23)'!$C$2:$C$672</c:f>
              <c:strCache>
                <c:ptCount val="671"/>
                <c:pt idx="0">
                  <c:v>بهمن 1392</c:v>
                </c:pt>
                <c:pt idx="1">
                  <c:v>بهمن 1392</c:v>
                </c:pt>
                <c:pt idx="2">
                  <c:v>بهمن 1392</c:v>
                </c:pt>
                <c:pt idx="3">
                  <c:v>بهمن 1392</c:v>
                </c:pt>
                <c:pt idx="4">
                  <c:v>بهمن 1392</c:v>
                </c:pt>
                <c:pt idx="5">
                  <c:v>بهمن 1392</c:v>
                </c:pt>
                <c:pt idx="6">
                  <c:v>بهمن 1392</c:v>
                </c:pt>
                <c:pt idx="7">
                  <c:v>بهمن 1392</c:v>
                </c:pt>
                <c:pt idx="8">
                  <c:v>بهمن 1392</c:v>
                </c:pt>
                <c:pt idx="9">
                  <c:v>بهمن 1392</c:v>
                </c:pt>
                <c:pt idx="10">
                  <c:v>بهمن 1392</c:v>
                </c:pt>
                <c:pt idx="11">
                  <c:v>بهمن 1392</c:v>
                </c:pt>
                <c:pt idx="12">
                  <c:v>بهمن 1392</c:v>
                </c:pt>
                <c:pt idx="13">
                  <c:v>بهمن 1392</c:v>
                </c:pt>
                <c:pt idx="14">
                  <c:v>بهمن 1392</c:v>
                </c:pt>
                <c:pt idx="15">
                  <c:v>بهمن 1392</c:v>
                </c:pt>
                <c:pt idx="16">
                  <c:v>بهمن 1392</c:v>
                </c:pt>
                <c:pt idx="17">
                  <c:v>بهمن 1392</c:v>
                </c:pt>
                <c:pt idx="18">
                  <c:v>دی 1392</c:v>
                </c:pt>
                <c:pt idx="19">
                  <c:v>دی 1392</c:v>
                </c:pt>
                <c:pt idx="20">
                  <c:v>دی 1392</c:v>
                </c:pt>
                <c:pt idx="21">
                  <c:v>دی 1392</c:v>
                </c:pt>
                <c:pt idx="22">
                  <c:v>دی 1392</c:v>
                </c:pt>
                <c:pt idx="23">
                  <c:v>دی 1392</c:v>
                </c:pt>
                <c:pt idx="24">
                  <c:v>دی 1392</c:v>
                </c:pt>
                <c:pt idx="25">
                  <c:v>دی 1392</c:v>
                </c:pt>
                <c:pt idx="26">
                  <c:v>دی 1392</c:v>
                </c:pt>
                <c:pt idx="27">
                  <c:v>دی 1392</c:v>
                </c:pt>
                <c:pt idx="28">
                  <c:v>دی 1392</c:v>
                </c:pt>
                <c:pt idx="29">
                  <c:v>دی 1392</c:v>
                </c:pt>
                <c:pt idx="30">
                  <c:v>دی 1392</c:v>
                </c:pt>
                <c:pt idx="31">
                  <c:v>دی 1392</c:v>
                </c:pt>
                <c:pt idx="32">
                  <c:v>دی 1392</c:v>
                </c:pt>
                <c:pt idx="33">
                  <c:v>دی 1392</c:v>
                </c:pt>
                <c:pt idx="34">
                  <c:v>دی 1392</c:v>
                </c:pt>
                <c:pt idx="35">
                  <c:v>دی 1392</c:v>
                </c:pt>
                <c:pt idx="36">
                  <c:v>دی 1392</c:v>
                </c:pt>
                <c:pt idx="37">
                  <c:v>آذر 1392</c:v>
                </c:pt>
                <c:pt idx="38">
                  <c:v>آذر 1392</c:v>
                </c:pt>
                <c:pt idx="39">
                  <c:v>آذر 1392</c:v>
                </c:pt>
                <c:pt idx="40">
                  <c:v>آذر 1392</c:v>
                </c:pt>
                <c:pt idx="41">
                  <c:v>آذر 1392</c:v>
                </c:pt>
                <c:pt idx="42">
                  <c:v>آذر 1392</c:v>
                </c:pt>
                <c:pt idx="43">
                  <c:v>آذر 1392</c:v>
                </c:pt>
                <c:pt idx="44">
                  <c:v>آذر 1392</c:v>
                </c:pt>
                <c:pt idx="45">
                  <c:v>آذر 1392</c:v>
                </c:pt>
                <c:pt idx="46">
                  <c:v>آذر 1392</c:v>
                </c:pt>
                <c:pt idx="47">
                  <c:v>آذر 1392</c:v>
                </c:pt>
                <c:pt idx="48">
                  <c:v>آذر 1392</c:v>
                </c:pt>
                <c:pt idx="49">
                  <c:v>آذر 1392</c:v>
                </c:pt>
                <c:pt idx="50">
                  <c:v>آذر 1392</c:v>
                </c:pt>
                <c:pt idx="51">
                  <c:v>آذر 1392</c:v>
                </c:pt>
                <c:pt idx="52">
                  <c:v>آذر 1392</c:v>
                </c:pt>
                <c:pt idx="53">
                  <c:v>آذر 1392</c:v>
                </c:pt>
                <c:pt idx="54">
                  <c:v>آذر 1392</c:v>
                </c:pt>
                <c:pt idx="55">
                  <c:v>آذر 1392</c:v>
                </c:pt>
                <c:pt idx="56">
                  <c:v>آذر 1392</c:v>
                </c:pt>
                <c:pt idx="57">
                  <c:v>آبان 1392</c:v>
                </c:pt>
                <c:pt idx="58">
                  <c:v>آبان 1392</c:v>
                </c:pt>
                <c:pt idx="59">
                  <c:v>آبان 1392</c:v>
                </c:pt>
                <c:pt idx="60">
                  <c:v>آبان 1392</c:v>
                </c:pt>
                <c:pt idx="61">
                  <c:v>آبان 1392</c:v>
                </c:pt>
                <c:pt idx="62">
                  <c:v>آبان 1392</c:v>
                </c:pt>
                <c:pt idx="63">
                  <c:v>آبان 1392</c:v>
                </c:pt>
                <c:pt idx="64">
                  <c:v>آبان 1392</c:v>
                </c:pt>
                <c:pt idx="65">
                  <c:v>آبان 1392</c:v>
                </c:pt>
                <c:pt idx="66">
                  <c:v>آبان 1392</c:v>
                </c:pt>
                <c:pt idx="67">
                  <c:v>آبان 1392</c:v>
                </c:pt>
                <c:pt idx="68">
                  <c:v>آبان 1392</c:v>
                </c:pt>
                <c:pt idx="69">
                  <c:v>آبان 1392</c:v>
                </c:pt>
                <c:pt idx="70">
                  <c:v>آبان 1392</c:v>
                </c:pt>
                <c:pt idx="71">
                  <c:v>آبان 1392</c:v>
                </c:pt>
                <c:pt idx="72">
                  <c:v>آبان 1392</c:v>
                </c:pt>
                <c:pt idx="73">
                  <c:v>آبان 1392</c:v>
                </c:pt>
                <c:pt idx="74">
                  <c:v>آبان 1392</c:v>
                </c:pt>
                <c:pt idx="75">
                  <c:v>مهر 1392</c:v>
                </c:pt>
                <c:pt idx="76">
                  <c:v>مهر 1392</c:v>
                </c:pt>
                <c:pt idx="77">
                  <c:v>مهر 1392</c:v>
                </c:pt>
                <c:pt idx="78">
                  <c:v>مهر 1392</c:v>
                </c:pt>
                <c:pt idx="79">
                  <c:v>مهر 1392</c:v>
                </c:pt>
                <c:pt idx="80">
                  <c:v>مهر 1392</c:v>
                </c:pt>
                <c:pt idx="81">
                  <c:v>مهر 1392</c:v>
                </c:pt>
                <c:pt idx="82">
                  <c:v>مهر 1392</c:v>
                </c:pt>
                <c:pt idx="83">
                  <c:v>مهر 1392</c:v>
                </c:pt>
                <c:pt idx="84">
                  <c:v>مهر 1392</c:v>
                </c:pt>
                <c:pt idx="85">
                  <c:v>مهر 1392</c:v>
                </c:pt>
                <c:pt idx="86">
                  <c:v>مهر 1392</c:v>
                </c:pt>
                <c:pt idx="87">
                  <c:v>مهر 1392</c:v>
                </c:pt>
                <c:pt idx="88">
                  <c:v>مهر 1392</c:v>
                </c:pt>
                <c:pt idx="89">
                  <c:v>مهر 1392</c:v>
                </c:pt>
                <c:pt idx="90">
                  <c:v>مهر 1392</c:v>
                </c:pt>
                <c:pt idx="91">
                  <c:v>مهر 1392</c:v>
                </c:pt>
                <c:pt idx="92">
                  <c:v>مهر 1392</c:v>
                </c:pt>
                <c:pt idx="93">
                  <c:v>مهر 1392</c:v>
                </c:pt>
                <c:pt idx="94">
                  <c:v>مهر 1392</c:v>
                </c:pt>
                <c:pt idx="95">
                  <c:v>شهریور 1392</c:v>
                </c:pt>
                <c:pt idx="96">
                  <c:v>شهریور 1392</c:v>
                </c:pt>
                <c:pt idx="97">
                  <c:v>شهریور 1392</c:v>
                </c:pt>
                <c:pt idx="98">
                  <c:v>شهریور 1392</c:v>
                </c:pt>
                <c:pt idx="99">
                  <c:v>شهریور 1392</c:v>
                </c:pt>
                <c:pt idx="100">
                  <c:v>شهریور 1392</c:v>
                </c:pt>
                <c:pt idx="101">
                  <c:v>شهریور 1392</c:v>
                </c:pt>
                <c:pt idx="102">
                  <c:v>شهریور 1392</c:v>
                </c:pt>
                <c:pt idx="103">
                  <c:v>شهریور 1392</c:v>
                </c:pt>
                <c:pt idx="104">
                  <c:v>شهریور 1392</c:v>
                </c:pt>
                <c:pt idx="105">
                  <c:v>شهریور 1392</c:v>
                </c:pt>
                <c:pt idx="106">
                  <c:v>شهریور 1392</c:v>
                </c:pt>
                <c:pt idx="107">
                  <c:v>شهریور 1392</c:v>
                </c:pt>
                <c:pt idx="108">
                  <c:v>شهریور 1392</c:v>
                </c:pt>
                <c:pt idx="109">
                  <c:v>شهریور 1392</c:v>
                </c:pt>
                <c:pt idx="110">
                  <c:v>شهریور 1392</c:v>
                </c:pt>
                <c:pt idx="111">
                  <c:v>شهریور 1392</c:v>
                </c:pt>
                <c:pt idx="112">
                  <c:v>شهریور 1392</c:v>
                </c:pt>
                <c:pt idx="113">
                  <c:v>شهریور 1392</c:v>
                </c:pt>
                <c:pt idx="114">
                  <c:v>شهریور 1392</c:v>
                </c:pt>
                <c:pt idx="115">
                  <c:v>مرداد 1392</c:v>
                </c:pt>
                <c:pt idx="116">
                  <c:v>مرداد 1392</c:v>
                </c:pt>
                <c:pt idx="117">
                  <c:v>مرداد 1392</c:v>
                </c:pt>
                <c:pt idx="118">
                  <c:v>مرداد 1392</c:v>
                </c:pt>
                <c:pt idx="119">
                  <c:v>مرداد 1392</c:v>
                </c:pt>
                <c:pt idx="120">
                  <c:v>مرداد 1392</c:v>
                </c:pt>
                <c:pt idx="121">
                  <c:v>مرداد 1392</c:v>
                </c:pt>
                <c:pt idx="122">
                  <c:v>مرداد 1392</c:v>
                </c:pt>
                <c:pt idx="123">
                  <c:v>مرداد 1392</c:v>
                </c:pt>
                <c:pt idx="124">
                  <c:v>مرداد 1392</c:v>
                </c:pt>
                <c:pt idx="125">
                  <c:v>مرداد 1392</c:v>
                </c:pt>
                <c:pt idx="126">
                  <c:v>مرداد 1392</c:v>
                </c:pt>
                <c:pt idx="127">
                  <c:v>مرداد 1392</c:v>
                </c:pt>
                <c:pt idx="128">
                  <c:v>مرداد 1392</c:v>
                </c:pt>
                <c:pt idx="129">
                  <c:v>مرداد 1392</c:v>
                </c:pt>
                <c:pt idx="130">
                  <c:v>مرداد 1392</c:v>
                </c:pt>
                <c:pt idx="131">
                  <c:v>مرداد 1392</c:v>
                </c:pt>
                <c:pt idx="132">
                  <c:v>مرداد 1392</c:v>
                </c:pt>
                <c:pt idx="133">
                  <c:v>مرداد 1392</c:v>
                </c:pt>
                <c:pt idx="134">
                  <c:v>مرداد 1392</c:v>
                </c:pt>
                <c:pt idx="135">
                  <c:v>تیر 1392</c:v>
                </c:pt>
                <c:pt idx="136">
                  <c:v>تیر 1392</c:v>
                </c:pt>
                <c:pt idx="137">
                  <c:v>تیر 1392</c:v>
                </c:pt>
                <c:pt idx="138">
                  <c:v>تیر 1392</c:v>
                </c:pt>
                <c:pt idx="139">
                  <c:v>تیر 1392</c:v>
                </c:pt>
                <c:pt idx="140">
                  <c:v>تیر 1392</c:v>
                </c:pt>
                <c:pt idx="141">
                  <c:v>تیر 1392</c:v>
                </c:pt>
                <c:pt idx="142">
                  <c:v>تیر 1392</c:v>
                </c:pt>
                <c:pt idx="143">
                  <c:v>تیر 1392</c:v>
                </c:pt>
                <c:pt idx="144">
                  <c:v>تیر 1392</c:v>
                </c:pt>
                <c:pt idx="145">
                  <c:v>تیر 1392</c:v>
                </c:pt>
                <c:pt idx="146">
                  <c:v>تیر 1392</c:v>
                </c:pt>
                <c:pt idx="147">
                  <c:v>تیر 1392</c:v>
                </c:pt>
                <c:pt idx="148">
                  <c:v>تیر 1392</c:v>
                </c:pt>
                <c:pt idx="149">
                  <c:v>تیر 1392</c:v>
                </c:pt>
                <c:pt idx="150">
                  <c:v>تیر 1392</c:v>
                </c:pt>
                <c:pt idx="151">
                  <c:v>تیر 1392</c:v>
                </c:pt>
                <c:pt idx="152">
                  <c:v>تیر 1392</c:v>
                </c:pt>
                <c:pt idx="153">
                  <c:v>تیر 1392</c:v>
                </c:pt>
                <c:pt idx="154">
                  <c:v>تیر 1392</c:v>
                </c:pt>
                <c:pt idx="155">
                  <c:v>خرداد 1392</c:v>
                </c:pt>
                <c:pt idx="156">
                  <c:v>خرداد 1392</c:v>
                </c:pt>
                <c:pt idx="157">
                  <c:v>خرداد 1392</c:v>
                </c:pt>
                <c:pt idx="158">
                  <c:v>خرداد 1392</c:v>
                </c:pt>
                <c:pt idx="159">
                  <c:v>خرداد 1392</c:v>
                </c:pt>
                <c:pt idx="160">
                  <c:v>خرداد 1392</c:v>
                </c:pt>
                <c:pt idx="161">
                  <c:v>خرداد 1392</c:v>
                </c:pt>
                <c:pt idx="162">
                  <c:v>خرداد 1392</c:v>
                </c:pt>
                <c:pt idx="163">
                  <c:v>خرداد 1392</c:v>
                </c:pt>
                <c:pt idx="164">
                  <c:v>خرداد 1392</c:v>
                </c:pt>
                <c:pt idx="165">
                  <c:v>خرداد 1392</c:v>
                </c:pt>
                <c:pt idx="166">
                  <c:v>خرداد 1392</c:v>
                </c:pt>
                <c:pt idx="167">
                  <c:v>خرداد 1392</c:v>
                </c:pt>
                <c:pt idx="168">
                  <c:v>خرداد 1392</c:v>
                </c:pt>
                <c:pt idx="169">
                  <c:v>خرداد 1392</c:v>
                </c:pt>
                <c:pt idx="170">
                  <c:v>خرداد 1392</c:v>
                </c:pt>
                <c:pt idx="171">
                  <c:v>خرداد 1392</c:v>
                </c:pt>
                <c:pt idx="172">
                  <c:v>خرداد 1392</c:v>
                </c:pt>
                <c:pt idx="173">
                  <c:v>خرداد 1392</c:v>
                </c:pt>
                <c:pt idx="174">
                  <c:v>اردیبهشت 1392</c:v>
                </c:pt>
                <c:pt idx="175">
                  <c:v>اردیبهشت 1392</c:v>
                </c:pt>
                <c:pt idx="176">
                  <c:v>اردیبهشت 1392</c:v>
                </c:pt>
                <c:pt idx="177">
                  <c:v>اردیبهشت 1392</c:v>
                </c:pt>
                <c:pt idx="178">
                  <c:v>اردیبهشت 1392</c:v>
                </c:pt>
                <c:pt idx="179">
                  <c:v>اردیبهشت 1392</c:v>
                </c:pt>
                <c:pt idx="180">
                  <c:v>اردیبهشت 1392</c:v>
                </c:pt>
                <c:pt idx="181">
                  <c:v>اردیبهشت 1392</c:v>
                </c:pt>
                <c:pt idx="182">
                  <c:v>اردیبهشت 1392</c:v>
                </c:pt>
                <c:pt idx="183">
                  <c:v>اردیبهشت 1392</c:v>
                </c:pt>
                <c:pt idx="184">
                  <c:v>اردیبهشت 1392</c:v>
                </c:pt>
                <c:pt idx="185">
                  <c:v>اردیبهشت 1392</c:v>
                </c:pt>
                <c:pt idx="186">
                  <c:v>اردیبهشت 1392</c:v>
                </c:pt>
                <c:pt idx="187">
                  <c:v>اردیبهشت 1392</c:v>
                </c:pt>
                <c:pt idx="188">
                  <c:v>اردیبهشت 1392</c:v>
                </c:pt>
                <c:pt idx="189">
                  <c:v>اردیبهشت 1392</c:v>
                </c:pt>
                <c:pt idx="190">
                  <c:v>اردیبهشت 1392</c:v>
                </c:pt>
                <c:pt idx="191">
                  <c:v>اردیبهشت 1392</c:v>
                </c:pt>
                <c:pt idx="192">
                  <c:v>اردیبهشت 1392</c:v>
                </c:pt>
                <c:pt idx="193">
                  <c:v>اردیبهشت 1392</c:v>
                </c:pt>
                <c:pt idx="194">
                  <c:v>اردیبهشت 1392</c:v>
                </c:pt>
                <c:pt idx="195">
                  <c:v>اردیبهشت 1392</c:v>
                </c:pt>
                <c:pt idx="196">
                  <c:v>اردیبهشت 1392</c:v>
                </c:pt>
                <c:pt idx="197">
                  <c:v>فروردین 1392</c:v>
                </c:pt>
                <c:pt idx="198">
                  <c:v>فروردین 1392</c:v>
                </c:pt>
                <c:pt idx="199">
                  <c:v>فروردین 1392</c:v>
                </c:pt>
                <c:pt idx="200">
                  <c:v>فروردین 1392</c:v>
                </c:pt>
                <c:pt idx="201">
                  <c:v>فروردین 1392</c:v>
                </c:pt>
                <c:pt idx="202">
                  <c:v>فروردین 1392</c:v>
                </c:pt>
                <c:pt idx="203">
                  <c:v>فروردین 1392</c:v>
                </c:pt>
                <c:pt idx="204">
                  <c:v>فروردین 1392</c:v>
                </c:pt>
                <c:pt idx="205">
                  <c:v>فروردین 1392</c:v>
                </c:pt>
                <c:pt idx="206">
                  <c:v>فروردین 1392</c:v>
                </c:pt>
                <c:pt idx="207">
                  <c:v>فروردین 1392</c:v>
                </c:pt>
                <c:pt idx="208">
                  <c:v>فروردین 1392</c:v>
                </c:pt>
                <c:pt idx="209">
                  <c:v>فروردین 1392</c:v>
                </c:pt>
                <c:pt idx="210">
                  <c:v>فروردین 1392</c:v>
                </c:pt>
                <c:pt idx="211">
                  <c:v>فروردین 1392</c:v>
                </c:pt>
                <c:pt idx="212">
                  <c:v>فروردین 1392</c:v>
                </c:pt>
                <c:pt idx="213">
                  <c:v>اسفند 1391</c:v>
                </c:pt>
                <c:pt idx="214">
                  <c:v>اسفند 1391</c:v>
                </c:pt>
                <c:pt idx="215">
                  <c:v>اسفند 1391</c:v>
                </c:pt>
                <c:pt idx="216">
                  <c:v>اسفند 1391</c:v>
                </c:pt>
                <c:pt idx="217">
                  <c:v>اسفند 1391</c:v>
                </c:pt>
                <c:pt idx="218">
                  <c:v>اسفند 1391</c:v>
                </c:pt>
                <c:pt idx="219">
                  <c:v>اسفند 1391</c:v>
                </c:pt>
                <c:pt idx="220">
                  <c:v>اسفند 1391</c:v>
                </c:pt>
                <c:pt idx="221">
                  <c:v>اسفند 1391</c:v>
                </c:pt>
                <c:pt idx="222">
                  <c:v>اسفند 1391</c:v>
                </c:pt>
                <c:pt idx="223">
                  <c:v>اسفند 1391</c:v>
                </c:pt>
                <c:pt idx="224">
                  <c:v>اسفند 1391</c:v>
                </c:pt>
                <c:pt idx="225">
                  <c:v>اسفند 1391</c:v>
                </c:pt>
                <c:pt idx="226">
                  <c:v>اسفند 1391</c:v>
                </c:pt>
                <c:pt idx="227">
                  <c:v>اسفند 1391</c:v>
                </c:pt>
                <c:pt idx="228">
                  <c:v>اسفند 1391</c:v>
                </c:pt>
                <c:pt idx="229">
                  <c:v>اسفند 1391</c:v>
                </c:pt>
                <c:pt idx="230">
                  <c:v>اسفند 1391</c:v>
                </c:pt>
                <c:pt idx="231">
                  <c:v>اسفند 1391</c:v>
                </c:pt>
                <c:pt idx="232">
                  <c:v>اسفند 1391</c:v>
                </c:pt>
                <c:pt idx="233">
                  <c:v>بهمن 1391</c:v>
                </c:pt>
                <c:pt idx="234">
                  <c:v>بهمن 1391</c:v>
                </c:pt>
                <c:pt idx="235">
                  <c:v>بهمن 1391</c:v>
                </c:pt>
                <c:pt idx="236">
                  <c:v>بهمن 1391</c:v>
                </c:pt>
                <c:pt idx="237">
                  <c:v>بهمن 1391</c:v>
                </c:pt>
                <c:pt idx="238">
                  <c:v>بهمن 1391</c:v>
                </c:pt>
                <c:pt idx="239">
                  <c:v>بهمن 1391</c:v>
                </c:pt>
                <c:pt idx="240">
                  <c:v>بهمن 1391</c:v>
                </c:pt>
                <c:pt idx="241">
                  <c:v>بهمن 1391</c:v>
                </c:pt>
                <c:pt idx="242">
                  <c:v>بهمن 1391</c:v>
                </c:pt>
                <c:pt idx="243">
                  <c:v>بهمن 1391</c:v>
                </c:pt>
                <c:pt idx="244">
                  <c:v>بهمن 1391</c:v>
                </c:pt>
                <c:pt idx="245">
                  <c:v>بهمن 1391</c:v>
                </c:pt>
                <c:pt idx="246">
                  <c:v>بهمن 1391</c:v>
                </c:pt>
                <c:pt idx="247">
                  <c:v>بهمن 1391</c:v>
                </c:pt>
                <c:pt idx="248">
                  <c:v>بهمن 1391</c:v>
                </c:pt>
                <c:pt idx="249">
                  <c:v>بهمن 1391</c:v>
                </c:pt>
                <c:pt idx="250">
                  <c:v>بهمن 1391</c:v>
                </c:pt>
                <c:pt idx="251">
                  <c:v>بهمن 1391</c:v>
                </c:pt>
                <c:pt idx="252">
                  <c:v>بهمن 1391</c:v>
                </c:pt>
                <c:pt idx="253">
                  <c:v>دی 1391</c:v>
                </c:pt>
                <c:pt idx="254">
                  <c:v>دی 1391</c:v>
                </c:pt>
                <c:pt idx="255">
                  <c:v>دی 1391</c:v>
                </c:pt>
                <c:pt idx="256">
                  <c:v>دی 1391</c:v>
                </c:pt>
                <c:pt idx="257">
                  <c:v>دی 1391</c:v>
                </c:pt>
                <c:pt idx="258">
                  <c:v>دی 1391</c:v>
                </c:pt>
                <c:pt idx="259">
                  <c:v>دی 1391</c:v>
                </c:pt>
                <c:pt idx="260">
                  <c:v>دی 1391</c:v>
                </c:pt>
                <c:pt idx="261">
                  <c:v>دی 1391</c:v>
                </c:pt>
                <c:pt idx="262">
                  <c:v>دی 1391</c:v>
                </c:pt>
                <c:pt idx="263">
                  <c:v>دی 1391</c:v>
                </c:pt>
                <c:pt idx="264">
                  <c:v>دی 1391</c:v>
                </c:pt>
                <c:pt idx="265">
                  <c:v>دی 1391</c:v>
                </c:pt>
                <c:pt idx="266">
                  <c:v>دی 1391</c:v>
                </c:pt>
                <c:pt idx="267">
                  <c:v>دی 1391</c:v>
                </c:pt>
                <c:pt idx="268">
                  <c:v>دی 1391</c:v>
                </c:pt>
                <c:pt idx="269">
                  <c:v>آذر 1391</c:v>
                </c:pt>
                <c:pt idx="270">
                  <c:v>آذر 1391</c:v>
                </c:pt>
                <c:pt idx="271">
                  <c:v>آذر 1391</c:v>
                </c:pt>
                <c:pt idx="272">
                  <c:v>آذر 1391</c:v>
                </c:pt>
                <c:pt idx="273">
                  <c:v>آذر 1391</c:v>
                </c:pt>
                <c:pt idx="274">
                  <c:v>آذر 1391</c:v>
                </c:pt>
                <c:pt idx="275">
                  <c:v>آذر 1391</c:v>
                </c:pt>
                <c:pt idx="276">
                  <c:v>آذر 1391</c:v>
                </c:pt>
                <c:pt idx="277">
                  <c:v>آذر 1391</c:v>
                </c:pt>
                <c:pt idx="278">
                  <c:v>آذر 1391</c:v>
                </c:pt>
                <c:pt idx="279">
                  <c:v>آذر 1391</c:v>
                </c:pt>
                <c:pt idx="280">
                  <c:v>آذر 1391</c:v>
                </c:pt>
                <c:pt idx="281">
                  <c:v>آذر 1391</c:v>
                </c:pt>
                <c:pt idx="282">
                  <c:v>آذر 1391</c:v>
                </c:pt>
                <c:pt idx="283">
                  <c:v>آذر 1391</c:v>
                </c:pt>
                <c:pt idx="284">
                  <c:v>آذر 1391</c:v>
                </c:pt>
                <c:pt idx="285">
                  <c:v>آذر 1391</c:v>
                </c:pt>
                <c:pt idx="286">
                  <c:v>آذر 1391</c:v>
                </c:pt>
                <c:pt idx="287">
                  <c:v>آذر 1391</c:v>
                </c:pt>
                <c:pt idx="288">
                  <c:v>آبان 1391</c:v>
                </c:pt>
                <c:pt idx="289">
                  <c:v>آبان 1391</c:v>
                </c:pt>
                <c:pt idx="290">
                  <c:v>آبان 1391</c:v>
                </c:pt>
                <c:pt idx="291">
                  <c:v>آبان 1391</c:v>
                </c:pt>
                <c:pt idx="292">
                  <c:v>آبان 1391</c:v>
                </c:pt>
                <c:pt idx="293">
                  <c:v>آبان 1391</c:v>
                </c:pt>
                <c:pt idx="294">
                  <c:v>آبان 1391</c:v>
                </c:pt>
                <c:pt idx="295">
                  <c:v>آبان 1391</c:v>
                </c:pt>
                <c:pt idx="296">
                  <c:v>آبان 1391</c:v>
                </c:pt>
                <c:pt idx="297">
                  <c:v>آبان 1391</c:v>
                </c:pt>
                <c:pt idx="298">
                  <c:v>آبان 1391</c:v>
                </c:pt>
                <c:pt idx="299">
                  <c:v>آبان 1391</c:v>
                </c:pt>
                <c:pt idx="300">
                  <c:v>آبان 1391</c:v>
                </c:pt>
                <c:pt idx="301">
                  <c:v>آبان 1391</c:v>
                </c:pt>
                <c:pt idx="302">
                  <c:v>آبان 1391</c:v>
                </c:pt>
                <c:pt idx="303">
                  <c:v>آبان 1391</c:v>
                </c:pt>
                <c:pt idx="304">
                  <c:v>آبان 1391</c:v>
                </c:pt>
                <c:pt idx="305">
                  <c:v>آبان 1391</c:v>
                </c:pt>
                <c:pt idx="306">
                  <c:v>آبان 1391</c:v>
                </c:pt>
                <c:pt idx="307">
                  <c:v>آبان 1391</c:v>
                </c:pt>
                <c:pt idx="308">
                  <c:v>آبان 1391</c:v>
                </c:pt>
                <c:pt idx="309">
                  <c:v>مهر 1391</c:v>
                </c:pt>
                <c:pt idx="310">
                  <c:v>مهر 1391</c:v>
                </c:pt>
                <c:pt idx="311">
                  <c:v>مهر 1391</c:v>
                </c:pt>
                <c:pt idx="312">
                  <c:v>مهر 1391</c:v>
                </c:pt>
                <c:pt idx="313">
                  <c:v>مهر 1391</c:v>
                </c:pt>
                <c:pt idx="314">
                  <c:v>مهر 1391</c:v>
                </c:pt>
                <c:pt idx="315">
                  <c:v>مهر 1391</c:v>
                </c:pt>
                <c:pt idx="316">
                  <c:v>مهر 1391</c:v>
                </c:pt>
                <c:pt idx="317">
                  <c:v>مهر 1391</c:v>
                </c:pt>
                <c:pt idx="318">
                  <c:v>مهر 1391</c:v>
                </c:pt>
                <c:pt idx="319">
                  <c:v>مهر 1391</c:v>
                </c:pt>
                <c:pt idx="320">
                  <c:v>مهر 1391</c:v>
                </c:pt>
                <c:pt idx="321">
                  <c:v>مهر 1391</c:v>
                </c:pt>
                <c:pt idx="322">
                  <c:v>مهر 1391</c:v>
                </c:pt>
                <c:pt idx="323">
                  <c:v>مهر 1391</c:v>
                </c:pt>
                <c:pt idx="324">
                  <c:v>مهر 1391</c:v>
                </c:pt>
                <c:pt idx="325">
                  <c:v>مهر 1391</c:v>
                </c:pt>
                <c:pt idx="326">
                  <c:v>مهر 1391</c:v>
                </c:pt>
                <c:pt idx="327">
                  <c:v>مهر 1391</c:v>
                </c:pt>
                <c:pt idx="328">
                  <c:v>مهر 1391</c:v>
                </c:pt>
                <c:pt idx="329">
                  <c:v>مهر 1391</c:v>
                </c:pt>
                <c:pt idx="330">
                  <c:v>مهر 1391</c:v>
                </c:pt>
                <c:pt idx="331">
                  <c:v>شهریور 1391</c:v>
                </c:pt>
                <c:pt idx="332">
                  <c:v>شهریور 1391</c:v>
                </c:pt>
                <c:pt idx="333">
                  <c:v>شهریور 1391</c:v>
                </c:pt>
                <c:pt idx="334">
                  <c:v>شهریور 1391</c:v>
                </c:pt>
                <c:pt idx="335">
                  <c:v>شهریور 1391</c:v>
                </c:pt>
                <c:pt idx="336">
                  <c:v>شهریور 1391</c:v>
                </c:pt>
                <c:pt idx="337">
                  <c:v>شهریور 1391</c:v>
                </c:pt>
                <c:pt idx="338">
                  <c:v>شهریور 1391</c:v>
                </c:pt>
                <c:pt idx="339">
                  <c:v>شهریور 1391</c:v>
                </c:pt>
                <c:pt idx="340">
                  <c:v>شهریور 1391</c:v>
                </c:pt>
                <c:pt idx="341">
                  <c:v>شهریور 1391</c:v>
                </c:pt>
                <c:pt idx="342">
                  <c:v>شهریور 1391</c:v>
                </c:pt>
                <c:pt idx="343">
                  <c:v>شهریور 1391</c:v>
                </c:pt>
                <c:pt idx="344">
                  <c:v>شهریور 1391</c:v>
                </c:pt>
                <c:pt idx="345">
                  <c:v>شهریور 1391</c:v>
                </c:pt>
                <c:pt idx="346">
                  <c:v>شهریور 1391</c:v>
                </c:pt>
                <c:pt idx="347">
                  <c:v>شهریور 1391</c:v>
                </c:pt>
                <c:pt idx="348">
                  <c:v>مرداد 1391</c:v>
                </c:pt>
                <c:pt idx="349">
                  <c:v>مرداد 1391</c:v>
                </c:pt>
                <c:pt idx="350">
                  <c:v>مرداد 1391</c:v>
                </c:pt>
                <c:pt idx="351">
                  <c:v>مرداد 1391</c:v>
                </c:pt>
                <c:pt idx="352">
                  <c:v>مرداد 1391</c:v>
                </c:pt>
                <c:pt idx="353">
                  <c:v>مرداد 1391</c:v>
                </c:pt>
                <c:pt idx="354">
                  <c:v>مرداد 1391</c:v>
                </c:pt>
                <c:pt idx="355">
                  <c:v>مرداد 1391</c:v>
                </c:pt>
                <c:pt idx="356">
                  <c:v>مرداد 1391</c:v>
                </c:pt>
                <c:pt idx="357">
                  <c:v>مرداد 1391</c:v>
                </c:pt>
                <c:pt idx="358">
                  <c:v>مرداد 1391</c:v>
                </c:pt>
                <c:pt idx="359">
                  <c:v>مرداد 1391</c:v>
                </c:pt>
                <c:pt idx="360">
                  <c:v>مرداد 1391</c:v>
                </c:pt>
                <c:pt idx="361">
                  <c:v>مرداد 1391</c:v>
                </c:pt>
                <c:pt idx="362">
                  <c:v>مرداد 1391</c:v>
                </c:pt>
                <c:pt idx="363">
                  <c:v>مرداد 1391</c:v>
                </c:pt>
                <c:pt idx="364">
                  <c:v>مرداد 1391</c:v>
                </c:pt>
                <c:pt idx="365">
                  <c:v>مرداد 1391</c:v>
                </c:pt>
                <c:pt idx="366">
                  <c:v>مرداد 1391</c:v>
                </c:pt>
                <c:pt idx="367">
                  <c:v>مرداد 1391</c:v>
                </c:pt>
                <c:pt idx="368">
                  <c:v>مرداد 1391</c:v>
                </c:pt>
                <c:pt idx="369">
                  <c:v>تیر 1391</c:v>
                </c:pt>
                <c:pt idx="370">
                  <c:v>تیر 1391</c:v>
                </c:pt>
                <c:pt idx="371">
                  <c:v>تیر 1391</c:v>
                </c:pt>
                <c:pt idx="372">
                  <c:v>تیر 1391</c:v>
                </c:pt>
                <c:pt idx="373">
                  <c:v>تیر 1391</c:v>
                </c:pt>
                <c:pt idx="374">
                  <c:v>تیر 1391</c:v>
                </c:pt>
                <c:pt idx="375">
                  <c:v>تیر 1391</c:v>
                </c:pt>
                <c:pt idx="376">
                  <c:v>تیر 1391</c:v>
                </c:pt>
                <c:pt idx="377">
                  <c:v>تیر 1391</c:v>
                </c:pt>
                <c:pt idx="378">
                  <c:v>تیر 1391</c:v>
                </c:pt>
                <c:pt idx="379">
                  <c:v>تیر 1391</c:v>
                </c:pt>
                <c:pt idx="380">
                  <c:v>تیر 1391</c:v>
                </c:pt>
                <c:pt idx="381">
                  <c:v>تیر 1391</c:v>
                </c:pt>
                <c:pt idx="382">
                  <c:v>تیر 1391</c:v>
                </c:pt>
                <c:pt idx="383">
                  <c:v>تیر 1391</c:v>
                </c:pt>
                <c:pt idx="384">
                  <c:v>تیر 1391</c:v>
                </c:pt>
                <c:pt idx="385">
                  <c:v>تیر 1391</c:v>
                </c:pt>
                <c:pt idx="386">
                  <c:v>تیر 1391</c:v>
                </c:pt>
                <c:pt idx="387">
                  <c:v>تیر 1391</c:v>
                </c:pt>
                <c:pt idx="388">
                  <c:v>تیر 1391</c:v>
                </c:pt>
                <c:pt idx="389">
                  <c:v>تیر 1391</c:v>
                </c:pt>
                <c:pt idx="390">
                  <c:v>خرداد 1391</c:v>
                </c:pt>
                <c:pt idx="391">
                  <c:v>خرداد 1391</c:v>
                </c:pt>
                <c:pt idx="392">
                  <c:v>خرداد 1391</c:v>
                </c:pt>
                <c:pt idx="393">
                  <c:v>خرداد 1391</c:v>
                </c:pt>
                <c:pt idx="394">
                  <c:v>خرداد 1391</c:v>
                </c:pt>
                <c:pt idx="395">
                  <c:v>خرداد 1391</c:v>
                </c:pt>
                <c:pt idx="396">
                  <c:v>خرداد 1391</c:v>
                </c:pt>
                <c:pt idx="397">
                  <c:v>خرداد 1391</c:v>
                </c:pt>
                <c:pt idx="398">
                  <c:v>خرداد 1391</c:v>
                </c:pt>
                <c:pt idx="399">
                  <c:v>خرداد 1391</c:v>
                </c:pt>
                <c:pt idx="400">
                  <c:v>خرداد 1391</c:v>
                </c:pt>
                <c:pt idx="401">
                  <c:v>خرداد 1391</c:v>
                </c:pt>
                <c:pt idx="402">
                  <c:v>خرداد 1391</c:v>
                </c:pt>
                <c:pt idx="403">
                  <c:v>خرداد 1391</c:v>
                </c:pt>
                <c:pt idx="404">
                  <c:v>خرداد 1391</c:v>
                </c:pt>
                <c:pt idx="405">
                  <c:v>خرداد 1391</c:v>
                </c:pt>
                <c:pt idx="406">
                  <c:v>خرداد 1391</c:v>
                </c:pt>
                <c:pt idx="407">
                  <c:v>خرداد 1391</c:v>
                </c:pt>
                <c:pt idx="408">
                  <c:v>خرداد 1391</c:v>
                </c:pt>
                <c:pt idx="409">
                  <c:v>خرداد 1391</c:v>
                </c:pt>
                <c:pt idx="410">
                  <c:v>اردیبهشت 1391</c:v>
                </c:pt>
                <c:pt idx="411">
                  <c:v>اردیبهشت 1391</c:v>
                </c:pt>
                <c:pt idx="412">
                  <c:v>اردیبهشت 1391</c:v>
                </c:pt>
                <c:pt idx="413">
                  <c:v>اردیبهشت 1391</c:v>
                </c:pt>
                <c:pt idx="414">
                  <c:v>اردیبهشت 1391</c:v>
                </c:pt>
                <c:pt idx="415">
                  <c:v>اردیبهشت 1391</c:v>
                </c:pt>
                <c:pt idx="416">
                  <c:v>اردیبهشت 1391</c:v>
                </c:pt>
                <c:pt idx="417">
                  <c:v>اردیبهشت 1391</c:v>
                </c:pt>
                <c:pt idx="418">
                  <c:v>اردیبهشت 1391</c:v>
                </c:pt>
                <c:pt idx="419">
                  <c:v>اردیبهشت 1391</c:v>
                </c:pt>
                <c:pt idx="420">
                  <c:v>اردیبهشت 1391</c:v>
                </c:pt>
                <c:pt idx="421">
                  <c:v>اردیبهشت 1391</c:v>
                </c:pt>
                <c:pt idx="422">
                  <c:v>اردیبهشت 1391</c:v>
                </c:pt>
                <c:pt idx="423">
                  <c:v>اردیبهشت 1391</c:v>
                </c:pt>
                <c:pt idx="424">
                  <c:v>اردیبهشت 1391</c:v>
                </c:pt>
                <c:pt idx="425">
                  <c:v>اردیبهشت 1391</c:v>
                </c:pt>
                <c:pt idx="426">
                  <c:v>اردیبهشت 1391</c:v>
                </c:pt>
                <c:pt idx="427">
                  <c:v>اردیبهشت 1391</c:v>
                </c:pt>
                <c:pt idx="428">
                  <c:v>اردیبهشت 1391</c:v>
                </c:pt>
                <c:pt idx="429">
                  <c:v>اردیبهشت 1391</c:v>
                </c:pt>
                <c:pt idx="430">
                  <c:v>اردیبهشت 1391</c:v>
                </c:pt>
                <c:pt idx="431">
                  <c:v>فروردین 1391</c:v>
                </c:pt>
                <c:pt idx="432">
                  <c:v>فروردین 1391</c:v>
                </c:pt>
                <c:pt idx="433">
                  <c:v>فروردین 1391</c:v>
                </c:pt>
                <c:pt idx="434">
                  <c:v>فروردین 1391</c:v>
                </c:pt>
                <c:pt idx="435">
                  <c:v>فروردین 1391</c:v>
                </c:pt>
                <c:pt idx="436">
                  <c:v>فروردین 1391</c:v>
                </c:pt>
                <c:pt idx="437">
                  <c:v>فروردین 1391</c:v>
                </c:pt>
                <c:pt idx="438">
                  <c:v>فروردین 1391</c:v>
                </c:pt>
                <c:pt idx="439">
                  <c:v>فروردین 1391</c:v>
                </c:pt>
                <c:pt idx="440">
                  <c:v>فروردین 1391</c:v>
                </c:pt>
                <c:pt idx="441">
                  <c:v>فروردین 1391</c:v>
                </c:pt>
                <c:pt idx="442">
                  <c:v>فروردین 1391</c:v>
                </c:pt>
                <c:pt idx="443">
                  <c:v>فروردین 1391</c:v>
                </c:pt>
                <c:pt idx="444">
                  <c:v>فروردین 1391</c:v>
                </c:pt>
                <c:pt idx="445">
                  <c:v>فروردین 1391</c:v>
                </c:pt>
                <c:pt idx="446">
                  <c:v>فروردین 1391</c:v>
                </c:pt>
                <c:pt idx="447">
                  <c:v>فروردین 1391</c:v>
                </c:pt>
                <c:pt idx="448">
                  <c:v>فروردین 1391</c:v>
                </c:pt>
                <c:pt idx="449">
                  <c:v>اسفند 1390</c:v>
                </c:pt>
                <c:pt idx="450">
                  <c:v>اسفند 1390</c:v>
                </c:pt>
                <c:pt idx="451">
                  <c:v>اسفند 1390</c:v>
                </c:pt>
                <c:pt idx="452">
                  <c:v>اسفند 1390</c:v>
                </c:pt>
                <c:pt idx="453">
                  <c:v>اسفند 1390</c:v>
                </c:pt>
                <c:pt idx="454">
                  <c:v>اسفند 1390</c:v>
                </c:pt>
                <c:pt idx="455">
                  <c:v>اسفند 1390</c:v>
                </c:pt>
                <c:pt idx="456">
                  <c:v>اسفند 1390</c:v>
                </c:pt>
                <c:pt idx="457">
                  <c:v>اسفند 1390</c:v>
                </c:pt>
                <c:pt idx="458">
                  <c:v>اسفند 1390</c:v>
                </c:pt>
                <c:pt idx="459">
                  <c:v>اسفند 1390</c:v>
                </c:pt>
                <c:pt idx="460">
                  <c:v>اسفند 1390</c:v>
                </c:pt>
                <c:pt idx="461">
                  <c:v>اسفند 1390</c:v>
                </c:pt>
                <c:pt idx="462">
                  <c:v>اسفند 1390</c:v>
                </c:pt>
                <c:pt idx="463">
                  <c:v>اسفند 1390</c:v>
                </c:pt>
                <c:pt idx="464">
                  <c:v>اسفند 1390</c:v>
                </c:pt>
                <c:pt idx="465">
                  <c:v>اسفند 1390</c:v>
                </c:pt>
                <c:pt idx="466">
                  <c:v>اسفند 1390</c:v>
                </c:pt>
                <c:pt idx="467">
                  <c:v>اسفند 1390</c:v>
                </c:pt>
                <c:pt idx="468">
                  <c:v>اسفند 1390</c:v>
                </c:pt>
                <c:pt idx="469">
                  <c:v>بهمن 1390</c:v>
                </c:pt>
                <c:pt idx="470">
                  <c:v>بهمن 1390</c:v>
                </c:pt>
                <c:pt idx="471">
                  <c:v>بهمن 1390</c:v>
                </c:pt>
                <c:pt idx="472">
                  <c:v>بهمن 1390</c:v>
                </c:pt>
                <c:pt idx="473">
                  <c:v>بهمن 1390</c:v>
                </c:pt>
                <c:pt idx="474">
                  <c:v>بهمن 1390</c:v>
                </c:pt>
                <c:pt idx="475">
                  <c:v>بهمن 1390</c:v>
                </c:pt>
                <c:pt idx="476">
                  <c:v>بهمن 1390</c:v>
                </c:pt>
                <c:pt idx="477">
                  <c:v>بهمن 1390</c:v>
                </c:pt>
                <c:pt idx="478">
                  <c:v>بهمن 1390</c:v>
                </c:pt>
                <c:pt idx="479">
                  <c:v>بهمن 1390</c:v>
                </c:pt>
                <c:pt idx="480">
                  <c:v>بهمن 1390</c:v>
                </c:pt>
                <c:pt idx="481">
                  <c:v>بهمن 1390</c:v>
                </c:pt>
                <c:pt idx="482">
                  <c:v>بهمن 1390</c:v>
                </c:pt>
                <c:pt idx="483">
                  <c:v>بهمن 1390</c:v>
                </c:pt>
                <c:pt idx="484">
                  <c:v>بهمن 1390</c:v>
                </c:pt>
                <c:pt idx="485">
                  <c:v>بهمن 1390</c:v>
                </c:pt>
                <c:pt idx="486">
                  <c:v>بهمن 1390</c:v>
                </c:pt>
                <c:pt idx="487">
                  <c:v>بهمن 1390</c:v>
                </c:pt>
                <c:pt idx="488">
                  <c:v>دی 1390</c:v>
                </c:pt>
                <c:pt idx="489">
                  <c:v>دی 1390</c:v>
                </c:pt>
                <c:pt idx="490">
                  <c:v>دی 1390</c:v>
                </c:pt>
                <c:pt idx="491">
                  <c:v>دی 1390</c:v>
                </c:pt>
                <c:pt idx="492">
                  <c:v>دی 1390</c:v>
                </c:pt>
                <c:pt idx="493">
                  <c:v>دی 1390</c:v>
                </c:pt>
                <c:pt idx="494">
                  <c:v>دی 1390</c:v>
                </c:pt>
                <c:pt idx="495">
                  <c:v>دی 1390</c:v>
                </c:pt>
                <c:pt idx="496">
                  <c:v>دی 1390</c:v>
                </c:pt>
                <c:pt idx="497">
                  <c:v>دی 1390</c:v>
                </c:pt>
                <c:pt idx="498">
                  <c:v>دی 1390</c:v>
                </c:pt>
                <c:pt idx="499">
                  <c:v>دی 1390</c:v>
                </c:pt>
                <c:pt idx="500">
                  <c:v>دی 1390</c:v>
                </c:pt>
                <c:pt idx="501">
                  <c:v>دی 1390</c:v>
                </c:pt>
                <c:pt idx="502">
                  <c:v>دی 1390</c:v>
                </c:pt>
                <c:pt idx="503">
                  <c:v>دی 1390</c:v>
                </c:pt>
                <c:pt idx="504">
                  <c:v>دی 1390</c:v>
                </c:pt>
                <c:pt idx="505">
                  <c:v>دی 1390</c:v>
                </c:pt>
                <c:pt idx="506">
                  <c:v>دی 1390</c:v>
                </c:pt>
                <c:pt idx="507">
                  <c:v>آذر 1390</c:v>
                </c:pt>
                <c:pt idx="508">
                  <c:v>آذر 1390</c:v>
                </c:pt>
                <c:pt idx="509">
                  <c:v>آذر 1390</c:v>
                </c:pt>
                <c:pt idx="510">
                  <c:v>آذر 1390</c:v>
                </c:pt>
                <c:pt idx="511">
                  <c:v>آذر 1390</c:v>
                </c:pt>
                <c:pt idx="512">
                  <c:v>آذر 1390</c:v>
                </c:pt>
                <c:pt idx="513">
                  <c:v>آذر 1390</c:v>
                </c:pt>
                <c:pt idx="514">
                  <c:v>آذر 1390</c:v>
                </c:pt>
                <c:pt idx="515">
                  <c:v>آذر 1390</c:v>
                </c:pt>
                <c:pt idx="516">
                  <c:v>آذر 1390</c:v>
                </c:pt>
                <c:pt idx="517">
                  <c:v>آذر 1390</c:v>
                </c:pt>
                <c:pt idx="518">
                  <c:v>آذر 1390</c:v>
                </c:pt>
                <c:pt idx="519">
                  <c:v>آذر 1390</c:v>
                </c:pt>
                <c:pt idx="520">
                  <c:v>آذر 1390</c:v>
                </c:pt>
                <c:pt idx="521">
                  <c:v>آذر 1390</c:v>
                </c:pt>
                <c:pt idx="522">
                  <c:v>آذر 1390</c:v>
                </c:pt>
                <c:pt idx="523">
                  <c:v>آذر 1390</c:v>
                </c:pt>
                <c:pt idx="524">
                  <c:v>آذر 1390</c:v>
                </c:pt>
                <c:pt idx="525">
                  <c:v>آذر 1390</c:v>
                </c:pt>
                <c:pt idx="526">
                  <c:v>آذر 1390</c:v>
                </c:pt>
                <c:pt idx="527">
                  <c:v>آبان 1390</c:v>
                </c:pt>
                <c:pt idx="528">
                  <c:v>آبان 1390</c:v>
                </c:pt>
                <c:pt idx="529">
                  <c:v>آبان 1390</c:v>
                </c:pt>
                <c:pt idx="530">
                  <c:v>آبان 1390</c:v>
                </c:pt>
                <c:pt idx="531">
                  <c:v>آبان 1390</c:v>
                </c:pt>
                <c:pt idx="532">
                  <c:v>آبان 1390</c:v>
                </c:pt>
                <c:pt idx="533">
                  <c:v>آبان 1390</c:v>
                </c:pt>
                <c:pt idx="534">
                  <c:v>آبان 1390</c:v>
                </c:pt>
                <c:pt idx="535">
                  <c:v>آبان 1390</c:v>
                </c:pt>
                <c:pt idx="536">
                  <c:v>آبان 1390</c:v>
                </c:pt>
                <c:pt idx="537">
                  <c:v>آبان 1390</c:v>
                </c:pt>
                <c:pt idx="538">
                  <c:v>آبان 1390</c:v>
                </c:pt>
                <c:pt idx="539">
                  <c:v>آبان 1390</c:v>
                </c:pt>
                <c:pt idx="540">
                  <c:v>آبان 1390</c:v>
                </c:pt>
                <c:pt idx="541">
                  <c:v>آبان 1390</c:v>
                </c:pt>
                <c:pt idx="542">
                  <c:v>آبان 1390</c:v>
                </c:pt>
                <c:pt idx="543">
                  <c:v>آبان 1390</c:v>
                </c:pt>
                <c:pt idx="544">
                  <c:v>آبان 1390</c:v>
                </c:pt>
                <c:pt idx="545">
                  <c:v>آبان 1390</c:v>
                </c:pt>
                <c:pt idx="546">
                  <c:v>آبان 1390</c:v>
                </c:pt>
                <c:pt idx="547">
                  <c:v>مهر 1390</c:v>
                </c:pt>
                <c:pt idx="548">
                  <c:v>مهر 1390</c:v>
                </c:pt>
                <c:pt idx="549">
                  <c:v>مهر 1390</c:v>
                </c:pt>
                <c:pt idx="550">
                  <c:v>مهر 1390</c:v>
                </c:pt>
                <c:pt idx="551">
                  <c:v>مهر 1390</c:v>
                </c:pt>
                <c:pt idx="552">
                  <c:v>مهر 1390</c:v>
                </c:pt>
                <c:pt idx="553">
                  <c:v>مهر 1390</c:v>
                </c:pt>
                <c:pt idx="554">
                  <c:v>مهر 1390</c:v>
                </c:pt>
                <c:pt idx="555">
                  <c:v>مهر 1390</c:v>
                </c:pt>
                <c:pt idx="556">
                  <c:v>مهر 1390</c:v>
                </c:pt>
                <c:pt idx="557">
                  <c:v>مهر 1390</c:v>
                </c:pt>
                <c:pt idx="558">
                  <c:v>مهر 1390</c:v>
                </c:pt>
                <c:pt idx="559">
                  <c:v>مهر 1390</c:v>
                </c:pt>
                <c:pt idx="560">
                  <c:v>مهر 1390</c:v>
                </c:pt>
                <c:pt idx="561">
                  <c:v>مهر 1390</c:v>
                </c:pt>
                <c:pt idx="562">
                  <c:v>مهر 1390</c:v>
                </c:pt>
                <c:pt idx="563">
                  <c:v>مهر 1390</c:v>
                </c:pt>
                <c:pt idx="564">
                  <c:v>مهر 1390</c:v>
                </c:pt>
                <c:pt idx="565">
                  <c:v>مهر 1390</c:v>
                </c:pt>
                <c:pt idx="566">
                  <c:v>مهر 1390</c:v>
                </c:pt>
                <c:pt idx="567">
                  <c:v>شهریور 1390</c:v>
                </c:pt>
                <c:pt idx="568">
                  <c:v>شهریور 1390</c:v>
                </c:pt>
                <c:pt idx="569">
                  <c:v>شهریور 1390</c:v>
                </c:pt>
                <c:pt idx="570">
                  <c:v>شهریور 1390</c:v>
                </c:pt>
                <c:pt idx="571">
                  <c:v>شهریور 1390</c:v>
                </c:pt>
                <c:pt idx="572">
                  <c:v>شهریور 1390</c:v>
                </c:pt>
                <c:pt idx="573">
                  <c:v>شهریور 1390</c:v>
                </c:pt>
                <c:pt idx="574">
                  <c:v>شهریور 1390</c:v>
                </c:pt>
                <c:pt idx="575">
                  <c:v>شهریور 1390</c:v>
                </c:pt>
                <c:pt idx="576">
                  <c:v>شهریور 1390</c:v>
                </c:pt>
                <c:pt idx="577">
                  <c:v>شهریور 1390</c:v>
                </c:pt>
                <c:pt idx="578">
                  <c:v>شهریور 1390</c:v>
                </c:pt>
                <c:pt idx="579">
                  <c:v>شهریور 1390</c:v>
                </c:pt>
                <c:pt idx="580">
                  <c:v>شهریور 1390</c:v>
                </c:pt>
                <c:pt idx="581">
                  <c:v>شهریور 1390</c:v>
                </c:pt>
                <c:pt idx="582">
                  <c:v>شهریور 1390</c:v>
                </c:pt>
                <c:pt idx="583">
                  <c:v>شهریور 1390</c:v>
                </c:pt>
                <c:pt idx="584">
                  <c:v>شهریور 1390</c:v>
                </c:pt>
                <c:pt idx="585">
                  <c:v>شهریور 1390</c:v>
                </c:pt>
                <c:pt idx="586">
                  <c:v>شهریور 1390</c:v>
                </c:pt>
                <c:pt idx="587">
                  <c:v>شهریور 1390</c:v>
                </c:pt>
                <c:pt idx="588">
                  <c:v>مرداد 1390</c:v>
                </c:pt>
                <c:pt idx="589">
                  <c:v>مرداد 1390</c:v>
                </c:pt>
                <c:pt idx="590">
                  <c:v>مرداد 1390</c:v>
                </c:pt>
                <c:pt idx="591">
                  <c:v>مرداد 1390</c:v>
                </c:pt>
                <c:pt idx="592">
                  <c:v>مرداد 1390</c:v>
                </c:pt>
                <c:pt idx="593">
                  <c:v>مرداد 1390</c:v>
                </c:pt>
                <c:pt idx="594">
                  <c:v>مرداد 1390</c:v>
                </c:pt>
                <c:pt idx="595">
                  <c:v>مرداد 1390</c:v>
                </c:pt>
                <c:pt idx="596">
                  <c:v>مرداد 1390</c:v>
                </c:pt>
                <c:pt idx="597">
                  <c:v>مرداد 1390</c:v>
                </c:pt>
                <c:pt idx="598">
                  <c:v>مرداد 1390</c:v>
                </c:pt>
                <c:pt idx="599">
                  <c:v>مرداد 1390</c:v>
                </c:pt>
                <c:pt idx="600">
                  <c:v>مرداد 1390</c:v>
                </c:pt>
                <c:pt idx="601">
                  <c:v>مرداد 1390</c:v>
                </c:pt>
                <c:pt idx="602">
                  <c:v>مرداد 1390</c:v>
                </c:pt>
                <c:pt idx="603">
                  <c:v>مرداد 1390</c:v>
                </c:pt>
                <c:pt idx="604">
                  <c:v>مرداد 1390</c:v>
                </c:pt>
                <c:pt idx="605">
                  <c:v>مرداد 1390</c:v>
                </c:pt>
                <c:pt idx="606">
                  <c:v>مرداد 1390</c:v>
                </c:pt>
                <c:pt idx="607">
                  <c:v>مرداد 1390</c:v>
                </c:pt>
                <c:pt idx="608">
                  <c:v>مرداد 1390</c:v>
                </c:pt>
                <c:pt idx="609">
                  <c:v>مرداد 1390</c:v>
                </c:pt>
                <c:pt idx="610">
                  <c:v>تیر 1390</c:v>
                </c:pt>
                <c:pt idx="611">
                  <c:v>تیر 1390</c:v>
                </c:pt>
                <c:pt idx="612">
                  <c:v>تیر 1390</c:v>
                </c:pt>
                <c:pt idx="613">
                  <c:v>تیر 1390</c:v>
                </c:pt>
                <c:pt idx="614">
                  <c:v>تیر 1390</c:v>
                </c:pt>
                <c:pt idx="615">
                  <c:v>تیر 1390</c:v>
                </c:pt>
                <c:pt idx="616">
                  <c:v>تیر 1390</c:v>
                </c:pt>
                <c:pt idx="617">
                  <c:v>تیر 1390</c:v>
                </c:pt>
                <c:pt idx="618">
                  <c:v>تیر 1390</c:v>
                </c:pt>
                <c:pt idx="619">
                  <c:v>تیر 1390</c:v>
                </c:pt>
                <c:pt idx="620">
                  <c:v>تیر 1390</c:v>
                </c:pt>
                <c:pt idx="621">
                  <c:v>تیر 1390</c:v>
                </c:pt>
                <c:pt idx="622">
                  <c:v>تیر 1390</c:v>
                </c:pt>
                <c:pt idx="623">
                  <c:v>تیر 1390</c:v>
                </c:pt>
                <c:pt idx="624">
                  <c:v>تیر 1390</c:v>
                </c:pt>
                <c:pt idx="625">
                  <c:v>تیر 1390</c:v>
                </c:pt>
                <c:pt idx="626">
                  <c:v>تیر 1390</c:v>
                </c:pt>
                <c:pt idx="627">
                  <c:v>تیر 1390</c:v>
                </c:pt>
                <c:pt idx="628">
                  <c:v>تیر 1390</c:v>
                </c:pt>
                <c:pt idx="629">
                  <c:v>تیر 1390</c:v>
                </c:pt>
                <c:pt idx="630">
                  <c:v>خرداد 1390</c:v>
                </c:pt>
                <c:pt idx="631">
                  <c:v>خرداد 1390</c:v>
                </c:pt>
                <c:pt idx="632">
                  <c:v>خرداد 1390</c:v>
                </c:pt>
                <c:pt idx="633">
                  <c:v>خرداد 1390</c:v>
                </c:pt>
                <c:pt idx="634">
                  <c:v>خرداد 1390</c:v>
                </c:pt>
                <c:pt idx="635">
                  <c:v>خرداد 1390</c:v>
                </c:pt>
                <c:pt idx="636">
                  <c:v>خرداد 1390</c:v>
                </c:pt>
                <c:pt idx="637">
                  <c:v>خرداد 1390</c:v>
                </c:pt>
                <c:pt idx="638">
                  <c:v>خرداد 1390</c:v>
                </c:pt>
                <c:pt idx="639">
                  <c:v>خرداد 1390</c:v>
                </c:pt>
                <c:pt idx="640">
                  <c:v>خرداد 1390</c:v>
                </c:pt>
                <c:pt idx="641">
                  <c:v>خرداد 1390</c:v>
                </c:pt>
                <c:pt idx="642">
                  <c:v>خرداد 1390</c:v>
                </c:pt>
                <c:pt idx="643">
                  <c:v>خرداد 1390</c:v>
                </c:pt>
                <c:pt idx="644">
                  <c:v>خرداد 1390</c:v>
                </c:pt>
                <c:pt idx="645">
                  <c:v>خرداد 1390</c:v>
                </c:pt>
                <c:pt idx="646">
                  <c:v>خرداد 1390</c:v>
                </c:pt>
                <c:pt idx="647">
                  <c:v>خرداد 1390</c:v>
                </c:pt>
                <c:pt idx="648">
                  <c:v>خرداد 1390</c:v>
                </c:pt>
                <c:pt idx="649">
                  <c:v>خرداد 1390</c:v>
                </c:pt>
                <c:pt idx="650">
                  <c:v>خرداد 1390</c:v>
                </c:pt>
                <c:pt idx="651">
                  <c:v>اردیبهشت 1390</c:v>
                </c:pt>
                <c:pt idx="652">
                  <c:v>اردیبهشت 1390</c:v>
                </c:pt>
                <c:pt idx="653">
                  <c:v>اردیبهشت 1390</c:v>
                </c:pt>
                <c:pt idx="654">
                  <c:v>اردیبهشت 1390</c:v>
                </c:pt>
                <c:pt idx="655">
                  <c:v>اردیبهشت 1390</c:v>
                </c:pt>
                <c:pt idx="656">
                  <c:v>اردیبهشت 1390</c:v>
                </c:pt>
                <c:pt idx="657">
                  <c:v>اردیبهشت 1390</c:v>
                </c:pt>
                <c:pt idx="658">
                  <c:v>اردیبهشت 1390</c:v>
                </c:pt>
                <c:pt idx="659">
                  <c:v>اردیبهشت 1390</c:v>
                </c:pt>
                <c:pt idx="660">
                  <c:v>اردیبهشت 1390</c:v>
                </c:pt>
                <c:pt idx="661">
                  <c:v>اردیبهشت 1390</c:v>
                </c:pt>
                <c:pt idx="662">
                  <c:v>اردیبهشت 1390</c:v>
                </c:pt>
                <c:pt idx="663">
                  <c:v>اردیبهشت 1390</c:v>
                </c:pt>
                <c:pt idx="664">
                  <c:v>اردیبهشت 1390</c:v>
                </c:pt>
                <c:pt idx="665">
                  <c:v>اردیبهشت 1390</c:v>
                </c:pt>
                <c:pt idx="666">
                  <c:v>اردیبهشت 1390</c:v>
                </c:pt>
                <c:pt idx="667">
                  <c:v>اردیبهشت 1390</c:v>
                </c:pt>
                <c:pt idx="668">
                  <c:v>اردیبهشت 1390</c:v>
                </c:pt>
                <c:pt idx="669">
                  <c:v>اردیبهشت 1390</c:v>
                </c:pt>
                <c:pt idx="670">
                  <c:v>اردیبهشت 1390</c:v>
                </c:pt>
              </c:strCache>
            </c:strRef>
          </c:cat>
          <c:val>
            <c:numRef>
              <c:f>'Bank.Maskan (23)'!$J$2:$J$672</c:f>
              <c:numCache>
                <c:formatCode>0.0%</c:formatCode>
                <c:ptCount val="671"/>
                <c:pt idx="0">
                  <c:v>0.16666666666666666</c:v>
                </c:pt>
                <c:pt idx="1">
                  <c:v>0.16666666666666666</c:v>
                </c:pt>
                <c:pt idx="2">
                  <c:v>0.16666666666666666</c:v>
                </c:pt>
                <c:pt idx="3">
                  <c:v>0.16666666666666666</c:v>
                </c:pt>
                <c:pt idx="4">
                  <c:v>0.16666666666666666</c:v>
                </c:pt>
                <c:pt idx="5">
                  <c:v>0.16666666666666666</c:v>
                </c:pt>
                <c:pt idx="6">
                  <c:v>0.16666666666666666</c:v>
                </c:pt>
                <c:pt idx="7">
                  <c:v>0.16666666666666666</c:v>
                </c:pt>
                <c:pt idx="8">
                  <c:v>0.16666666666666666</c:v>
                </c:pt>
                <c:pt idx="9">
                  <c:v>0.16666666666666666</c:v>
                </c:pt>
                <c:pt idx="10">
                  <c:v>0.16666666666666666</c:v>
                </c:pt>
                <c:pt idx="11">
                  <c:v>0.16666666666666666</c:v>
                </c:pt>
                <c:pt idx="12">
                  <c:v>0.16666666666666666</c:v>
                </c:pt>
                <c:pt idx="13">
                  <c:v>0.16666666666666666</c:v>
                </c:pt>
                <c:pt idx="14">
                  <c:v>0.16666666666666666</c:v>
                </c:pt>
                <c:pt idx="15">
                  <c:v>0.16666666666666666</c:v>
                </c:pt>
                <c:pt idx="16">
                  <c:v>0.16666666666666666</c:v>
                </c:pt>
                <c:pt idx="17">
                  <c:v>0.16666666666666666</c:v>
                </c:pt>
                <c:pt idx="18">
                  <c:v>0.16666666666666666</c:v>
                </c:pt>
                <c:pt idx="19">
                  <c:v>0.16759002770083101</c:v>
                </c:pt>
                <c:pt idx="20">
                  <c:v>0.16759002770083101</c:v>
                </c:pt>
                <c:pt idx="21">
                  <c:v>0.16759002770083101</c:v>
                </c:pt>
                <c:pt idx="22">
                  <c:v>0.16759002770083101</c:v>
                </c:pt>
                <c:pt idx="23">
                  <c:v>0.16759002770083101</c:v>
                </c:pt>
                <c:pt idx="24">
                  <c:v>0.16759002770083101</c:v>
                </c:pt>
                <c:pt idx="25">
                  <c:v>0.16759002770083101</c:v>
                </c:pt>
                <c:pt idx="26" formatCode="0%">
                  <c:v>0.16759002770083101</c:v>
                </c:pt>
                <c:pt idx="27" formatCode="0%">
                  <c:v>9.5765730114760583E-2</c:v>
                </c:pt>
                <c:pt idx="28" formatCode="0%">
                  <c:v>9.5765730114760583E-2</c:v>
                </c:pt>
                <c:pt idx="29" formatCode="0%">
                  <c:v>9.5765730114760583E-2</c:v>
                </c:pt>
                <c:pt idx="30" formatCode="0%">
                  <c:v>9.5765730114760583E-2</c:v>
                </c:pt>
                <c:pt idx="31" formatCode="0%">
                  <c:v>9.5765730114760583E-2</c:v>
                </c:pt>
                <c:pt idx="32" formatCode="0%">
                  <c:v>9.5765730114760583E-2</c:v>
                </c:pt>
                <c:pt idx="33" formatCode="0%">
                  <c:v>9.5765730114760583E-2</c:v>
                </c:pt>
                <c:pt idx="34" formatCode="0%">
                  <c:v>9.5765730114760583E-2</c:v>
                </c:pt>
                <c:pt idx="35" formatCode="0%">
                  <c:v>9.5765730114760583E-2</c:v>
                </c:pt>
                <c:pt idx="36" formatCode="0%">
                  <c:v>9.5765730114760583E-2</c:v>
                </c:pt>
                <c:pt idx="37" formatCode="0%">
                  <c:v>9.5290596944400674E-2</c:v>
                </c:pt>
                <c:pt idx="38" formatCode="0%">
                  <c:v>9.5290596944400674E-2</c:v>
                </c:pt>
                <c:pt idx="39" formatCode="0%">
                  <c:v>9.5290596944400674E-2</c:v>
                </c:pt>
                <c:pt idx="40" formatCode="0%">
                  <c:v>9.5290596944400674E-2</c:v>
                </c:pt>
                <c:pt idx="41" formatCode="0%">
                  <c:v>9.5290596944400674E-2</c:v>
                </c:pt>
                <c:pt idx="42" formatCode="0%">
                  <c:v>9.5290596944400674E-2</c:v>
                </c:pt>
                <c:pt idx="43" formatCode="0%">
                  <c:v>9.5290596944400674E-2</c:v>
                </c:pt>
                <c:pt idx="44" formatCode="0%">
                  <c:v>9.5290596944400674E-2</c:v>
                </c:pt>
                <c:pt idx="45" formatCode="0%">
                  <c:v>9.5290596944400674E-2</c:v>
                </c:pt>
                <c:pt idx="46" formatCode="0%">
                  <c:v>9.5290596944400674E-2</c:v>
                </c:pt>
                <c:pt idx="47" formatCode="0%">
                  <c:v>9.5290596944400674E-2</c:v>
                </c:pt>
                <c:pt idx="48" formatCode="0%">
                  <c:v>9.5290596944400674E-2</c:v>
                </c:pt>
                <c:pt idx="49" formatCode="0%">
                  <c:v>9.5290596944400674E-2</c:v>
                </c:pt>
                <c:pt idx="50" formatCode="0%">
                  <c:v>9.5290596944400674E-2</c:v>
                </c:pt>
                <c:pt idx="51" formatCode="0%">
                  <c:v>9.5290596944400674E-2</c:v>
                </c:pt>
                <c:pt idx="52" formatCode="0%">
                  <c:v>9.5290596944400674E-2</c:v>
                </c:pt>
                <c:pt idx="53" formatCode="0%">
                  <c:v>9.5290596944400674E-2</c:v>
                </c:pt>
                <c:pt idx="54" formatCode="0%">
                  <c:v>9.5290596944400674E-2</c:v>
                </c:pt>
                <c:pt idx="55" formatCode="0%">
                  <c:v>9.5290596944400674E-2</c:v>
                </c:pt>
                <c:pt idx="56" formatCode="0%">
                  <c:v>9.5290596944400674E-2</c:v>
                </c:pt>
                <c:pt idx="57" formatCode="0%">
                  <c:v>9.5765730114760583E-2</c:v>
                </c:pt>
                <c:pt idx="58" formatCode="0%">
                  <c:v>9.5765730114760583E-2</c:v>
                </c:pt>
                <c:pt idx="59" formatCode="0%">
                  <c:v>9.5765730114760583E-2</c:v>
                </c:pt>
                <c:pt idx="60" formatCode="0%">
                  <c:v>9.5765730114760583E-2</c:v>
                </c:pt>
                <c:pt idx="61" formatCode="0%">
                  <c:v>9.5765730114760583E-2</c:v>
                </c:pt>
                <c:pt idx="62" formatCode="0%">
                  <c:v>9.5765730114760583E-2</c:v>
                </c:pt>
                <c:pt idx="63" formatCode="0%">
                  <c:v>9.5765730114760583E-2</c:v>
                </c:pt>
                <c:pt idx="64" formatCode="0%">
                  <c:v>9.5765730114760583E-2</c:v>
                </c:pt>
                <c:pt idx="65" formatCode="0%">
                  <c:v>9.5765730114760583E-2</c:v>
                </c:pt>
                <c:pt idx="66" formatCode="0%">
                  <c:v>9.5765730114760583E-2</c:v>
                </c:pt>
                <c:pt idx="67" formatCode="0%">
                  <c:v>9.5765730114760583E-2</c:v>
                </c:pt>
                <c:pt idx="68" formatCode="0%">
                  <c:v>9.5765730114760583E-2</c:v>
                </c:pt>
                <c:pt idx="69" formatCode="0%">
                  <c:v>9.5765730114760583E-2</c:v>
                </c:pt>
                <c:pt idx="70" formatCode="0%">
                  <c:v>9.5765730114760583E-2</c:v>
                </c:pt>
                <c:pt idx="71" formatCode="0%">
                  <c:v>9.5765730114760583E-2</c:v>
                </c:pt>
                <c:pt idx="72" formatCode="0%">
                  <c:v>9.5765730114760583E-2</c:v>
                </c:pt>
                <c:pt idx="73" formatCode="0%">
                  <c:v>9.5765730114760583E-2</c:v>
                </c:pt>
                <c:pt idx="74" formatCode="0%">
                  <c:v>9.5765730114760583E-2</c:v>
                </c:pt>
                <c:pt idx="75" formatCode="0%">
                  <c:v>9.6730354145015601E-2</c:v>
                </c:pt>
                <c:pt idx="76" formatCode="0%">
                  <c:v>9.6730354145015601E-2</c:v>
                </c:pt>
                <c:pt idx="77" formatCode="0%">
                  <c:v>9.6730354145015601E-2</c:v>
                </c:pt>
                <c:pt idx="78" formatCode="0%">
                  <c:v>9.6730354145015601E-2</c:v>
                </c:pt>
                <c:pt idx="79" formatCode="0%">
                  <c:v>9.6730354145015601E-2</c:v>
                </c:pt>
                <c:pt idx="80" formatCode="0%">
                  <c:v>9.6730354145015601E-2</c:v>
                </c:pt>
                <c:pt idx="81" formatCode="0%">
                  <c:v>9.6730354145015601E-2</c:v>
                </c:pt>
                <c:pt idx="82" formatCode="0%">
                  <c:v>9.6730354145015601E-2</c:v>
                </c:pt>
                <c:pt idx="83" formatCode="0%">
                  <c:v>9.6730354145015601E-2</c:v>
                </c:pt>
                <c:pt idx="84" formatCode="0%">
                  <c:v>9.6730354145015601E-2</c:v>
                </c:pt>
                <c:pt idx="85" formatCode="0%">
                  <c:v>9.6730354145015601E-2</c:v>
                </c:pt>
                <c:pt idx="86" formatCode="0%">
                  <c:v>9.6730354145015601E-2</c:v>
                </c:pt>
                <c:pt idx="87" formatCode="0%">
                  <c:v>9.6730354145015601E-2</c:v>
                </c:pt>
                <c:pt idx="88" formatCode="0%">
                  <c:v>9.6730354145015601E-2</c:v>
                </c:pt>
                <c:pt idx="89" formatCode="0%">
                  <c:v>9.6730354145015601E-2</c:v>
                </c:pt>
                <c:pt idx="90" formatCode="0%">
                  <c:v>9.6730354145015601E-2</c:v>
                </c:pt>
                <c:pt idx="91" formatCode="0%">
                  <c:v>9.6730354145015601E-2</c:v>
                </c:pt>
                <c:pt idx="92" formatCode="0%">
                  <c:v>9.6730354145015601E-2</c:v>
                </c:pt>
                <c:pt idx="93" formatCode="0%">
                  <c:v>9.6730354145015601E-2</c:v>
                </c:pt>
                <c:pt idx="94" formatCode="0%">
                  <c:v>9.6730354145015601E-2</c:v>
                </c:pt>
                <c:pt idx="95" formatCode="0%">
                  <c:v>9.7880601844361759E-2</c:v>
                </c:pt>
                <c:pt idx="96" formatCode="0%">
                  <c:v>9.7880601844361759E-2</c:v>
                </c:pt>
                <c:pt idx="97" formatCode="0%">
                  <c:v>9.7880601844361759E-2</c:v>
                </c:pt>
                <c:pt idx="98" formatCode="0%">
                  <c:v>9.7880601844361759E-2</c:v>
                </c:pt>
                <c:pt idx="99" formatCode="0%">
                  <c:v>9.7880601844361759E-2</c:v>
                </c:pt>
                <c:pt idx="100" formatCode="0%">
                  <c:v>9.7880601844361759E-2</c:v>
                </c:pt>
                <c:pt idx="101" formatCode="0%">
                  <c:v>9.7880601844361759E-2</c:v>
                </c:pt>
                <c:pt idx="102" formatCode="0%">
                  <c:v>9.7880601844361759E-2</c:v>
                </c:pt>
                <c:pt idx="103" formatCode="0%">
                  <c:v>9.7880601844361759E-2</c:v>
                </c:pt>
                <c:pt idx="104" formatCode="0%">
                  <c:v>9.7880601844361759E-2</c:v>
                </c:pt>
                <c:pt idx="105" formatCode="0%">
                  <c:v>9.7880601844361759E-2</c:v>
                </c:pt>
                <c:pt idx="106" formatCode="0%">
                  <c:v>9.7880601844361759E-2</c:v>
                </c:pt>
                <c:pt idx="107" formatCode="0%">
                  <c:v>9.7880601844361759E-2</c:v>
                </c:pt>
                <c:pt idx="108" formatCode="0%">
                  <c:v>9.7880601844361759E-2</c:v>
                </c:pt>
                <c:pt idx="109" formatCode="0%">
                  <c:v>9.7880601844361759E-2</c:v>
                </c:pt>
                <c:pt idx="110" formatCode="0%">
                  <c:v>9.7880601844361759E-2</c:v>
                </c:pt>
                <c:pt idx="111" formatCode="0%">
                  <c:v>9.7880601844361759E-2</c:v>
                </c:pt>
                <c:pt idx="112" formatCode="0%">
                  <c:v>9.7880601844361759E-2</c:v>
                </c:pt>
                <c:pt idx="113" formatCode="0%">
                  <c:v>9.7880601844361759E-2</c:v>
                </c:pt>
                <c:pt idx="114" formatCode="0%">
                  <c:v>9.7880601844361759E-2</c:v>
                </c:pt>
                <c:pt idx="115" formatCode="0%">
                  <c:v>9.9514762727197989E-2</c:v>
                </c:pt>
                <c:pt idx="116" formatCode="0%">
                  <c:v>9.9514762727197989E-2</c:v>
                </c:pt>
                <c:pt idx="117" formatCode="0%">
                  <c:v>9.9514762727197989E-2</c:v>
                </c:pt>
                <c:pt idx="118" formatCode="0%">
                  <c:v>9.9514762727197989E-2</c:v>
                </c:pt>
                <c:pt idx="119" formatCode="0%">
                  <c:v>9.9514762727197989E-2</c:v>
                </c:pt>
                <c:pt idx="120" formatCode="0%">
                  <c:v>9.9514762727197989E-2</c:v>
                </c:pt>
                <c:pt idx="121" formatCode="0%">
                  <c:v>9.9514762727197989E-2</c:v>
                </c:pt>
                <c:pt idx="122" formatCode="0%">
                  <c:v>9.9514762727197989E-2</c:v>
                </c:pt>
                <c:pt idx="123" formatCode="0%">
                  <c:v>9.9514762727197989E-2</c:v>
                </c:pt>
                <c:pt idx="124" formatCode="0%">
                  <c:v>9.9514762727197989E-2</c:v>
                </c:pt>
                <c:pt idx="125" formatCode="0%">
                  <c:v>9.9514762727197989E-2</c:v>
                </c:pt>
                <c:pt idx="126" formatCode="0%">
                  <c:v>9.9514762727197989E-2</c:v>
                </c:pt>
                <c:pt idx="127" formatCode="0%">
                  <c:v>9.9514762727197989E-2</c:v>
                </c:pt>
                <c:pt idx="128" formatCode="0%">
                  <c:v>9.9514762727197989E-2</c:v>
                </c:pt>
                <c:pt idx="129" formatCode="0%">
                  <c:v>9.9514762727197989E-2</c:v>
                </c:pt>
                <c:pt idx="130" formatCode="0%">
                  <c:v>9.9514762727197989E-2</c:v>
                </c:pt>
                <c:pt idx="131" formatCode="0%">
                  <c:v>9.9514762727197989E-2</c:v>
                </c:pt>
                <c:pt idx="132" formatCode="0%">
                  <c:v>9.9514762727197989E-2</c:v>
                </c:pt>
                <c:pt idx="133" formatCode="0%">
                  <c:v>9.9514762727197989E-2</c:v>
                </c:pt>
                <c:pt idx="134" formatCode="0%">
                  <c:v>9.9514762727197989E-2</c:v>
                </c:pt>
                <c:pt idx="135" formatCode="0%">
                  <c:v>0.10067393293951245</c:v>
                </c:pt>
                <c:pt idx="136" formatCode="0%">
                  <c:v>0.10067393293951245</c:v>
                </c:pt>
                <c:pt idx="137" formatCode="0%">
                  <c:v>0.10067393293951245</c:v>
                </c:pt>
                <c:pt idx="138" formatCode="0%">
                  <c:v>0.10067393293951245</c:v>
                </c:pt>
                <c:pt idx="139" formatCode="0%">
                  <c:v>0.10067393293951245</c:v>
                </c:pt>
                <c:pt idx="140" formatCode="0%">
                  <c:v>0.10067393293951245</c:v>
                </c:pt>
                <c:pt idx="141" formatCode="0%">
                  <c:v>0.10067393293951245</c:v>
                </c:pt>
                <c:pt idx="142" formatCode="0%">
                  <c:v>0.10067393293951245</c:v>
                </c:pt>
                <c:pt idx="143" formatCode="0%">
                  <c:v>0.10067393293951245</c:v>
                </c:pt>
                <c:pt idx="144" formatCode="0%">
                  <c:v>0.10067393293951245</c:v>
                </c:pt>
                <c:pt idx="145" formatCode="0%">
                  <c:v>0.10067393293951245</c:v>
                </c:pt>
                <c:pt idx="146" formatCode="0%">
                  <c:v>0.10067393293951245</c:v>
                </c:pt>
                <c:pt idx="147" formatCode="0%">
                  <c:v>0.10067393293951245</c:v>
                </c:pt>
                <c:pt idx="148" formatCode="0%">
                  <c:v>0.10067393293951245</c:v>
                </c:pt>
                <c:pt idx="149" formatCode="0%">
                  <c:v>0.10067393293951245</c:v>
                </c:pt>
                <c:pt idx="150" formatCode="0%">
                  <c:v>0.10067393293951245</c:v>
                </c:pt>
                <c:pt idx="151" formatCode="0%">
                  <c:v>0.10067393293951245</c:v>
                </c:pt>
                <c:pt idx="152" formatCode="0%">
                  <c:v>0.10067393293951245</c:v>
                </c:pt>
                <c:pt idx="153" formatCode="0%">
                  <c:v>0.10067393293951245</c:v>
                </c:pt>
                <c:pt idx="154" formatCode="0%">
                  <c:v>0.10067393293951245</c:v>
                </c:pt>
                <c:pt idx="155" formatCode="0%">
                  <c:v>0.10210108851573708</c:v>
                </c:pt>
                <c:pt idx="156" formatCode="0%">
                  <c:v>0.10210108851573708</c:v>
                </c:pt>
                <c:pt idx="157" formatCode="0%">
                  <c:v>0.10210108851573708</c:v>
                </c:pt>
                <c:pt idx="158" formatCode="0%">
                  <c:v>0.10210108851573708</c:v>
                </c:pt>
                <c:pt idx="159" formatCode="0%">
                  <c:v>0.10210108851573708</c:v>
                </c:pt>
                <c:pt idx="160" formatCode="0%">
                  <c:v>0.10210108851573708</c:v>
                </c:pt>
                <c:pt idx="161" formatCode="0%">
                  <c:v>0.10210108851573708</c:v>
                </c:pt>
                <c:pt idx="162" formatCode="0%">
                  <c:v>0.10210108851573708</c:v>
                </c:pt>
                <c:pt idx="163" formatCode="0%">
                  <c:v>0.10210108851573708</c:v>
                </c:pt>
                <c:pt idx="164" formatCode="0%">
                  <c:v>0.10210108851573708</c:v>
                </c:pt>
                <c:pt idx="165" formatCode="0%">
                  <c:v>0.10210108851573708</c:v>
                </c:pt>
                <c:pt idx="166" formatCode="0%">
                  <c:v>0.10210108851573708</c:v>
                </c:pt>
                <c:pt idx="167" formatCode="0%">
                  <c:v>0.10210108851573708</c:v>
                </c:pt>
                <c:pt idx="168" formatCode="0%">
                  <c:v>0.10210108851573708</c:v>
                </c:pt>
                <c:pt idx="169" formatCode="0%">
                  <c:v>0.10210108851573708</c:v>
                </c:pt>
                <c:pt idx="170" formatCode="0%">
                  <c:v>0.10210108851573708</c:v>
                </c:pt>
                <c:pt idx="171" formatCode="0%">
                  <c:v>0.10210108851573708</c:v>
                </c:pt>
                <c:pt idx="172" formatCode="0%">
                  <c:v>0.10210108851573708</c:v>
                </c:pt>
                <c:pt idx="173" formatCode="0%">
                  <c:v>0.10210108851573708</c:v>
                </c:pt>
                <c:pt idx="174" formatCode="0%">
                  <c:v>0.10559385635744831</c:v>
                </c:pt>
                <c:pt idx="175" formatCode="0%">
                  <c:v>0.10559385635744831</c:v>
                </c:pt>
                <c:pt idx="176" formatCode="0%">
                  <c:v>0.10559385635744831</c:v>
                </c:pt>
                <c:pt idx="177" formatCode="0%">
                  <c:v>0.10559385635744831</c:v>
                </c:pt>
                <c:pt idx="178" formatCode="0%">
                  <c:v>0.10559385635744831</c:v>
                </c:pt>
                <c:pt idx="179" formatCode="0%">
                  <c:v>0.10559385635744831</c:v>
                </c:pt>
                <c:pt idx="180" formatCode="0%">
                  <c:v>0.10559385635744831</c:v>
                </c:pt>
                <c:pt idx="181" formatCode="0%">
                  <c:v>0.10559385635744831</c:v>
                </c:pt>
                <c:pt idx="182" formatCode="0%">
                  <c:v>0.10559385635744831</c:v>
                </c:pt>
                <c:pt idx="183" formatCode="0%">
                  <c:v>0.10559385635744831</c:v>
                </c:pt>
                <c:pt idx="184" formatCode="0%">
                  <c:v>0.10559385635744831</c:v>
                </c:pt>
                <c:pt idx="185" formatCode="0%">
                  <c:v>0.10559385635744831</c:v>
                </c:pt>
                <c:pt idx="186" formatCode="0%">
                  <c:v>0.10559385635744831</c:v>
                </c:pt>
                <c:pt idx="187" formatCode="0%">
                  <c:v>0.10559385635744831</c:v>
                </c:pt>
                <c:pt idx="188" formatCode="0%">
                  <c:v>0.10559385635744831</c:v>
                </c:pt>
                <c:pt idx="189" formatCode="0%">
                  <c:v>0.10559385635744831</c:v>
                </c:pt>
                <c:pt idx="190" formatCode="0%">
                  <c:v>0.10559385635744831</c:v>
                </c:pt>
                <c:pt idx="191" formatCode="0%">
                  <c:v>0.10559385635744831</c:v>
                </c:pt>
                <c:pt idx="192" formatCode="0%">
                  <c:v>0.10559385635744831</c:v>
                </c:pt>
                <c:pt idx="193" formatCode="0%">
                  <c:v>0.10559385635744831</c:v>
                </c:pt>
                <c:pt idx="194" formatCode="0%">
                  <c:v>0.10559385635744831</c:v>
                </c:pt>
                <c:pt idx="195" formatCode="0%">
                  <c:v>0.10559385635744831</c:v>
                </c:pt>
                <c:pt idx="196" formatCode="0%">
                  <c:v>0.10559385635744831</c:v>
                </c:pt>
                <c:pt idx="197" formatCode="0%">
                  <c:v>0.10769915442812639</c:v>
                </c:pt>
                <c:pt idx="198" formatCode="0%">
                  <c:v>0.10769915442812639</c:v>
                </c:pt>
                <c:pt idx="199" formatCode="0%">
                  <c:v>0.10769915442812639</c:v>
                </c:pt>
                <c:pt idx="200" formatCode="0%">
                  <c:v>0.10769915442812639</c:v>
                </c:pt>
                <c:pt idx="201" formatCode="0%">
                  <c:v>0.10769915442812639</c:v>
                </c:pt>
                <c:pt idx="202" formatCode="0%">
                  <c:v>0.10769915442812639</c:v>
                </c:pt>
                <c:pt idx="203" formatCode="0%">
                  <c:v>0.10769915442812639</c:v>
                </c:pt>
                <c:pt idx="204" formatCode="0%">
                  <c:v>0.10769915442812639</c:v>
                </c:pt>
                <c:pt idx="205" formatCode="0%">
                  <c:v>0.10769915442812639</c:v>
                </c:pt>
                <c:pt idx="206" formatCode="0%">
                  <c:v>0.10769915442812639</c:v>
                </c:pt>
                <c:pt idx="207" formatCode="0%">
                  <c:v>0.10769915442812639</c:v>
                </c:pt>
                <c:pt idx="208" formatCode="0%">
                  <c:v>0.10769915442812639</c:v>
                </c:pt>
                <c:pt idx="209" formatCode="0%">
                  <c:v>0.10769915442812639</c:v>
                </c:pt>
                <c:pt idx="210" formatCode="0%">
                  <c:v>0.10769915442812639</c:v>
                </c:pt>
                <c:pt idx="211" formatCode="0%">
                  <c:v>0.10769915442812639</c:v>
                </c:pt>
                <c:pt idx="212" formatCode="0%">
                  <c:v>0.10769915442812639</c:v>
                </c:pt>
                <c:pt idx="213" formatCode="0%">
                  <c:v>0.11087693576468433</c:v>
                </c:pt>
                <c:pt idx="214" formatCode="0%">
                  <c:v>0.11087693576468433</c:v>
                </c:pt>
                <c:pt idx="215" formatCode="0%">
                  <c:v>0.11087693576468433</c:v>
                </c:pt>
                <c:pt idx="216" formatCode="0%">
                  <c:v>0.11087693576468433</c:v>
                </c:pt>
                <c:pt idx="217" formatCode="0%">
                  <c:v>0.11087693576468433</c:v>
                </c:pt>
                <c:pt idx="218" formatCode="0%">
                  <c:v>0.11087693576468433</c:v>
                </c:pt>
                <c:pt idx="219" formatCode="0%">
                  <c:v>0.11087693576468433</c:v>
                </c:pt>
                <c:pt idx="220" formatCode="0%">
                  <c:v>0.11087693576468433</c:v>
                </c:pt>
                <c:pt idx="221" formatCode="0%">
                  <c:v>0.11087693576468433</c:v>
                </c:pt>
                <c:pt idx="222" formatCode="0%">
                  <c:v>0.11087693576468433</c:v>
                </c:pt>
                <c:pt idx="223" formatCode="0%">
                  <c:v>0.11087693576468433</c:v>
                </c:pt>
                <c:pt idx="224" formatCode="0%">
                  <c:v>0.11087693576468433</c:v>
                </c:pt>
                <c:pt idx="225" formatCode="0%">
                  <c:v>0.11087693576468433</c:v>
                </c:pt>
                <c:pt idx="226" formatCode="0%">
                  <c:v>0.11087693576468433</c:v>
                </c:pt>
                <c:pt idx="227" formatCode="0%">
                  <c:v>0.11087693576468433</c:v>
                </c:pt>
                <c:pt idx="228" formatCode="0%">
                  <c:v>0.11087693576468433</c:v>
                </c:pt>
                <c:pt idx="229" formatCode="0%">
                  <c:v>0.11087693576468433</c:v>
                </c:pt>
                <c:pt idx="230" formatCode="0%">
                  <c:v>0.11087693576468433</c:v>
                </c:pt>
                <c:pt idx="231" formatCode="0%">
                  <c:v>0.11087693576468433</c:v>
                </c:pt>
                <c:pt idx="232" formatCode="0%">
                  <c:v>0.11087693576468433</c:v>
                </c:pt>
                <c:pt idx="233" formatCode="0%">
                  <c:v>0.11516132102407921</c:v>
                </c:pt>
                <c:pt idx="234" formatCode="0%">
                  <c:v>0.11516132102407921</c:v>
                </c:pt>
                <c:pt idx="235" formatCode="0%">
                  <c:v>0.11516132102407921</c:v>
                </c:pt>
                <c:pt idx="236" formatCode="0%">
                  <c:v>0.11516132102407921</c:v>
                </c:pt>
                <c:pt idx="237" formatCode="0%">
                  <c:v>0.11516132102407921</c:v>
                </c:pt>
                <c:pt idx="238" formatCode="0%">
                  <c:v>0.11516132102407921</c:v>
                </c:pt>
                <c:pt idx="239" formatCode="0%">
                  <c:v>0.11516132102407921</c:v>
                </c:pt>
                <c:pt idx="240" formatCode="0%">
                  <c:v>0.11516132102407921</c:v>
                </c:pt>
                <c:pt idx="241" formatCode="0%">
                  <c:v>0.11516132102407921</c:v>
                </c:pt>
                <c:pt idx="242" formatCode="0%">
                  <c:v>0.11516132102407921</c:v>
                </c:pt>
                <c:pt idx="243" formatCode="0%">
                  <c:v>0.11516132102407921</c:v>
                </c:pt>
                <c:pt idx="244" formatCode="0%">
                  <c:v>0.11516132102407921</c:v>
                </c:pt>
                <c:pt idx="245" formatCode="0%">
                  <c:v>0.11516132102407921</c:v>
                </c:pt>
                <c:pt idx="246" formatCode="0%">
                  <c:v>0.11516132102407921</c:v>
                </c:pt>
                <c:pt idx="247" formatCode="0%">
                  <c:v>0.11516132102407921</c:v>
                </c:pt>
                <c:pt idx="248" formatCode="0%">
                  <c:v>0.11516132102407921</c:v>
                </c:pt>
                <c:pt idx="249" formatCode="0%">
                  <c:v>0.11516132102407921</c:v>
                </c:pt>
                <c:pt idx="250" formatCode="0%">
                  <c:v>0.11516132102407921</c:v>
                </c:pt>
                <c:pt idx="251" formatCode="0%">
                  <c:v>0.11516132102407921</c:v>
                </c:pt>
                <c:pt idx="252" formatCode="0%">
                  <c:v>0.11516132102407921</c:v>
                </c:pt>
                <c:pt idx="253" formatCode="0%">
                  <c:v>0.12130325814536344</c:v>
                </c:pt>
                <c:pt idx="254" formatCode="0%">
                  <c:v>0.12130325814536344</c:v>
                </c:pt>
                <c:pt idx="255" formatCode="0%">
                  <c:v>0.12130325814536344</c:v>
                </c:pt>
                <c:pt idx="256" formatCode="0%">
                  <c:v>0.12130325814536344</c:v>
                </c:pt>
                <c:pt idx="257" formatCode="0%">
                  <c:v>0.12130325814536344</c:v>
                </c:pt>
                <c:pt idx="258" formatCode="0%">
                  <c:v>0.12130325814536344</c:v>
                </c:pt>
                <c:pt idx="259" formatCode="0%">
                  <c:v>0.12130325814536344</c:v>
                </c:pt>
                <c:pt idx="260" formatCode="0%">
                  <c:v>0.12130325814536344</c:v>
                </c:pt>
                <c:pt idx="261" formatCode="0%">
                  <c:v>0.12130325814536344</c:v>
                </c:pt>
                <c:pt idx="262" formatCode="0%">
                  <c:v>0.12130325814536344</c:v>
                </c:pt>
                <c:pt idx="263" formatCode="0%">
                  <c:v>0.12130325814536344</c:v>
                </c:pt>
                <c:pt idx="264" formatCode="0%">
                  <c:v>0.12130325814536344</c:v>
                </c:pt>
                <c:pt idx="265" formatCode="0%">
                  <c:v>0.12130325814536344</c:v>
                </c:pt>
                <c:pt idx="266" formatCode="0%">
                  <c:v>0.12130325814536344</c:v>
                </c:pt>
                <c:pt idx="267" formatCode="0%">
                  <c:v>0.12130325814536344</c:v>
                </c:pt>
                <c:pt idx="268" formatCode="0%">
                  <c:v>0.12130325814536344</c:v>
                </c:pt>
                <c:pt idx="269" formatCode="0%">
                  <c:v>0.12346938775510206</c:v>
                </c:pt>
                <c:pt idx="270" formatCode="0%">
                  <c:v>0.12346938775510206</c:v>
                </c:pt>
                <c:pt idx="271" formatCode="0%">
                  <c:v>0.12346938775510206</c:v>
                </c:pt>
                <c:pt idx="272" formatCode="0%">
                  <c:v>0.12346938775510206</c:v>
                </c:pt>
                <c:pt idx="273" formatCode="0%">
                  <c:v>0.12346938775510206</c:v>
                </c:pt>
                <c:pt idx="274" formatCode="0%">
                  <c:v>0.12346938775510206</c:v>
                </c:pt>
                <c:pt idx="275" formatCode="0%">
                  <c:v>0.12346938775510206</c:v>
                </c:pt>
                <c:pt idx="276" formatCode="0%">
                  <c:v>0.12346938775510206</c:v>
                </c:pt>
                <c:pt idx="277" formatCode="0%">
                  <c:v>0.12346938775510206</c:v>
                </c:pt>
                <c:pt idx="278" formatCode="0%">
                  <c:v>0.12346938775510206</c:v>
                </c:pt>
                <c:pt idx="279" formatCode="0%">
                  <c:v>0.12346938775510206</c:v>
                </c:pt>
                <c:pt idx="280" formatCode="0%">
                  <c:v>0.12346938775510206</c:v>
                </c:pt>
                <c:pt idx="281" formatCode="0%">
                  <c:v>0.12346938775510206</c:v>
                </c:pt>
                <c:pt idx="282" formatCode="0%">
                  <c:v>0.12346938775510206</c:v>
                </c:pt>
                <c:pt idx="283" formatCode="0%">
                  <c:v>0.12346938775510206</c:v>
                </c:pt>
                <c:pt idx="284" formatCode="0%">
                  <c:v>0.12346938775510206</c:v>
                </c:pt>
                <c:pt idx="285" formatCode="0%">
                  <c:v>0.12346938775510206</c:v>
                </c:pt>
                <c:pt idx="286" formatCode="0%">
                  <c:v>0.12346938775510206</c:v>
                </c:pt>
                <c:pt idx="287" formatCode="0%">
                  <c:v>0.12346938775510206</c:v>
                </c:pt>
                <c:pt idx="288" formatCode="0%">
                  <c:v>0.12635756056808692</c:v>
                </c:pt>
                <c:pt idx="289" formatCode="0%">
                  <c:v>0.12635756056808692</c:v>
                </c:pt>
                <c:pt idx="290" formatCode="0%">
                  <c:v>0.12635756056808692</c:v>
                </c:pt>
                <c:pt idx="291" formatCode="0%">
                  <c:v>0.12635756056808692</c:v>
                </c:pt>
                <c:pt idx="292" formatCode="0%">
                  <c:v>0.12635756056808692</c:v>
                </c:pt>
                <c:pt idx="293" formatCode="0%">
                  <c:v>0.12635756056808692</c:v>
                </c:pt>
                <c:pt idx="294" formatCode="0%">
                  <c:v>0.12635756056808692</c:v>
                </c:pt>
                <c:pt idx="295" formatCode="0%">
                  <c:v>0.12635756056808692</c:v>
                </c:pt>
                <c:pt idx="296" formatCode="0%">
                  <c:v>0.12635756056808692</c:v>
                </c:pt>
                <c:pt idx="297" formatCode="0%">
                  <c:v>0.12635756056808692</c:v>
                </c:pt>
                <c:pt idx="298" formatCode="0%">
                  <c:v>0.12635756056808692</c:v>
                </c:pt>
                <c:pt idx="299" formatCode="0%">
                  <c:v>0.12635756056808692</c:v>
                </c:pt>
                <c:pt idx="300" formatCode="0%">
                  <c:v>0.12635756056808692</c:v>
                </c:pt>
                <c:pt idx="301" formatCode="0%">
                  <c:v>0.12635756056808692</c:v>
                </c:pt>
                <c:pt idx="302" formatCode="0%">
                  <c:v>0.12635756056808692</c:v>
                </c:pt>
                <c:pt idx="303" formatCode="0%">
                  <c:v>0.12635756056808692</c:v>
                </c:pt>
                <c:pt idx="304" formatCode="0%">
                  <c:v>0.12635756056808692</c:v>
                </c:pt>
                <c:pt idx="305" formatCode="0%">
                  <c:v>0.12635756056808692</c:v>
                </c:pt>
                <c:pt idx="306" formatCode="0%">
                  <c:v>0.12635756056808692</c:v>
                </c:pt>
                <c:pt idx="307" formatCode="0%">
                  <c:v>0.12635756056808692</c:v>
                </c:pt>
                <c:pt idx="308" formatCode="0%">
                  <c:v>0.12635756056808692</c:v>
                </c:pt>
                <c:pt idx="309" formatCode="0%">
                  <c:v>0.13215377894276981</c:v>
                </c:pt>
                <c:pt idx="310" formatCode="0%">
                  <c:v>0.13215377894276981</c:v>
                </c:pt>
                <c:pt idx="311" formatCode="0%">
                  <c:v>0.13215377894276981</c:v>
                </c:pt>
                <c:pt idx="312" formatCode="0%">
                  <c:v>0.13215377894276981</c:v>
                </c:pt>
                <c:pt idx="313" formatCode="0%">
                  <c:v>0.13215377894276981</c:v>
                </c:pt>
                <c:pt idx="314" formatCode="0%">
                  <c:v>0.13215377894276981</c:v>
                </c:pt>
                <c:pt idx="315" formatCode="0%">
                  <c:v>0.13215377894276981</c:v>
                </c:pt>
                <c:pt idx="316" formatCode="0%">
                  <c:v>0.13215377894276981</c:v>
                </c:pt>
                <c:pt idx="317" formatCode="0%">
                  <c:v>0.13215377894276981</c:v>
                </c:pt>
                <c:pt idx="318" formatCode="0%">
                  <c:v>0.13215377894276981</c:v>
                </c:pt>
                <c:pt idx="319" formatCode="0%">
                  <c:v>0.13215377894276981</c:v>
                </c:pt>
                <c:pt idx="320" formatCode="0%">
                  <c:v>0.13215377894276981</c:v>
                </c:pt>
                <c:pt idx="321" formatCode="0%">
                  <c:v>0.13215377894276981</c:v>
                </c:pt>
                <c:pt idx="322" formatCode="0%">
                  <c:v>0.13215377894276981</c:v>
                </c:pt>
                <c:pt idx="323" formatCode="0%">
                  <c:v>0.13215377894276981</c:v>
                </c:pt>
                <c:pt idx="324" formatCode="0%">
                  <c:v>0.13215377894276981</c:v>
                </c:pt>
                <c:pt idx="325" formatCode="0%">
                  <c:v>0.13215377894276981</c:v>
                </c:pt>
                <c:pt idx="326" formatCode="0%">
                  <c:v>0.13215377894276981</c:v>
                </c:pt>
                <c:pt idx="327" formatCode="0%">
                  <c:v>0.13215377894276981</c:v>
                </c:pt>
                <c:pt idx="328" formatCode="0%">
                  <c:v>0.13215377894276981</c:v>
                </c:pt>
                <c:pt idx="329" formatCode="0%">
                  <c:v>0.13215377894276981</c:v>
                </c:pt>
                <c:pt idx="330" formatCode="0%">
                  <c:v>0.13215377894276981</c:v>
                </c:pt>
                <c:pt idx="331" formatCode="0%">
                  <c:v>0.13861839844197507</c:v>
                </c:pt>
                <c:pt idx="332" formatCode="0%">
                  <c:v>0.13861839844197507</c:v>
                </c:pt>
                <c:pt idx="333" formatCode="0%">
                  <c:v>0.13861839844197507</c:v>
                </c:pt>
                <c:pt idx="334" formatCode="0%">
                  <c:v>0.13861839844197507</c:v>
                </c:pt>
                <c:pt idx="335" formatCode="0%">
                  <c:v>0.13861839844197507</c:v>
                </c:pt>
                <c:pt idx="336" formatCode="0%">
                  <c:v>0.13861839844197507</c:v>
                </c:pt>
                <c:pt idx="337" formatCode="0%">
                  <c:v>0.13861839844197507</c:v>
                </c:pt>
                <c:pt idx="338" formatCode="0%">
                  <c:v>0.13861839844197507</c:v>
                </c:pt>
                <c:pt idx="339" formatCode="0%">
                  <c:v>0.13861839844197507</c:v>
                </c:pt>
                <c:pt idx="340" formatCode="0%">
                  <c:v>0.13861839844197507</c:v>
                </c:pt>
                <c:pt idx="341" formatCode="0%">
                  <c:v>0.13861839844197507</c:v>
                </c:pt>
                <c:pt idx="342" formatCode="0%">
                  <c:v>0.13861839844197507</c:v>
                </c:pt>
                <c:pt idx="343" formatCode="0%">
                  <c:v>0.13861839844197507</c:v>
                </c:pt>
                <c:pt idx="344" formatCode="0%">
                  <c:v>0.13861839844197507</c:v>
                </c:pt>
                <c:pt idx="345" formatCode="0%">
                  <c:v>0.13861839844197507</c:v>
                </c:pt>
                <c:pt idx="346" formatCode="0%">
                  <c:v>0.13861839844197507</c:v>
                </c:pt>
                <c:pt idx="347" formatCode="0%">
                  <c:v>0.13861839844197507</c:v>
                </c:pt>
                <c:pt idx="348" formatCode="0%">
                  <c:v>0.14238644386914573</c:v>
                </c:pt>
                <c:pt idx="349" formatCode="0%">
                  <c:v>0.14238644386914573</c:v>
                </c:pt>
                <c:pt idx="350" formatCode="0%">
                  <c:v>0.14238644386914573</c:v>
                </c:pt>
                <c:pt idx="351" formatCode="0%">
                  <c:v>0.14238644386914573</c:v>
                </c:pt>
                <c:pt idx="352" formatCode="0%">
                  <c:v>0.14238644386914573</c:v>
                </c:pt>
                <c:pt idx="353" formatCode="0%">
                  <c:v>0.14238644386914573</c:v>
                </c:pt>
                <c:pt idx="354" formatCode="0%">
                  <c:v>0.14238644386914573</c:v>
                </c:pt>
                <c:pt idx="355" formatCode="0%">
                  <c:v>0.14238644386914573</c:v>
                </c:pt>
                <c:pt idx="356" formatCode="0%">
                  <c:v>0.14238644386914573</c:v>
                </c:pt>
                <c:pt idx="357" formatCode="0%">
                  <c:v>0.14238644386914573</c:v>
                </c:pt>
                <c:pt idx="358" formatCode="0%">
                  <c:v>0.14238644386914573</c:v>
                </c:pt>
                <c:pt idx="359" formatCode="0%">
                  <c:v>0.14238644386914573</c:v>
                </c:pt>
                <c:pt idx="360" formatCode="0%">
                  <c:v>0.14238644386914573</c:v>
                </c:pt>
                <c:pt idx="361" formatCode="0%">
                  <c:v>0.14238644386914573</c:v>
                </c:pt>
                <c:pt idx="362" formatCode="0%">
                  <c:v>0.14238644386914573</c:v>
                </c:pt>
                <c:pt idx="363" formatCode="0%">
                  <c:v>0.14238644386914573</c:v>
                </c:pt>
                <c:pt idx="364" formatCode="0%">
                  <c:v>0.14238644386914573</c:v>
                </c:pt>
                <c:pt idx="365" formatCode="0%">
                  <c:v>0.14238644386914573</c:v>
                </c:pt>
                <c:pt idx="366" formatCode="0%">
                  <c:v>0.14238644386914573</c:v>
                </c:pt>
                <c:pt idx="367" formatCode="0%">
                  <c:v>0.14238644386914573</c:v>
                </c:pt>
                <c:pt idx="368" formatCode="0%">
                  <c:v>0.14238644386914573</c:v>
                </c:pt>
                <c:pt idx="369" formatCode="0%">
                  <c:v>0.14501438159156285</c:v>
                </c:pt>
                <c:pt idx="370" formatCode="0%">
                  <c:v>0.14501438159156285</c:v>
                </c:pt>
                <c:pt idx="371" formatCode="0%">
                  <c:v>0.14501438159156285</c:v>
                </c:pt>
                <c:pt idx="372" formatCode="0%">
                  <c:v>0.14501438159156285</c:v>
                </c:pt>
                <c:pt idx="373" formatCode="0%">
                  <c:v>0.14501438159156285</c:v>
                </c:pt>
                <c:pt idx="374" formatCode="0%">
                  <c:v>0.14501438159156285</c:v>
                </c:pt>
                <c:pt idx="375" formatCode="0%">
                  <c:v>0.14501438159156285</c:v>
                </c:pt>
                <c:pt idx="376" formatCode="0%">
                  <c:v>0.14501438159156285</c:v>
                </c:pt>
                <c:pt idx="377" formatCode="0%">
                  <c:v>0.14501438159156285</c:v>
                </c:pt>
                <c:pt idx="378" formatCode="0%">
                  <c:v>0.14501438159156285</c:v>
                </c:pt>
                <c:pt idx="379" formatCode="0%">
                  <c:v>0.14501438159156285</c:v>
                </c:pt>
                <c:pt idx="380" formatCode="0%">
                  <c:v>0.14501438159156285</c:v>
                </c:pt>
                <c:pt idx="381" formatCode="0%">
                  <c:v>0.14501438159156285</c:v>
                </c:pt>
                <c:pt idx="382" formatCode="0%">
                  <c:v>0.14501438159156285</c:v>
                </c:pt>
                <c:pt idx="383" formatCode="0%">
                  <c:v>0.14501438159156285</c:v>
                </c:pt>
                <c:pt idx="384" formatCode="0%">
                  <c:v>0.14501438159156285</c:v>
                </c:pt>
                <c:pt idx="385" formatCode="0%">
                  <c:v>0.14501438159156285</c:v>
                </c:pt>
                <c:pt idx="386" formatCode="0%">
                  <c:v>0.14501438159156285</c:v>
                </c:pt>
                <c:pt idx="387" formatCode="0%">
                  <c:v>0.14501438159156285</c:v>
                </c:pt>
                <c:pt idx="388" formatCode="0%">
                  <c:v>0.14501438159156285</c:v>
                </c:pt>
                <c:pt idx="389" formatCode="0%">
                  <c:v>0.14501438159156285</c:v>
                </c:pt>
                <c:pt idx="390" formatCode="0%">
                  <c:v>0.14812094503611217</c:v>
                </c:pt>
                <c:pt idx="391" formatCode="0%">
                  <c:v>0.14812094503611217</c:v>
                </c:pt>
                <c:pt idx="392" formatCode="0%">
                  <c:v>0.14812094503611217</c:v>
                </c:pt>
                <c:pt idx="393" formatCode="0%">
                  <c:v>0.14812094503611217</c:v>
                </c:pt>
                <c:pt idx="394" formatCode="0%">
                  <c:v>0.14812094503611217</c:v>
                </c:pt>
                <c:pt idx="395" formatCode="0%">
                  <c:v>0.14812094503611217</c:v>
                </c:pt>
                <c:pt idx="396" formatCode="0%">
                  <c:v>0.14812094503611217</c:v>
                </c:pt>
                <c:pt idx="397" formatCode="0%">
                  <c:v>0.14812094503611217</c:v>
                </c:pt>
                <c:pt idx="398" formatCode="0%">
                  <c:v>0.14812094503611217</c:v>
                </c:pt>
                <c:pt idx="399" formatCode="0%">
                  <c:v>0.14812094503611217</c:v>
                </c:pt>
                <c:pt idx="400" formatCode="0%">
                  <c:v>0.14812094503611217</c:v>
                </c:pt>
                <c:pt idx="401" formatCode="0%">
                  <c:v>0.14812094503611217</c:v>
                </c:pt>
                <c:pt idx="402" formatCode="0%">
                  <c:v>0.14812094503611217</c:v>
                </c:pt>
                <c:pt idx="403" formatCode="0%">
                  <c:v>0.14812094503611217</c:v>
                </c:pt>
                <c:pt idx="404" formatCode="0%">
                  <c:v>0.14812094503611217</c:v>
                </c:pt>
                <c:pt idx="405" formatCode="0%">
                  <c:v>0.14812094503611217</c:v>
                </c:pt>
                <c:pt idx="406" formatCode="0%">
                  <c:v>0.14812094503611217</c:v>
                </c:pt>
                <c:pt idx="407" formatCode="0%">
                  <c:v>0.14812094503611217</c:v>
                </c:pt>
                <c:pt idx="408" formatCode="0%">
                  <c:v>0.14812094503611217</c:v>
                </c:pt>
                <c:pt idx="409" formatCode="0%">
                  <c:v>0.14812094503611217</c:v>
                </c:pt>
                <c:pt idx="410" formatCode="0%">
                  <c:v>0.14965986394557829</c:v>
                </c:pt>
                <c:pt idx="411" formatCode="0%">
                  <c:v>0.14965986394557829</c:v>
                </c:pt>
                <c:pt idx="412" formatCode="0%">
                  <c:v>0.14965986394557829</c:v>
                </c:pt>
                <c:pt idx="413" formatCode="0%">
                  <c:v>0.14965986394557829</c:v>
                </c:pt>
                <c:pt idx="414" formatCode="0%">
                  <c:v>0.14965986394557829</c:v>
                </c:pt>
                <c:pt idx="415" formatCode="0%">
                  <c:v>0.14965986394557829</c:v>
                </c:pt>
                <c:pt idx="416" formatCode="0%">
                  <c:v>0.14965986394557829</c:v>
                </c:pt>
                <c:pt idx="417" formatCode="0%">
                  <c:v>0.14965986394557829</c:v>
                </c:pt>
                <c:pt idx="418" formatCode="0%">
                  <c:v>0.14965986394557829</c:v>
                </c:pt>
                <c:pt idx="419" formatCode="0%">
                  <c:v>0.14965986394557829</c:v>
                </c:pt>
                <c:pt idx="420" formatCode="0%">
                  <c:v>0.14965986394557829</c:v>
                </c:pt>
                <c:pt idx="421" formatCode="0%">
                  <c:v>0.14965986394557829</c:v>
                </c:pt>
                <c:pt idx="422" formatCode="0%">
                  <c:v>0.14965986394557829</c:v>
                </c:pt>
                <c:pt idx="423" formatCode="0%">
                  <c:v>0.14965986394557829</c:v>
                </c:pt>
                <c:pt idx="424" formatCode="0%">
                  <c:v>0.14965986394557829</c:v>
                </c:pt>
                <c:pt idx="425" formatCode="0%">
                  <c:v>0.14965986394557829</c:v>
                </c:pt>
                <c:pt idx="426" formatCode="0%">
                  <c:v>0.14965986394557829</c:v>
                </c:pt>
                <c:pt idx="427" formatCode="0%">
                  <c:v>0.14965986394557829</c:v>
                </c:pt>
                <c:pt idx="428" formatCode="0%">
                  <c:v>0.14965986394557829</c:v>
                </c:pt>
                <c:pt idx="429" formatCode="0%">
                  <c:v>0.14965986394557829</c:v>
                </c:pt>
                <c:pt idx="430" formatCode="0%">
                  <c:v>0.14965986394557829</c:v>
                </c:pt>
                <c:pt idx="431" formatCode="0%">
                  <c:v>0.15310641528533475</c:v>
                </c:pt>
                <c:pt idx="432" formatCode="0%">
                  <c:v>0.15310641528533475</c:v>
                </c:pt>
                <c:pt idx="433" formatCode="0%">
                  <c:v>0.15310641528533475</c:v>
                </c:pt>
                <c:pt idx="434" formatCode="0%">
                  <c:v>0.15310641528533475</c:v>
                </c:pt>
                <c:pt idx="435" formatCode="0%">
                  <c:v>0.15310641528533475</c:v>
                </c:pt>
                <c:pt idx="436" formatCode="0%">
                  <c:v>0.15310641528533475</c:v>
                </c:pt>
                <c:pt idx="437" formatCode="0%">
                  <c:v>0.15310641528533475</c:v>
                </c:pt>
                <c:pt idx="438" formatCode="0%">
                  <c:v>0.15310641528533475</c:v>
                </c:pt>
                <c:pt idx="439" formatCode="0%">
                  <c:v>0.15310641528533475</c:v>
                </c:pt>
                <c:pt idx="440" formatCode="0%">
                  <c:v>0.15310641528533475</c:v>
                </c:pt>
                <c:pt idx="441" formatCode="0%">
                  <c:v>0.15310641528533475</c:v>
                </c:pt>
                <c:pt idx="442" formatCode="0%">
                  <c:v>0.15310641528533475</c:v>
                </c:pt>
                <c:pt idx="443" formatCode="0%">
                  <c:v>0.15310641528533475</c:v>
                </c:pt>
                <c:pt idx="444" formatCode="0%">
                  <c:v>0.15310641528533475</c:v>
                </c:pt>
                <c:pt idx="445" formatCode="0%">
                  <c:v>0.15310641528533475</c:v>
                </c:pt>
                <c:pt idx="446" formatCode="0%">
                  <c:v>0.15310641528533475</c:v>
                </c:pt>
                <c:pt idx="447" formatCode="0%">
                  <c:v>0.15310641528533475</c:v>
                </c:pt>
                <c:pt idx="448" formatCode="0%">
                  <c:v>0.15310641528533475</c:v>
                </c:pt>
                <c:pt idx="449" formatCode="0%">
                  <c:v>0.15657349896480335</c:v>
                </c:pt>
                <c:pt idx="450" formatCode="0%">
                  <c:v>0.15657349896480335</c:v>
                </c:pt>
                <c:pt idx="451" formatCode="0%">
                  <c:v>0.15657349896480335</c:v>
                </c:pt>
                <c:pt idx="452" formatCode="0%">
                  <c:v>0.15657349896480335</c:v>
                </c:pt>
                <c:pt idx="453" formatCode="0%">
                  <c:v>0.15657349896480335</c:v>
                </c:pt>
                <c:pt idx="454" formatCode="0%">
                  <c:v>0.15657349896480335</c:v>
                </c:pt>
                <c:pt idx="455" formatCode="0%">
                  <c:v>0.15657349896480335</c:v>
                </c:pt>
                <c:pt idx="456" formatCode="0%">
                  <c:v>0.15657349896480335</c:v>
                </c:pt>
                <c:pt idx="457" formatCode="0%">
                  <c:v>0.15657349896480335</c:v>
                </c:pt>
                <c:pt idx="458" formatCode="0%">
                  <c:v>0.15657349896480335</c:v>
                </c:pt>
                <c:pt idx="459" formatCode="0%">
                  <c:v>0.15657349896480335</c:v>
                </c:pt>
                <c:pt idx="460" formatCode="0%">
                  <c:v>0.15657349896480335</c:v>
                </c:pt>
                <c:pt idx="461" formatCode="0%">
                  <c:v>0.15657349896480335</c:v>
                </c:pt>
                <c:pt idx="462" formatCode="0%">
                  <c:v>0.15657349896480335</c:v>
                </c:pt>
                <c:pt idx="463" formatCode="0%">
                  <c:v>0.15657349896480335</c:v>
                </c:pt>
                <c:pt idx="464" formatCode="0%">
                  <c:v>0.15657349896480335</c:v>
                </c:pt>
                <c:pt idx="465" formatCode="0%">
                  <c:v>0.15657349896480335</c:v>
                </c:pt>
                <c:pt idx="466" formatCode="0%">
                  <c:v>0.15657349896480335</c:v>
                </c:pt>
                <c:pt idx="467" formatCode="0%">
                  <c:v>0.15657349896480335</c:v>
                </c:pt>
                <c:pt idx="468" formatCode="0%">
                  <c:v>0.15657349896480335</c:v>
                </c:pt>
                <c:pt idx="469" formatCode="0%">
                  <c:v>0.16169985300013365</c:v>
                </c:pt>
                <c:pt idx="470" formatCode="0%">
                  <c:v>0.16169985300013365</c:v>
                </c:pt>
                <c:pt idx="471" formatCode="0%">
                  <c:v>0.16169985300013365</c:v>
                </c:pt>
                <c:pt idx="472" formatCode="0%">
                  <c:v>0.16169985300013365</c:v>
                </c:pt>
                <c:pt idx="473" formatCode="0%">
                  <c:v>0.16169985300013365</c:v>
                </c:pt>
                <c:pt idx="474" formatCode="0%">
                  <c:v>0.16169985300013365</c:v>
                </c:pt>
                <c:pt idx="475" formatCode="0%">
                  <c:v>0.16169985300013365</c:v>
                </c:pt>
                <c:pt idx="476" formatCode="0%">
                  <c:v>0.16169985300013365</c:v>
                </c:pt>
                <c:pt idx="477" formatCode="0%">
                  <c:v>0.16169985300013365</c:v>
                </c:pt>
                <c:pt idx="478">
                  <c:v>0.16169985300013365</c:v>
                </c:pt>
                <c:pt idx="479">
                  <c:v>0.16169985300013365</c:v>
                </c:pt>
                <c:pt idx="480">
                  <c:v>0.16169985300013365</c:v>
                </c:pt>
                <c:pt idx="481">
                  <c:v>0.16169985300013365</c:v>
                </c:pt>
                <c:pt idx="482">
                  <c:v>0.16169985300013365</c:v>
                </c:pt>
                <c:pt idx="483">
                  <c:v>0.16169985300013365</c:v>
                </c:pt>
                <c:pt idx="484">
                  <c:v>0.16169985300013365</c:v>
                </c:pt>
                <c:pt idx="485">
                  <c:v>0.16169985300013365</c:v>
                </c:pt>
                <c:pt idx="486">
                  <c:v>0.16169985300013365</c:v>
                </c:pt>
                <c:pt idx="487">
                  <c:v>0.16169985300013365</c:v>
                </c:pt>
                <c:pt idx="488">
                  <c:v>0.1660491285851517</c:v>
                </c:pt>
                <c:pt idx="489">
                  <c:v>0.1660491285851517</c:v>
                </c:pt>
                <c:pt idx="490">
                  <c:v>0.1660491285851517</c:v>
                </c:pt>
                <c:pt idx="491">
                  <c:v>0.1660491285851517</c:v>
                </c:pt>
                <c:pt idx="492">
                  <c:v>0.1660491285851517</c:v>
                </c:pt>
                <c:pt idx="493">
                  <c:v>0.1660491285851517</c:v>
                </c:pt>
                <c:pt idx="494">
                  <c:v>0.1660491285851517</c:v>
                </c:pt>
                <c:pt idx="495">
                  <c:v>0.1660491285851517</c:v>
                </c:pt>
                <c:pt idx="496">
                  <c:v>0.1660491285851517</c:v>
                </c:pt>
                <c:pt idx="497">
                  <c:v>0.1660491285851517</c:v>
                </c:pt>
                <c:pt idx="498">
                  <c:v>0.1660491285851517</c:v>
                </c:pt>
                <c:pt idx="499">
                  <c:v>0.1660491285851517</c:v>
                </c:pt>
                <c:pt idx="500">
                  <c:v>0.1660491285851517</c:v>
                </c:pt>
                <c:pt idx="501">
                  <c:v>0.1660491285851517</c:v>
                </c:pt>
                <c:pt idx="502">
                  <c:v>0.1660491285851517</c:v>
                </c:pt>
                <c:pt idx="503">
                  <c:v>0.1660491285851517</c:v>
                </c:pt>
                <c:pt idx="504">
                  <c:v>0.1660491285851517</c:v>
                </c:pt>
                <c:pt idx="505">
                  <c:v>0.1660491285851517</c:v>
                </c:pt>
                <c:pt idx="506">
                  <c:v>0.1660491285851517</c:v>
                </c:pt>
                <c:pt idx="507">
                  <c:v>0.16814897165091724</c:v>
                </c:pt>
                <c:pt idx="508">
                  <c:v>0.16814897165091724</c:v>
                </c:pt>
                <c:pt idx="509">
                  <c:v>0.16814897165091724</c:v>
                </c:pt>
                <c:pt idx="510">
                  <c:v>0.16814897165091724</c:v>
                </c:pt>
                <c:pt idx="511">
                  <c:v>0.16814897165091724</c:v>
                </c:pt>
                <c:pt idx="512">
                  <c:v>0.16814897165091724</c:v>
                </c:pt>
                <c:pt idx="513">
                  <c:v>0.16814897165091724</c:v>
                </c:pt>
                <c:pt idx="514">
                  <c:v>0.16814897165091724</c:v>
                </c:pt>
                <c:pt idx="515">
                  <c:v>0.16814897165091724</c:v>
                </c:pt>
                <c:pt idx="516">
                  <c:v>0.16814897165091724</c:v>
                </c:pt>
                <c:pt idx="517">
                  <c:v>0.16814897165091724</c:v>
                </c:pt>
                <c:pt idx="518">
                  <c:v>0.16814897165091724</c:v>
                </c:pt>
                <c:pt idx="519">
                  <c:v>0.16814897165091724</c:v>
                </c:pt>
                <c:pt idx="520">
                  <c:v>0.16814897165091724</c:v>
                </c:pt>
                <c:pt idx="521">
                  <c:v>0.16814897165091724</c:v>
                </c:pt>
                <c:pt idx="522">
                  <c:v>0.16814897165091724</c:v>
                </c:pt>
                <c:pt idx="523">
                  <c:v>0.16814897165091724</c:v>
                </c:pt>
                <c:pt idx="524">
                  <c:v>0.16814897165091724</c:v>
                </c:pt>
                <c:pt idx="525">
                  <c:v>0.16814897165091724</c:v>
                </c:pt>
                <c:pt idx="526">
                  <c:v>0.16814897165091724</c:v>
                </c:pt>
                <c:pt idx="527">
                  <c:v>0.1706388379636159</c:v>
                </c:pt>
                <c:pt idx="528">
                  <c:v>0.17063883796361587</c:v>
                </c:pt>
                <c:pt idx="529">
                  <c:v>0.17063883796361587</c:v>
                </c:pt>
                <c:pt idx="530">
                  <c:v>0.17063883796361587</c:v>
                </c:pt>
                <c:pt idx="531">
                  <c:v>0.17063883796361587</c:v>
                </c:pt>
                <c:pt idx="532">
                  <c:v>0.17063883796361587</c:v>
                </c:pt>
                <c:pt idx="533">
                  <c:v>0.17063883796361587</c:v>
                </c:pt>
                <c:pt idx="534" formatCode="0%">
                  <c:v>0.17063883796361587</c:v>
                </c:pt>
                <c:pt idx="535" formatCode="0%">
                  <c:v>0.17063883796361587</c:v>
                </c:pt>
                <c:pt idx="536" formatCode="0%">
                  <c:v>0.17063883796361587</c:v>
                </c:pt>
                <c:pt idx="537" formatCode="0%">
                  <c:v>0.17063883796361587</c:v>
                </c:pt>
                <c:pt idx="538" formatCode="0%">
                  <c:v>0.17063883796361587</c:v>
                </c:pt>
                <c:pt idx="539" formatCode="0%">
                  <c:v>0.17063883796361587</c:v>
                </c:pt>
                <c:pt idx="540" formatCode="0%">
                  <c:v>0.17063883796361587</c:v>
                </c:pt>
                <c:pt idx="541" formatCode="0%">
                  <c:v>0.17063883796361587</c:v>
                </c:pt>
                <c:pt idx="542" formatCode="0%">
                  <c:v>0.17063883796361587</c:v>
                </c:pt>
                <c:pt idx="543" formatCode="0%">
                  <c:v>0.17063883796361587</c:v>
                </c:pt>
                <c:pt idx="544" formatCode="0%">
                  <c:v>0.17063883796361587</c:v>
                </c:pt>
                <c:pt idx="545" formatCode="0%">
                  <c:v>0.17063883796361587</c:v>
                </c:pt>
                <c:pt idx="546" formatCode="0%">
                  <c:v>0.17063883796361587</c:v>
                </c:pt>
                <c:pt idx="547" formatCode="0%">
                  <c:v>0.173203549957057</c:v>
                </c:pt>
                <c:pt idx="548" formatCode="0%">
                  <c:v>0.173203549957057</c:v>
                </c:pt>
                <c:pt idx="549" formatCode="0%">
                  <c:v>0.173203549957057</c:v>
                </c:pt>
                <c:pt idx="550" formatCode="0%">
                  <c:v>0.173203549957057</c:v>
                </c:pt>
                <c:pt idx="551" formatCode="0%">
                  <c:v>0.173203549957057</c:v>
                </c:pt>
                <c:pt idx="552" formatCode="0%">
                  <c:v>0.173203549957057</c:v>
                </c:pt>
                <c:pt idx="553" formatCode="0%">
                  <c:v>0.173203549957057</c:v>
                </c:pt>
                <c:pt idx="554" formatCode="0%">
                  <c:v>0.173203549957057</c:v>
                </c:pt>
                <c:pt idx="555" formatCode="0%">
                  <c:v>0.173203549957057</c:v>
                </c:pt>
                <c:pt idx="556">
                  <c:v>0.173203549957057</c:v>
                </c:pt>
                <c:pt idx="557">
                  <c:v>0.173203549957057</c:v>
                </c:pt>
                <c:pt idx="558">
                  <c:v>0.173203549957057</c:v>
                </c:pt>
                <c:pt idx="559">
                  <c:v>0.173203549957057</c:v>
                </c:pt>
                <c:pt idx="560">
                  <c:v>0.173203549957057</c:v>
                </c:pt>
                <c:pt idx="561">
                  <c:v>0.173203549957057</c:v>
                </c:pt>
                <c:pt idx="562">
                  <c:v>0.173203549957057</c:v>
                </c:pt>
                <c:pt idx="563">
                  <c:v>0.173203549957057</c:v>
                </c:pt>
                <c:pt idx="564">
                  <c:v>0.173203549957057</c:v>
                </c:pt>
                <c:pt idx="565">
                  <c:v>0.173203549957057</c:v>
                </c:pt>
                <c:pt idx="566">
                  <c:v>0.173203549957057</c:v>
                </c:pt>
                <c:pt idx="567">
                  <c:v>0.17531150391190964</c:v>
                </c:pt>
                <c:pt idx="568">
                  <c:v>0.17531150391190967</c:v>
                </c:pt>
                <c:pt idx="569">
                  <c:v>0.17531150391190967</c:v>
                </c:pt>
                <c:pt idx="570">
                  <c:v>0.17531150391190967</c:v>
                </c:pt>
                <c:pt idx="571">
                  <c:v>0.17531150391190967</c:v>
                </c:pt>
                <c:pt idx="572">
                  <c:v>0.17531150391190967</c:v>
                </c:pt>
                <c:pt idx="573">
                  <c:v>0.17531150391190967</c:v>
                </c:pt>
                <c:pt idx="574">
                  <c:v>0.17531150391190967</c:v>
                </c:pt>
                <c:pt idx="575">
                  <c:v>0.17531150391190967</c:v>
                </c:pt>
                <c:pt idx="576">
                  <c:v>0.17531150391190967</c:v>
                </c:pt>
                <c:pt idx="577">
                  <c:v>0.17531150391190967</c:v>
                </c:pt>
                <c:pt idx="578">
                  <c:v>0.17531150391190967</c:v>
                </c:pt>
                <c:pt idx="579">
                  <c:v>0.17531150391190967</c:v>
                </c:pt>
                <c:pt idx="580">
                  <c:v>0.17531150391190967</c:v>
                </c:pt>
                <c:pt idx="581">
                  <c:v>0.17531150391190967</c:v>
                </c:pt>
                <c:pt idx="582">
                  <c:v>0.17531150391190967</c:v>
                </c:pt>
                <c:pt idx="583">
                  <c:v>0.17531150391190967</c:v>
                </c:pt>
                <c:pt idx="584">
                  <c:v>0.17531150391190967</c:v>
                </c:pt>
                <c:pt idx="585">
                  <c:v>0.17531150391190967</c:v>
                </c:pt>
                <c:pt idx="586">
                  <c:v>0.17531150391190967</c:v>
                </c:pt>
                <c:pt idx="587">
                  <c:v>0.17531150391190967</c:v>
                </c:pt>
                <c:pt idx="588">
                  <c:v>0.17838714433141684</c:v>
                </c:pt>
                <c:pt idx="589">
                  <c:v>0.17838714433141684</c:v>
                </c:pt>
                <c:pt idx="590">
                  <c:v>0.17838714433141684</c:v>
                </c:pt>
                <c:pt idx="591">
                  <c:v>0.17838714433141684</c:v>
                </c:pt>
                <c:pt idx="592">
                  <c:v>0.17838714433141684</c:v>
                </c:pt>
                <c:pt idx="593">
                  <c:v>0.17838714433141684</c:v>
                </c:pt>
                <c:pt idx="594">
                  <c:v>0.17838714433141684</c:v>
                </c:pt>
                <c:pt idx="595">
                  <c:v>0.17838714433141684</c:v>
                </c:pt>
                <c:pt idx="596">
                  <c:v>0.17838714433141684</c:v>
                </c:pt>
                <c:pt idx="597">
                  <c:v>0.17838714433141684</c:v>
                </c:pt>
                <c:pt idx="598">
                  <c:v>0.17838714433141684</c:v>
                </c:pt>
                <c:pt idx="599">
                  <c:v>0.17838714433141684</c:v>
                </c:pt>
                <c:pt idx="600">
                  <c:v>0.17838714433141684</c:v>
                </c:pt>
                <c:pt idx="601">
                  <c:v>0.17838714433141684</c:v>
                </c:pt>
                <c:pt idx="602">
                  <c:v>0.17838714433141684</c:v>
                </c:pt>
                <c:pt idx="603">
                  <c:v>0.17838714433141684</c:v>
                </c:pt>
                <c:pt idx="604">
                  <c:v>0.17838714433141684</c:v>
                </c:pt>
                <c:pt idx="605">
                  <c:v>0.17838714433141684</c:v>
                </c:pt>
                <c:pt idx="606">
                  <c:v>0.17838714433141684</c:v>
                </c:pt>
                <c:pt idx="607">
                  <c:v>0.17838714433141684</c:v>
                </c:pt>
                <c:pt idx="608">
                  <c:v>0.17838714433141684</c:v>
                </c:pt>
                <c:pt idx="609">
                  <c:v>0.17838714433141684</c:v>
                </c:pt>
                <c:pt idx="610">
                  <c:v>0.18005952380952386</c:v>
                </c:pt>
                <c:pt idx="611">
                  <c:v>0.18005952380952389</c:v>
                </c:pt>
                <c:pt idx="612">
                  <c:v>0.18005952380952389</c:v>
                </c:pt>
                <c:pt idx="613">
                  <c:v>0.18005952380952389</c:v>
                </c:pt>
                <c:pt idx="614">
                  <c:v>0.18005952380952389</c:v>
                </c:pt>
                <c:pt idx="615">
                  <c:v>0.18005952380952389</c:v>
                </c:pt>
                <c:pt idx="616">
                  <c:v>0.18005952380952389</c:v>
                </c:pt>
                <c:pt idx="617">
                  <c:v>0.18005952380952389</c:v>
                </c:pt>
                <c:pt idx="618">
                  <c:v>0.18005952380952389</c:v>
                </c:pt>
                <c:pt idx="619">
                  <c:v>0.18005952380952389</c:v>
                </c:pt>
                <c:pt idx="620">
                  <c:v>0.18005952380952389</c:v>
                </c:pt>
                <c:pt idx="621">
                  <c:v>0.18005952380952389</c:v>
                </c:pt>
                <c:pt idx="622">
                  <c:v>0.18005952380952389</c:v>
                </c:pt>
                <c:pt idx="623">
                  <c:v>0.18005952380952389</c:v>
                </c:pt>
                <c:pt idx="624">
                  <c:v>0.18005952380952389</c:v>
                </c:pt>
                <c:pt idx="625">
                  <c:v>0.18005952380952389</c:v>
                </c:pt>
                <c:pt idx="626">
                  <c:v>0.18005952380952389</c:v>
                </c:pt>
                <c:pt idx="627">
                  <c:v>0.18005952380952389</c:v>
                </c:pt>
                <c:pt idx="628">
                  <c:v>0.18005952380952389</c:v>
                </c:pt>
                <c:pt idx="629">
                  <c:v>0.18005952380952389</c:v>
                </c:pt>
                <c:pt idx="630">
                  <c:v>0.18062397372742209</c:v>
                </c:pt>
                <c:pt idx="631">
                  <c:v>0.18062397372742209</c:v>
                </c:pt>
                <c:pt idx="632">
                  <c:v>0.18062397372742209</c:v>
                </c:pt>
                <c:pt idx="633">
                  <c:v>0.18062397372742209</c:v>
                </c:pt>
                <c:pt idx="634">
                  <c:v>0.18062397372742209</c:v>
                </c:pt>
                <c:pt idx="635">
                  <c:v>0.18062397372742209</c:v>
                </c:pt>
                <c:pt idx="636">
                  <c:v>0.18062397372742209</c:v>
                </c:pt>
                <c:pt idx="637">
                  <c:v>0.18062397372742209</c:v>
                </c:pt>
                <c:pt idx="638">
                  <c:v>0.18062397372742209</c:v>
                </c:pt>
                <c:pt idx="639">
                  <c:v>0.18062397372742209</c:v>
                </c:pt>
                <c:pt idx="640">
                  <c:v>0.18062397372742209</c:v>
                </c:pt>
                <c:pt idx="641">
                  <c:v>0.18062397372742209</c:v>
                </c:pt>
                <c:pt idx="642">
                  <c:v>0.18062397372742209</c:v>
                </c:pt>
                <c:pt idx="643">
                  <c:v>0.18062397372742209</c:v>
                </c:pt>
                <c:pt idx="644">
                  <c:v>0.18062397372742209</c:v>
                </c:pt>
                <c:pt idx="645">
                  <c:v>0.18062397372742209</c:v>
                </c:pt>
                <c:pt idx="646">
                  <c:v>0.18062397372742209</c:v>
                </c:pt>
                <c:pt idx="647">
                  <c:v>0.18062397372742209</c:v>
                </c:pt>
                <c:pt idx="648">
                  <c:v>0.18062397372742209</c:v>
                </c:pt>
                <c:pt idx="649">
                  <c:v>0.18062397372742209</c:v>
                </c:pt>
                <c:pt idx="650">
                  <c:v>0.18062397372742209</c:v>
                </c:pt>
                <c:pt idx="651">
                  <c:v>0.18291761148904015</c:v>
                </c:pt>
                <c:pt idx="652">
                  <c:v>0.18291761148904015</c:v>
                </c:pt>
                <c:pt idx="653">
                  <c:v>0.18291761148904015</c:v>
                </c:pt>
                <c:pt idx="654">
                  <c:v>0.18291761148904015</c:v>
                </c:pt>
                <c:pt idx="655">
                  <c:v>0.18291761148904015</c:v>
                </c:pt>
                <c:pt idx="656">
                  <c:v>0.18291761148904015</c:v>
                </c:pt>
                <c:pt idx="657">
                  <c:v>0.18291761148904015</c:v>
                </c:pt>
                <c:pt idx="658">
                  <c:v>0.18291761148904015</c:v>
                </c:pt>
                <c:pt idx="659">
                  <c:v>0.18291761148904015</c:v>
                </c:pt>
                <c:pt idx="660">
                  <c:v>0.18291761148904015</c:v>
                </c:pt>
                <c:pt idx="661">
                  <c:v>0.18291761148904015</c:v>
                </c:pt>
                <c:pt idx="662">
                  <c:v>0.18291761148904015</c:v>
                </c:pt>
                <c:pt idx="663">
                  <c:v>0.18291761148904015</c:v>
                </c:pt>
                <c:pt idx="664">
                  <c:v>0.18291761148904015</c:v>
                </c:pt>
                <c:pt idx="665">
                  <c:v>0.18291761148904015</c:v>
                </c:pt>
                <c:pt idx="666">
                  <c:v>0.18291761148904015</c:v>
                </c:pt>
                <c:pt idx="667">
                  <c:v>0.18291761148904015</c:v>
                </c:pt>
                <c:pt idx="668">
                  <c:v>0.18291761148904015</c:v>
                </c:pt>
                <c:pt idx="669">
                  <c:v>0.18291761148904015</c:v>
                </c:pt>
                <c:pt idx="670">
                  <c:v>0.18291761148904015</c:v>
                </c:pt>
              </c:numCache>
            </c:numRef>
          </c:val>
          <c:smooth val="0"/>
        </c:ser>
        <c:ser>
          <c:idx val="2"/>
          <c:order val="1"/>
          <c:tx>
            <c:strRef>
              <c:f>'Bank.Maskan (23)'!$M$1</c:f>
              <c:strCache>
                <c:ptCount val="1"/>
                <c:pt idx="0">
                  <c:v>نرخ بهرۀ مؤثر</c:v>
                </c:pt>
              </c:strCache>
            </c:strRef>
          </c:tx>
          <c:spPr>
            <a:ln>
              <a:solidFill>
                <a:schemeClr val="tx1"/>
              </a:solidFill>
            </a:ln>
          </c:spPr>
          <c:marker>
            <c:symbol val="none"/>
          </c:marker>
          <c:cat>
            <c:strRef>
              <c:f>'Bank.Maskan (23)'!$C$2:$C$672</c:f>
              <c:strCache>
                <c:ptCount val="671"/>
                <c:pt idx="0">
                  <c:v>بهمن 1392</c:v>
                </c:pt>
                <c:pt idx="1">
                  <c:v>بهمن 1392</c:v>
                </c:pt>
                <c:pt idx="2">
                  <c:v>بهمن 1392</c:v>
                </c:pt>
                <c:pt idx="3">
                  <c:v>بهمن 1392</c:v>
                </c:pt>
                <c:pt idx="4">
                  <c:v>بهمن 1392</c:v>
                </c:pt>
                <c:pt idx="5">
                  <c:v>بهمن 1392</c:v>
                </c:pt>
                <c:pt idx="6">
                  <c:v>بهمن 1392</c:v>
                </c:pt>
                <c:pt idx="7">
                  <c:v>بهمن 1392</c:v>
                </c:pt>
                <c:pt idx="8">
                  <c:v>بهمن 1392</c:v>
                </c:pt>
                <c:pt idx="9">
                  <c:v>بهمن 1392</c:v>
                </c:pt>
                <c:pt idx="10">
                  <c:v>بهمن 1392</c:v>
                </c:pt>
                <c:pt idx="11">
                  <c:v>بهمن 1392</c:v>
                </c:pt>
                <c:pt idx="12">
                  <c:v>بهمن 1392</c:v>
                </c:pt>
                <c:pt idx="13">
                  <c:v>بهمن 1392</c:v>
                </c:pt>
                <c:pt idx="14">
                  <c:v>بهمن 1392</c:v>
                </c:pt>
                <c:pt idx="15">
                  <c:v>بهمن 1392</c:v>
                </c:pt>
                <c:pt idx="16">
                  <c:v>بهمن 1392</c:v>
                </c:pt>
                <c:pt idx="17">
                  <c:v>بهمن 1392</c:v>
                </c:pt>
                <c:pt idx="18">
                  <c:v>دی 1392</c:v>
                </c:pt>
                <c:pt idx="19">
                  <c:v>دی 1392</c:v>
                </c:pt>
                <c:pt idx="20">
                  <c:v>دی 1392</c:v>
                </c:pt>
                <c:pt idx="21">
                  <c:v>دی 1392</c:v>
                </c:pt>
                <c:pt idx="22">
                  <c:v>دی 1392</c:v>
                </c:pt>
                <c:pt idx="23">
                  <c:v>دی 1392</c:v>
                </c:pt>
                <c:pt idx="24">
                  <c:v>دی 1392</c:v>
                </c:pt>
                <c:pt idx="25">
                  <c:v>دی 1392</c:v>
                </c:pt>
                <c:pt idx="26">
                  <c:v>دی 1392</c:v>
                </c:pt>
                <c:pt idx="27">
                  <c:v>دی 1392</c:v>
                </c:pt>
                <c:pt idx="28">
                  <c:v>دی 1392</c:v>
                </c:pt>
                <c:pt idx="29">
                  <c:v>دی 1392</c:v>
                </c:pt>
                <c:pt idx="30">
                  <c:v>دی 1392</c:v>
                </c:pt>
                <c:pt idx="31">
                  <c:v>دی 1392</c:v>
                </c:pt>
                <c:pt idx="32">
                  <c:v>دی 1392</c:v>
                </c:pt>
                <c:pt idx="33">
                  <c:v>دی 1392</c:v>
                </c:pt>
                <c:pt idx="34">
                  <c:v>دی 1392</c:v>
                </c:pt>
                <c:pt idx="35">
                  <c:v>دی 1392</c:v>
                </c:pt>
                <c:pt idx="36">
                  <c:v>دی 1392</c:v>
                </c:pt>
                <c:pt idx="37">
                  <c:v>آذر 1392</c:v>
                </c:pt>
                <c:pt idx="38">
                  <c:v>آذر 1392</c:v>
                </c:pt>
                <c:pt idx="39">
                  <c:v>آذر 1392</c:v>
                </c:pt>
                <c:pt idx="40">
                  <c:v>آذر 1392</c:v>
                </c:pt>
                <c:pt idx="41">
                  <c:v>آذر 1392</c:v>
                </c:pt>
                <c:pt idx="42">
                  <c:v>آذر 1392</c:v>
                </c:pt>
                <c:pt idx="43">
                  <c:v>آذر 1392</c:v>
                </c:pt>
                <c:pt idx="44">
                  <c:v>آذر 1392</c:v>
                </c:pt>
                <c:pt idx="45">
                  <c:v>آذر 1392</c:v>
                </c:pt>
                <c:pt idx="46">
                  <c:v>آذر 1392</c:v>
                </c:pt>
                <c:pt idx="47">
                  <c:v>آذر 1392</c:v>
                </c:pt>
                <c:pt idx="48">
                  <c:v>آذر 1392</c:v>
                </c:pt>
                <c:pt idx="49">
                  <c:v>آذر 1392</c:v>
                </c:pt>
                <c:pt idx="50">
                  <c:v>آذر 1392</c:v>
                </c:pt>
                <c:pt idx="51">
                  <c:v>آذر 1392</c:v>
                </c:pt>
                <c:pt idx="52">
                  <c:v>آذر 1392</c:v>
                </c:pt>
                <c:pt idx="53">
                  <c:v>آذر 1392</c:v>
                </c:pt>
                <c:pt idx="54">
                  <c:v>آذر 1392</c:v>
                </c:pt>
                <c:pt idx="55">
                  <c:v>آذر 1392</c:v>
                </c:pt>
                <c:pt idx="56">
                  <c:v>آذر 1392</c:v>
                </c:pt>
                <c:pt idx="57">
                  <c:v>آبان 1392</c:v>
                </c:pt>
                <c:pt idx="58">
                  <c:v>آبان 1392</c:v>
                </c:pt>
                <c:pt idx="59">
                  <c:v>آبان 1392</c:v>
                </c:pt>
                <c:pt idx="60">
                  <c:v>آبان 1392</c:v>
                </c:pt>
                <c:pt idx="61">
                  <c:v>آبان 1392</c:v>
                </c:pt>
                <c:pt idx="62">
                  <c:v>آبان 1392</c:v>
                </c:pt>
                <c:pt idx="63">
                  <c:v>آبان 1392</c:v>
                </c:pt>
                <c:pt idx="64">
                  <c:v>آبان 1392</c:v>
                </c:pt>
                <c:pt idx="65">
                  <c:v>آبان 1392</c:v>
                </c:pt>
                <c:pt idx="66">
                  <c:v>آبان 1392</c:v>
                </c:pt>
                <c:pt idx="67">
                  <c:v>آبان 1392</c:v>
                </c:pt>
                <c:pt idx="68">
                  <c:v>آبان 1392</c:v>
                </c:pt>
                <c:pt idx="69">
                  <c:v>آبان 1392</c:v>
                </c:pt>
                <c:pt idx="70">
                  <c:v>آبان 1392</c:v>
                </c:pt>
                <c:pt idx="71">
                  <c:v>آبان 1392</c:v>
                </c:pt>
                <c:pt idx="72">
                  <c:v>آبان 1392</c:v>
                </c:pt>
                <c:pt idx="73">
                  <c:v>آبان 1392</c:v>
                </c:pt>
                <c:pt idx="74">
                  <c:v>آبان 1392</c:v>
                </c:pt>
                <c:pt idx="75">
                  <c:v>مهر 1392</c:v>
                </c:pt>
                <c:pt idx="76">
                  <c:v>مهر 1392</c:v>
                </c:pt>
                <c:pt idx="77">
                  <c:v>مهر 1392</c:v>
                </c:pt>
                <c:pt idx="78">
                  <c:v>مهر 1392</c:v>
                </c:pt>
                <c:pt idx="79">
                  <c:v>مهر 1392</c:v>
                </c:pt>
                <c:pt idx="80">
                  <c:v>مهر 1392</c:v>
                </c:pt>
                <c:pt idx="81">
                  <c:v>مهر 1392</c:v>
                </c:pt>
                <c:pt idx="82">
                  <c:v>مهر 1392</c:v>
                </c:pt>
                <c:pt idx="83">
                  <c:v>مهر 1392</c:v>
                </c:pt>
                <c:pt idx="84">
                  <c:v>مهر 1392</c:v>
                </c:pt>
                <c:pt idx="85">
                  <c:v>مهر 1392</c:v>
                </c:pt>
                <c:pt idx="86">
                  <c:v>مهر 1392</c:v>
                </c:pt>
                <c:pt idx="87">
                  <c:v>مهر 1392</c:v>
                </c:pt>
                <c:pt idx="88">
                  <c:v>مهر 1392</c:v>
                </c:pt>
                <c:pt idx="89">
                  <c:v>مهر 1392</c:v>
                </c:pt>
                <c:pt idx="90">
                  <c:v>مهر 1392</c:v>
                </c:pt>
                <c:pt idx="91">
                  <c:v>مهر 1392</c:v>
                </c:pt>
                <c:pt idx="92">
                  <c:v>مهر 1392</c:v>
                </c:pt>
                <c:pt idx="93">
                  <c:v>مهر 1392</c:v>
                </c:pt>
                <c:pt idx="94">
                  <c:v>مهر 1392</c:v>
                </c:pt>
                <c:pt idx="95">
                  <c:v>شهریور 1392</c:v>
                </c:pt>
                <c:pt idx="96">
                  <c:v>شهریور 1392</c:v>
                </c:pt>
                <c:pt idx="97">
                  <c:v>شهریور 1392</c:v>
                </c:pt>
                <c:pt idx="98">
                  <c:v>شهریور 1392</c:v>
                </c:pt>
                <c:pt idx="99">
                  <c:v>شهریور 1392</c:v>
                </c:pt>
                <c:pt idx="100">
                  <c:v>شهریور 1392</c:v>
                </c:pt>
                <c:pt idx="101">
                  <c:v>شهریور 1392</c:v>
                </c:pt>
                <c:pt idx="102">
                  <c:v>شهریور 1392</c:v>
                </c:pt>
                <c:pt idx="103">
                  <c:v>شهریور 1392</c:v>
                </c:pt>
                <c:pt idx="104">
                  <c:v>شهریور 1392</c:v>
                </c:pt>
                <c:pt idx="105">
                  <c:v>شهریور 1392</c:v>
                </c:pt>
                <c:pt idx="106">
                  <c:v>شهریور 1392</c:v>
                </c:pt>
                <c:pt idx="107">
                  <c:v>شهریور 1392</c:v>
                </c:pt>
                <c:pt idx="108">
                  <c:v>شهریور 1392</c:v>
                </c:pt>
                <c:pt idx="109">
                  <c:v>شهریور 1392</c:v>
                </c:pt>
                <c:pt idx="110">
                  <c:v>شهریور 1392</c:v>
                </c:pt>
                <c:pt idx="111">
                  <c:v>شهریور 1392</c:v>
                </c:pt>
                <c:pt idx="112">
                  <c:v>شهریور 1392</c:v>
                </c:pt>
                <c:pt idx="113">
                  <c:v>شهریور 1392</c:v>
                </c:pt>
                <c:pt idx="114">
                  <c:v>شهریور 1392</c:v>
                </c:pt>
                <c:pt idx="115">
                  <c:v>مرداد 1392</c:v>
                </c:pt>
                <c:pt idx="116">
                  <c:v>مرداد 1392</c:v>
                </c:pt>
                <c:pt idx="117">
                  <c:v>مرداد 1392</c:v>
                </c:pt>
                <c:pt idx="118">
                  <c:v>مرداد 1392</c:v>
                </c:pt>
                <c:pt idx="119">
                  <c:v>مرداد 1392</c:v>
                </c:pt>
                <c:pt idx="120">
                  <c:v>مرداد 1392</c:v>
                </c:pt>
                <c:pt idx="121">
                  <c:v>مرداد 1392</c:v>
                </c:pt>
                <c:pt idx="122">
                  <c:v>مرداد 1392</c:v>
                </c:pt>
                <c:pt idx="123">
                  <c:v>مرداد 1392</c:v>
                </c:pt>
                <c:pt idx="124">
                  <c:v>مرداد 1392</c:v>
                </c:pt>
                <c:pt idx="125">
                  <c:v>مرداد 1392</c:v>
                </c:pt>
                <c:pt idx="126">
                  <c:v>مرداد 1392</c:v>
                </c:pt>
                <c:pt idx="127">
                  <c:v>مرداد 1392</c:v>
                </c:pt>
                <c:pt idx="128">
                  <c:v>مرداد 1392</c:v>
                </c:pt>
                <c:pt idx="129">
                  <c:v>مرداد 1392</c:v>
                </c:pt>
                <c:pt idx="130">
                  <c:v>مرداد 1392</c:v>
                </c:pt>
                <c:pt idx="131">
                  <c:v>مرداد 1392</c:v>
                </c:pt>
                <c:pt idx="132">
                  <c:v>مرداد 1392</c:v>
                </c:pt>
                <c:pt idx="133">
                  <c:v>مرداد 1392</c:v>
                </c:pt>
                <c:pt idx="134">
                  <c:v>مرداد 1392</c:v>
                </c:pt>
                <c:pt idx="135">
                  <c:v>تیر 1392</c:v>
                </c:pt>
                <c:pt idx="136">
                  <c:v>تیر 1392</c:v>
                </c:pt>
                <c:pt idx="137">
                  <c:v>تیر 1392</c:v>
                </c:pt>
                <c:pt idx="138">
                  <c:v>تیر 1392</c:v>
                </c:pt>
                <c:pt idx="139">
                  <c:v>تیر 1392</c:v>
                </c:pt>
                <c:pt idx="140">
                  <c:v>تیر 1392</c:v>
                </c:pt>
                <c:pt idx="141">
                  <c:v>تیر 1392</c:v>
                </c:pt>
                <c:pt idx="142">
                  <c:v>تیر 1392</c:v>
                </c:pt>
                <c:pt idx="143">
                  <c:v>تیر 1392</c:v>
                </c:pt>
                <c:pt idx="144">
                  <c:v>تیر 1392</c:v>
                </c:pt>
                <c:pt idx="145">
                  <c:v>تیر 1392</c:v>
                </c:pt>
                <c:pt idx="146">
                  <c:v>تیر 1392</c:v>
                </c:pt>
                <c:pt idx="147">
                  <c:v>تیر 1392</c:v>
                </c:pt>
                <c:pt idx="148">
                  <c:v>تیر 1392</c:v>
                </c:pt>
                <c:pt idx="149">
                  <c:v>تیر 1392</c:v>
                </c:pt>
                <c:pt idx="150">
                  <c:v>تیر 1392</c:v>
                </c:pt>
                <c:pt idx="151">
                  <c:v>تیر 1392</c:v>
                </c:pt>
                <c:pt idx="152">
                  <c:v>تیر 1392</c:v>
                </c:pt>
                <c:pt idx="153">
                  <c:v>تیر 1392</c:v>
                </c:pt>
                <c:pt idx="154">
                  <c:v>تیر 1392</c:v>
                </c:pt>
                <c:pt idx="155">
                  <c:v>خرداد 1392</c:v>
                </c:pt>
                <c:pt idx="156">
                  <c:v>خرداد 1392</c:v>
                </c:pt>
                <c:pt idx="157">
                  <c:v>خرداد 1392</c:v>
                </c:pt>
                <c:pt idx="158">
                  <c:v>خرداد 1392</c:v>
                </c:pt>
                <c:pt idx="159">
                  <c:v>خرداد 1392</c:v>
                </c:pt>
                <c:pt idx="160">
                  <c:v>خرداد 1392</c:v>
                </c:pt>
                <c:pt idx="161">
                  <c:v>خرداد 1392</c:v>
                </c:pt>
                <c:pt idx="162">
                  <c:v>خرداد 1392</c:v>
                </c:pt>
                <c:pt idx="163">
                  <c:v>خرداد 1392</c:v>
                </c:pt>
                <c:pt idx="164">
                  <c:v>خرداد 1392</c:v>
                </c:pt>
                <c:pt idx="165">
                  <c:v>خرداد 1392</c:v>
                </c:pt>
                <c:pt idx="166">
                  <c:v>خرداد 1392</c:v>
                </c:pt>
                <c:pt idx="167">
                  <c:v>خرداد 1392</c:v>
                </c:pt>
                <c:pt idx="168">
                  <c:v>خرداد 1392</c:v>
                </c:pt>
                <c:pt idx="169">
                  <c:v>خرداد 1392</c:v>
                </c:pt>
                <c:pt idx="170">
                  <c:v>خرداد 1392</c:v>
                </c:pt>
                <c:pt idx="171">
                  <c:v>خرداد 1392</c:v>
                </c:pt>
                <c:pt idx="172">
                  <c:v>خرداد 1392</c:v>
                </c:pt>
                <c:pt idx="173">
                  <c:v>خرداد 1392</c:v>
                </c:pt>
                <c:pt idx="174">
                  <c:v>اردیبهشت 1392</c:v>
                </c:pt>
                <c:pt idx="175">
                  <c:v>اردیبهشت 1392</c:v>
                </c:pt>
                <c:pt idx="176">
                  <c:v>اردیبهشت 1392</c:v>
                </c:pt>
                <c:pt idx="177">
                  <c:v>اردیبهشت 1392</c:v>
                </c:pt>
                <c:pt idx="178">
                  <c:v>اردیبهشت 1392</c:v>
                </c:pt>
                <c:pt idx="179">
                  <c:v>اردیبهشت 1392</c:v>
                </c:pt>
                <c:pt idx="180">
                  <c:v>اردیبهشت 1392</c:v>
                </c:pt>
                <c:pt idx="181">
                  <c:v>اردیبهشت 1392</c:v>
                </c:pt>
                <c:pt idx="182">
                  <c:v>اردیبهشت 1392</c:v>
                </c:pt>
                <c:pt idx="183">
                  <c:v>اردیبهشت 1392</c:v>
                </c:pt>
                <c:pt idx="184">
                  <c:v>اردیبهشت 1392</c:v>
                </c:pt>
                <c:pt idx="185">
                  <c:v>اردیبهشت 1392</c:v>
                </c:pt>
                <c:pt idx="186">
                  <c:v>اردیبهشت 1392</c:v>
                </c:pt>
                <c:pt idx="187">
                  <c:v>اردیبهشت 1392</c:v>
                </c:pt>
                <c:pt idx="188">
                  <c:v>اردیبهشت 1392</c:v>
                </c:pt>
                <c:pt idx="189">
                  <c:v>اردیبهشت 1392</c:v>
                </c:pt>
                <c:pt idx="190">
                  <c:v>اردیبهشت 1392</c:v>
                </c:pt>
                <c:pt idx="191">
                  <c:v>اردیبهشت 1392</c:v>
                </c:pt>
                <c:pt idx="192">
                  <c:v>اردیبهشت 1392</c:v>
                </c:pt>
                <c:pt idx="193">
                  <c:v>اردیبهشت 1392</c:v>
                </c:pt>
                <c:pt idx="194">
                  <c:v>اردیبهشت 1392</c:v>
                </c:pt>
                <c:pt idx="195">
                  <c:v>اردیبهشت 1392</c:v>
                </c:pt>
                <c:pt idx="196">
                  <c:v>اردیبهشت 1392</c:v>
                </c:pt>
                <c:pt idx="197">
                  <c:v>فروردین 1392</c:v>
                </c:pt>
                <c:pt idx="198">
                  <c:v>فروردین 1392</c:v>
                </c:pt>
                <c:pt idx="199">
                  <c:v>فروردین 1392</c:v>
                </c:pt>
                <c:pt idx="200">
                  <c:v>فروردین 1392</c:v>
                </c:pt>
                <c:pt idx="201">
                  <c:v>فروردین 1392</c:v>
                </c:pt>
                <c:pt idx="202">
                  <c:v>فروردین 1392</c:v>
                </c:pt>
                <c:pt idx="203">
                  <c:v>فروردین 1392</c:v>
                </c:pt>
                <c:pt idx="204">
                  <c:v>فروردین 1392</c:v>
                </c:pt>
                <c:pt idx="205">
                  <c:v>فروردین 1392</c:v>
                </c:pt>
                <c:pt idx="206">
                  <c:v>فروردین 1392</c:v>
                </c:pt>
                <c:pt idx="207">
                  <c:v>فروردین 1392</c:v>
                </c:pt>
                <c:pt idx="208">
                  <c:v>فروردین 1392</c:v>
                </c:pt>
                <c:pt idx="209">
                  <c:v>فروردین 1392</c:v>
                </c:pt>
                <c:pt idx="210">
                  <c:v>فروردین 1392</c:v>
                </c:pt>
                <c:pt idx="211">
                  <c:v>فروردین 1392</c:v>
                </c:pt>
                <c:pt idx="212">
                  <c:v>فروردین 1392</c:v>
                </c:pt>
                <c:pt idx="213">
                  <c:v>اسفند 1391</c:v>
                </c:pt>
                <c:pt idx="214">
                  <c:v>اسفند 1391</c:v>
                </c:pt>
                <c:pt idx="215">
                  <c:v>اسفند 1391</c:v>
                </c:pt>
                <c:pt idx="216">
                  <c:v>اسفند 1391</c:v>
                </c:pt>
                <c:pt idx="217">
                  <c:v>اسفند 1391</c:v>
                </c:pt>
                <c:pt idx="218">
                  <c:v>اسفند 1391</c:v>
                </c:pt>
                <c:pt idx="219">
                  <c:v>اسفند 1391</c:v>
                </c:pt>
                <c:pt idx="220">
                  <c:v>اسفند 1391</c:v>
                </c:pt>
                <c:pt idx="221">
                  <c:v>اسفند 1391</c:v>
                </c:pt>
                <c:pt idx="222">
                  <c:v>اسفند 1391</c:v>
                </c:pt>
                <c:pt idx="223">
                  <c:v>اسفند 1391</c:v>
                </c:pt>
                <c:pt idx="224">
                  <c:v>اسفند 1391</c:v>
                </c:pt>
                <c:pt idx="225">
                  <c:v>اسفند 1391</c:v>
                </c:pt>
                <c:pt idx="226">
                  <c:v>اسفند 1391</c:v>
                </c:pt>
                <c:pt idx="227">
                  <c:v>اسفند 1391</c:v>
                </c:pt>
                <c:pt idx="228">
                  <c:v>اسفند 1391</c:v>
                </c:pt>
                <c:pt idx="229">
                  <c:v>اسفند 1391</c:v>
                </c:pt>
                <c:pt idx="230">
                  <c:v>اسفند 1391</c:v>
                </c:pt>
                <c:pt idx="231">
                  <c:v>اسفند 1391</c:v>
                </c:pt>
                <c:pt idx="232">
                  <c:v>اسفند 1391</c:v>
                </c:pt>
                <c:pt idx="233">
                  <c:v>بهمن 1391</c:v>
                </c:pt>
                <c:pt idx="234">
                  <c:v>بهمن 1391</c:v>
                </c:pt>
                <c:pt idx="235">
                  <c:v>بهمن 1391</c:v>
                </c:pt>
                <c:pt idx="236">
                  <c:v>بهمن 1391</c:v>
                </c:pt>
                <c:pt idx="237">
                  <c:v>بهمن 1391</c:v>
                </c:pt>
                <c:pt idx="238">
                  <c:v>بهمن 1391</c:v>
                </c:pt>
                <c:pt idx="239">
                  <c:v>بهمن 1391</c:v>
                </c:pt>
                <c:pt idx="240">
                  <c:v>بهمن 1391</c:v>
                </c:pt>
                <c:pt idx="241">
                  <c:v>بهمن 1391</c:v>
                </c:pt>
                <c:pt idx="242">
                  <c:v>بهمن 1391</c:v>
                </c:pt>
                <c:pt idx="243">
                  <c:v>بهمن 1391</c:v>
                </c:pt>
                <c:pt idx="244">
                  <c:v>بهمن 1391</c:v>
                </c:pt>
                <c:pt idx="245">
                  <c:v>بهمن 1391</c:v>
                </c:pt>
                <c:pt idx="246">
                  <c:v>بهمن 1391</c:v>
                </c:pt>
                <c:pt idx="247">
                  <c:v>بهمن 1391</c:v>
                </c:pt>
                <c:pt idx="248">
                  <c:v>بهمن 1391</c:v>
                </c:pt>
                <c:pt idx="249">
                  <c:v>بهمن 1391</c:v>
                </c:pt>
                <c:pt idx="250">
                  <c:v>بهمن 1391</c:v>
                </c:pt>
                <c:pt idx="251">
                  <c:v>بهمن 1391</c:v>
                </c:pt>
                <c:pt idx="252">
                  <c:v>بهمن 1391</c:v>
                </c:pt>
                <c:pt idx="253">
                  <c:v>دی 1391</c:v>
                </c:pt>
                <c:pt idx="254">
                  <c:v>دی 1391</c:v>
                </c:pt>
                <c:pt idx="255">
                  <c:v>دی 1391</c:v>
                </c:pt>
                <c:pt idx="256">
                  <c:v>دی 1391</c:v>
                </c:pt>
                <c:pt idx="257">
                  <c:v>دی 1391</c:v>
                </c:pt>
                <c:pt idx="258">
                  <c:v>دی 1391</c:v>
                </c:pt>
                <c:pt idx="259">
                  <c:v>دی 1391</c:v>
                </c:pt>
                <c:pt idx="260">
                  <c:v>دی 1391</c:v>
                </c:pt>
                <c:pt idx="261">
                  <c:v>دی 1391</c:v>
                </c:pt>
                <c:pt idx="262">
                  <c:v>دی 1391</c:v>
                </c:pt>
                <c:pt idx="263">
                  <c:v>دی 1391</c:v>
                </c:pt>
                <c:pt idx="264">
                  <c:v>دی 1391</c:v>
                </c:pt>
                <c:pt idx="265">
                  <c:v>دی 1391</c:v>
                </c:pt>
                <c:pt idx="266">
                  <c:v>دی 1391</c:v>
                </c:pt>
                <c:pt idx="267">
                  <c:v>دی 1391</c:v>
                </c:pt>
                <c:pt idx="268">
                  <c:v>دی 1391</c:v>
                </c:pt>
                <c:pt idx="269">
                  <c:v>آذر 1391</c:v>
                </c:pt>
                <c:pt idx="270">
                  <c:v>آذر 1391</c:v>
                </c:pt>
                <c:pt idx="271">
                  <c:v>آذر 1391</c:v>
                </c:pt>
                <c:pt idx="272">
                  <c:v>آذر 1391</c:v>
                </c:pt>
                <c:pt idx="273">
                  <c:v>آذر 1391</c:v>
                </c:pt>
                <c:pt idx="274">
                  <c:v>آذر 1391</c:v>
                </c:pt>
                <c:pt idx="275">
                  <c:v>آذر 1391</c:v>
                </c:pt>
                <c:pt idx="276">
                  <c:v>آذر 1391</c:v>
                </c:pt>
                <c:pt idx="277">
                  <c:v>آذر 1391</c:v>
                </c:pt>
                <c:pt idx="278">
                  <c:v>آذر 1391</c:v>
                </c:pt>
                <c:pt idx="279">
                  <c:v>آذر 1391</c:v>
                </c:pt>
                <c:pt idx="280">
                  <c:v>آذر 1391</c:v>
                </c:pt>
                <c:pt idx="281">
                  <c:v>آذر 1391</c:v>
                </c:pt>
                <c:pt idx="282">
                  <c:v>آذر 1391</c:v>
                </c:pt>
                <c:pt idx="283">
                  <c:v>آذر 1391</c:v>
                </c:pt>
                <c:pt idx="284">
                  <c:v>آذر 1391</c:v>
                </c:pt>
                <c:pt idx="285">
                  <c:v>آذر 1391</c:v>
                </c:pt>
                <c:pt idx="286">
                  <c:v>آذر 1391</c:v>
                </c:pt>
                <c:pt idx="287">
                  <c:v>آذر 1391</c:v>
                </c:pt>
                <c:pt idx="288">
                  <c:v>آبان 1391</c:v>
                </c:pt>
                <c:pt idx="289">
                  <c:v>آبان 1391</c:v>
                </c:pt>
                <c:pt idx="290">
                  <c:v>آبان 1391</c:v>
                </c:pt>
                <c:pt idx="291">
                  <c:v>آبان 1391</c:v>
                </c:pt>
                <c:pt idx="292">
                  <c:v>آبان 1391</c:v>
                </c:pt>
                <c:pt idx="293">
                  <c:v>آبان 1391</c:v>
                </c:pt>
                <c:pt idx="294">
                  <c:v>آبان 1391</c:v>
                </c:pt>
                <c:pt idx="295">
                  <c:v>آبان 1391</c:v>
                </c:pt>
                <c:pt idx="296">
                  <c:v>آبان 1391</c:v>
                </c:pt>
                <c:pt idx="297">
                  <c:v>آبان 1391</c:v>
                </c:pt>
                <c:pt idx="298">
                  <c:v>آبان 1391</c:v>
                </c:pt>
                <c:pt idx="299">
                  <c:v>آبان 1391</c:v>
                </c:pt>
                <c:pt idx="300">
                  <c:v>آبان 1391</c:v>
                </c:pt>
                <c:pt idx="301">
                  <c:v>آبان 1391</c:v>
                </c:pt>
                <c:pt idx="302">
                  <c:v>آبان 1391</c:v>
                </c:pt>
                <c:pt idx="303">
                  <c:v>آبان 1391</c:v>
                </c:pt>
                <c:pt idx="304">
                  <c:v>آبان 1391</c:v>
                </c:pt>
                <c:pt idx="305">
                  <c:v>آبان 1391</c:v>
                </c:pt>
                <c:pt idx="306">
                  <c:v>آبان 1391</c:v>
                </c:pt>
                <c:pt idx="307">
                  <c:v>آبان 1391</c:v>
                </c:pt>
                <c:pt idx="308">
                  <c:v>آبان 1391</c:v>
                </c:pt>
                <c:pt idx="309">
                  <c:v>مهر 1391</c:v>
                </c:pt>
                <c:pt idx="310">
                  <c:v>مهر 1391</c:v>
                </c:pt>
                <c:pt idx="311">
                  <c:v>مهر 1391</c:v>
                </c:pt>
                <c:pt idx="312">
                  <c:v>مهر 1391</c:v>
                </c:pt>
                <c:pt idx="313">
                  <c:v>مهر 1391</c:v>
                </c:pt>
                <c:pt idx="314">
                  <c:v>مهر 1391</c:v>
                </c:pt>
                <c:pt idx="315">
                  <c:v>مهر 1391</c:v>
                </c:pt>
                <c:pt idx="316">
                  <c:v>مهر 1391</c:v>
                </c:pt>
                <c:pt idx="317">
                  <c:v>مهر 1391</c:v>
                </c:pt>
                <c:pt idx="318">
                  <c:v>مهر 1391</c:v>
                </c:pt>
                <c:pt idx="319">
                  <c:v>مهر 1391</c:v>
                </c:pt>
                <c:pt idx="320">
                  <c:v>مهر 1391</c:v>
                </c:pt>
                <c:pt idx="321">
                  <c:v>مهر 1391</c:v>
                </c:pt>
                <c:pt idx="322">
                  <c:v>مهر 1391</c:v>
                </c:pt>
                <c:pt idx="323">
                  <c:v>مهر 1391</c:v>
                </c:pt>
                <c:pt idx="324">
                  <c:v>مهر 1391</c:v>
                </c:pt>
                <c:pt idx="325">
                  <c:v>مهر 1391</c:v>
                </c:pt>
                <c:pt idx="326">
                  <c:v>مهر 1391</c:v>
                </c:pt>
                <c:pt idx="327">
                  <c:v>مهر 1391</c:v>
                </c:pt>
                <c:pt idx="328">
                  <c:v>مهر 1391</c:v>
                </c:pt>
                <c:pt idx="329">
                  <c:v>مهر 1391</c:v>
                </c:pt>
                <c:pt idx="330">
                  <c:v>مهر 1391</c:v>
                </c:pt>
                <c:pt idx="331">
                  <c:v>شهریور 1391</c:v>
                </c:pt>
                <c:pt idx="332">
                  <c:v>شهریور 1391</c:v>
                </c:pt>
                <c:pt idx="333">
                  <c:v>شهریور 1391</c:v>
                </c:pt>
                <c:pt idx="334">
                  <c:v>شهریور 1391</c:v>
                </c:pt>
                <c:pt idx="335">
                  <c:v>شهریور 1391</c:v>
                </c:pt>
                <c:pt idx="336">
                  <c:v>شهریور 1391</c:v>
                </c:pt>
                <c:pt idx="337">
                  <c:v>شهریور 1391</c:v>
                </c:pt>
                <c:pt idx="338">
                  <c:v>شهریور 1391</c:v>
                </c:pt>
                <c:pt idx="339">
                  <c:v>شهریور 1391</c:v>
                </c:pt>
                <c:pt idx="340">
                  <c:v>شهریور 1391</c:v>
                </c:pt>
                <c:pt idx="341">
                  <c:v>شهریور 1391</c:v>
                </c:pt>
                <c:pt idx="342">
                  <c:v>شهریور 1391</c:v>
                </c:pt>
                <c:pt idx="343">
                  <c:v>شهریور 1391</c:v>
                </c:pt>
                <c:pt idx="344">
                  <c:v>شهریور 1391</c:v>
                </c:pt>
                <c:pt idx="345">
                  <c:v>شهریور 1391</c:v>
                </c:pt>
                <c:pt idx="346">
                  <c:v>شهریور 1391</c:v>
                </c:pt>
                <c:pt idx="347">
                  <c:v>شهریور 1391</c:v>
                </c:pt>
                <c:pt idx="348">
                  <c:v>مرداد 1391</c:v>
                </c:pt>
                <c:pt idx="349">
                  <c:v>مرداد 1391</c:v>
                </c:pt>
                <c:pt idx="350">
                  <c:v>مرداد 1391</c:v>
                </c:pt>
                <c:pt idx="351">
                  <c:v>مرداد 1391</c:v>
                </c:pt>
                <c:pt idx="352">
                  <c:v>مرداد 1391</c:v>
                </c:pt>
                <c:pt idx="353">
                  <c:v>مرداد 1391</c:v>
                </c:pt>
                <c:pt idx="354">
                  <c:v>مرداد 1391</c:v>
                </c:pt>
                <c:pt idx="355">
                  <c:v>مرداد 1391</c:v>
                </c:pt>
                <c:pt idx="356">
                  <c:v>مرداد 1391</c:v>
                </c:pt>
                <c:pt idx="357">
                  <c:v>مرداد 1391</c:v>
                </c:pt>
                <c:pt idx="358">
                  <c:v>مرداد 1391</c:v>
                </c:pt>
                <c:pt idx="359">
                  <c:v>مرداد 1391</c:v>
                </c:pt>
                <c:pt idx="360">
                  <c:v>مرداد 1391</c:v>
                </c:pt>
                <c:pt idx="361">
                  <c:v>مرداد 1391</c:v>
                </c:pt>
                <c:pt idx="362">
                  <c:v>مرداد 1391</c:v>
                </c:pt>
                <c:pt idx="363">
                  <c:v>مرداد 1391</c:v>
                </c:pt>
                <c:pt idx="364">
                  <c:v>مرداد 1391</c:v>
                </c:pt>
                <c:pt idx="365">
                  <c:v>مرداد 1391</c:v>
                </c:pt>
                <c:pt idx="366">
                  <c:v>مرداد 1391</c:v>
                </c:pt>
                <c:pt idx="367">
                  <c:v>مرداد 1391</c:v>
                </c:pt>
                <c:pt idx="368">
                  <c:v>مرداد 1391</c:v>
                </c:pt>
                <c:pt idx="369">
                  <c:v>تیر 1391</c:v>
                </c:pt>
                <c:pt idx="370">
                  <c:v>تیر 1391</c:v>
                </c:pt>
                <c:pt idx="371">
                  <c:v>تیر 1391</c:v>
                </c:pt>
                <c:pt idx="372">
                  <c:v>تیر 1391</c:v>
                </c:pt>
                <c:pt idx="373">
                  <c:v>تیر 1391</c:v>
                </c:pt>
                <c:pt idx="374">
                  <c:v>تیر 1391</c:v>
                </c:pt>
                <c:pt idx="375">
                  <c:v>تیر 1391</c:v>
                </c:pt>
                <c:pt idx="376">
                  <c:v>تیر 1391</c:v>
                </c:pt>
                <c:pt idx="377">
                  <c:v>تیر 1391</c:v>
                </c:pt>
                <c:pt idx="378">
                  <c:v>تیر 1391</c:v>
                </c:pt>
                <c:pt idx="379">
                  <c:v>تیر 1391</c:v>
                </c:pt>
                <c:pt idx="380">
                  <c:v>تیر 1391</c:v>
                </c:pt>
                <c:pt idx="381">
                  <c:v>تیر 1391</c:v>
                </c:pt>
                <c:pt idx="382">
                  <c:v>تیر 1391</c:v>
                </c:pt>
                <c:pt idx="383">
                  <c:v>تیر 1391</c:v>
                </c:pt>
                <c:pt idx="384">
                  <c:v>تیر 1391</c:v>
                </c:pt>
                <c:pt idx="385">
                  <c:v>تیر 1391</c:v>
                </c:pt>
                <c:pt idx="386">
                  <c:v>تیر 1391</c:v>
                </c:pt>
                <c:pt idx="387">
                  <c:v>تیر 1391</c:v>
                </c:pt>
                <c:pt idx="388">
                  <c:v>تیر 1391</c:v>
                </c:pt>
                <c:pt idx="389">
                  <c:v>تیر 1391</c:v>
                </c:pt>
                <c:pt idx="390">
                  <c:v>خرداد 1391</c:v>
                </c:pt>
                <c:pt idx="391">
                  <c:v>خرداد 1391</c:v>
                </c:pt>
                <c:pt idx="392">
                  <c:v>خرداد 1391</c:v>
                </c:pt>
                <c:pt idx="393">
                  <c:v>خرداد 1391</c:v>
                </c:pt>
                <c:pt idx="394">
                  <c:v>خرداد 1391</c:v>
                </c:pt>
                <c:pt idx="395">
                  <c:v>خرداد 1391</c:v>
                </c:pt>
                <c:pt idx="396">
                  <c:v>خرداد 1391</c:v>
                </c:pt>
                <c:pt idx="397">
                  <c:v>خرداد 1391</c:v>
                </c:pt>
                <c:pt idx="398">
                  <c:v>خرداد 1391</c:v>
                </c:pt>
                <c:pt idx="399">
                  <c:v>خرداد 1391</c:v>
                </c:pt>
                <c:pt idx="400">
                  <c:v>خرداد 1391</c:v>
                </c:pt>
                <c:pt idx="401">
                  <c:v>خرداد 1391</c:v>
                </c:pt>
                <c:pt idx="402">
                  <c:v>خرداد 1391</c:v>
                </c:pt>
                <c:pt idx="403">
                  <c:v>خرداد 1391</c:v>
                </c:pt>
                <c:pt idx="404">
                  <c:v>خرداد 1391</c:v>
                </c:pt>
                <c:pt idx="405">
                  <c:v>خرداد 1391</c:v>
                </c:pt>
                <c:pt idx="406">
                  <c:v>خرداد 1391</c:v>
                </c:pt>
                <c:pt idx="407">
                  <c:v>خرداد 1391</c:v>
                </c:pt>
                <c:pt idx="408">
                  <c:v>خرداد 1391</c:v>
                </c:pt>
                <c:pt idx="409">
                  <c:v>خرداد 1391</c:v>
                </c:pt>
                <c:pt idx="410">
                  <c:v>اردیبهشت 1391</c:v>
                </c:pt>
                <c:pt idx="411">
                  <c:v>اردیبهشت 1391</c:v>
                </c:pt>
                <c:pt idx="412">
                  <c:v>اردیبهشت 1391</c:v>
                </c:pt>
                <c:pt idx="413">
                  <c:v>اردیبهشت 1391</c:v>
                </c:pt>
                <c:pt idx="414">
                  <c:v>اردیبهشت 1391</c:v>
                </c:pt>
                <c:pt idx="415">
                  <c:v>اردیبهشت 1391</c:v>
                </c:pt>
                <c:pt idx="416">
                  <c:v>اردیبهشت 1391</c:v>
                </c:pt>
                <c:pt idx="417">
                  <c:v>اردیبهشت 1391</c:v>
                </c:pt>
                <c:pt idx="418">
                  <c:v>اردیبهشت 1391</c:v>
                </c:pt>
                <c:pt idx="419">
                  <c:v>اردیبهشت 1391</c:v>
                </c:pt>
                <c:pt idx="420">
                  <c:v>اردیبهشت 1391</c:v>
                </c:pt>
                <c:pt idx="421">
                  <c:v>اردیبهشت 1391</c:v>
                </c:pt>
                <c:pt idx="422">
                  <c:v>اردیبهشت 1391</c:v>
                </c:pt>
                <c:pt idx="423">
                  <c:v>اردیبهشت 1391</c:v>
                </c:pt>
                <c:pt idx="424">
                  <c:v>اردیبهشت 1391</c:v>
                </c:pt>
                <c:pt idx="425">
                  <c:v>اردیبهشت 1391</c:v>
                </c:pt>
                <c:pt idx="426">
                  <c:v>اردیبهشت 1391</c:v>
                </c:pt>
                <c:pt idx="427">
                  <c:v>اردیبهشت 1391</c:v>
                </c:pt>
                <c:pt idx="428">
                  <c:v>اردیبهشت 1391</c:v>
                </c:pt>
                <c:pt idx="429">
                  <c:v>اردیبهشت 1391</c:v>
                </c:pt>
                <c:pt idx="430">
                  <c:v>اردیبهشت 1391</c:v>
                </c:pt>
                <c:pt idx="431">
                  <c:v>فروردین 1391</c:v>
                </c:pt>
                <c:pt idx="432">
                  <c:v>فروردین 1391</c:v>
                </c:pt>
                <c:pt idx="433">
                  <c:v>فروردین 1391</c:v>
                </c:pt>
                <c:pt idx="434">
                  <c:v>فروردین 1391</c:v>
                </c:pt>
                <c:pt idx="435">
                  <c:v>فروردین 1391</c:v>
                </c:pt>
                <c:pt idx="436">
                  <c:v>فروردین 1391</c:v>
                </c:pt>
                <c:pt idx="437">
                  <c:v>فروردین 1391</c:v>
                </c:pt>
                <c:pt idx="438">
                  <c:v>فروردین 1391</c:v>
                </c:pt>
                <c:pt idx="439">
                  <c:v>فروردین 1391</c:v>
                </c:pt>
                <c:pt idx="440">
                  <c:v>فروردین 1391</c:v>
                </c:pt>
                <c:pt idx="441">
                  <c:v>فروردین 1391</c:v>
                </c:pt>
                <c:pt idx="442">
                  <c:v>فروردین 1391</c:v>
                </c:pt>
                <c:pt idx="443">
                  <c:v>فروردین 1391</c:v>
                </c:pt>
                <c:pt idx="444">
                  <c:v>فروردین 1391</c:v>
                </c:pt>
                <c:pt idx="445">
                  <c:v>فروردین 1391</c:v>
                </c:pt>
                <c:pt idx="446">
                  <c:v>فروردین 1391</c:v>
                </c:pt>
                <c:pt idx="447">
                  <c:v>فروردین 1391</c:v>
                </c:pt>
                <c:pt idx="448">
                  <c:v>فروردین 1391</c:v>
                </c:pt>
                <c:pt idx="449">
                  <c:v>اسفند 1390</c:v>
                </c:pt>
                <c:pt idx="450">
                  <c:v>اسفند 1390</c:v>
                </c:pt>
                <c:pt idx="451">
                  <c:v>اسفند 1390</c:v>
                </c:pt>
                <c:pt idx="452">
                  <c:v>اسفند 1390</c:v>
                </c:pt>
                <c:pt idx="453">
                  <c:v>اسفند 1390</c:v>
                </c:pt>
                <c:pt idx="454">
                  <c:v>اسفند 1390</c:v>
                </c:pt>
                <c:pt idx="455">
                  <c:v>اسفند 1390</c:v>
                </c:pt>
                <c:pt idx="456">
                  <c:v>اسفند 1390</c:v>
                </c:pt>
                <c:pt idx="457">
                  <c:v>اسفند 1390</c:v>
                </c:pt>
                <c:pt idx="458">
                  <c:v>اسفند 1390</c:v>
                </c:pt>
                <c:pt idx="459">
                  <c:v>اسفند 1390</c:v>
                </c:pt>
                <c:pt idx="460">
                  <c:v>اسفند 1390</c:v>
                </c:pt>
                <c:pt idx="461">
                  <c:v>اسفند 1390</c:v>
                </c:pt>
                <c:pt idx="462">
                  <c:v>اسفند 1390</c:v>
                </c:pt>
                <c:pt idx="463">
                  <c:v>اسفند 1390</c:v>
                </c:pt>
                <c:pt idx="464">
                  <c:v>اسفند 1390</c:v>
                </c:pt>
                <c:pt idx="465">
                  <c:v>اسفند 1390</c:v>
                </c:pt>
                <c:pt idx="466">
                  <c:v>اسفند 1390</c:v>
                </c:pt>
                <c:pt idx="467">
                  <c:v>اسفند 1390</c:v>
                </c:pt>
                <c:pt idx="468">
                  <c:v>اسفند 1390</c:v>
                </c:pt>
                <c:pt idx="469">
                  <c:v>بهمن 1390</c:v>
                </c:pt>
                <c:pt idx="470">
                  <c:v>بهمن 1390</c:v>
                </c:pt>
                <c:pt idx="471">
                  <c:v>بهمن 1390</c:v>
                </c:pt>
                <c:pt idx="472">
                  <c:v>بهمن 1390</c:v>
                </c:pt>
                <c:pt idx="473">
                  <c:v>بهمن 1390</c:v>
                </c:pt>
                <c:pt idx="474">
                  <c:v>بهمن 1390</c:v>
                </c:pt>
                <c:pt idx="475">
                  <c:v>بهمن 1390</c:v>
                </c:pt>
                <c:pt idx="476">
                  <c:v>بهمن 1390</c:v>
                </c:pt>
                <c:pt idx="477">
                  <c:v>بهمن 1390</c:v>
                </c:pt>
                <c:pt idx="478">
                  <c:v>بهمن 1390</c:v>
                </c:pt>
                <c:pt idx="479">
                  <c:v>بهمن 1390</c:v>
                </c:pt>
                <c:pt idx="480">
                  <c:v>بهمن 1390</c:v>
                </c:pt>
                <c:pt idx="481">
                  <c:v>بهمن 1390</c:v>
                </c:pt>
                <c:pt idx="482">
                  <c:v>بهمن 1390</c:v>
                </c:pt>
                <c:pt idx="483">
                  <c:v>بهمن 1390</c:v>
                </c:pt>
                <c:pt idx="484">
                  <c:v>بهمن 1390</c:v>
                </c:pt>
                <c:pt idx="485">
                  <c:v>بهمن 1390</c:v>
                </c:pt>
                <c:pt idx="486">
                  <c:v>بهمن 1390</c:v>
                </c:pt>
                <c:pt idx="487">
                  <c:v>بهمن 1390</c:v>
                </c:pt>
                <c:pt idx="488">
                  <c:v>دی 1390</c:v>
                </c:pt>
                <c:pt idx="489">
                  <c:v>دی 1390</c:v>
                </c:pt>
                <c:pt idx="490">
                  <c:v>دی 1390</c:v>
                </c:pt>
                <c:pt idx="491">
                  <c:v>دی 1390</c:v>
                </c:pt>
                <c:pt idx="492">
                  <c:v>دی 1390</c:v>
                </c:pt>
                <c:pt idx="493">
                  <c:v>دی 1390</c:v>
                </c:pt>
                <c:pt idx="494">
                  <c:v>دی 1390</c:v>
                </c:pt>
                <c:pt idx="495">
                  <c:v>دی 1390</c:v>
                </c:pt>
                <c:pt idx="496">
                  <c:v>دی 1390</c:v>
                </c:pt>
                <c:pt idx="497">
                  <c:v>دی 1390</c:v>
                </c:pt>
                <c:pt idx="498">
                  <c:v>دی 1390</c:v>
                </c:pt>
                <c:pt idx="499">
                  <c:v>دی 1390</c:v>
                </c:pt>
                <c:pt idx="500">
                  <c:v>دی 1390</c:v>
                </c:pt>
                <c:pt idx="501">
                  <c:v>دی 1390</c:v>
                </c:pt>
                <c:pt idx="502">
                  <c:v>دی 1390</c:v>
                </c:pt>
                <c:pt idx="503">
                  <c:v>دی 1390</c:v>
                </c:pt>
                <c:pt idx="504">
                  <c:v>دی 1390</c:v>
                </c:pt>
                <c:pt idx="505">
                  <c:v>دی 1390</c:v>
                </c:pt>
                <c:pt idx="506">
                  <c:v>دی 1390</c:v>
                </c:pt>
                <c:pt idx="507">
                  <c:v>آذر 1390</c:v>
                </c:pt>
                <c:pt idx="508">
                  <c:v>آذر 1390</c:v>
                </c:pt>
                <c:pt idx="509">
                  <c:v>آذر 1390</c:v>
                </c:pt>
                <c:pt idx="510">
                  <c:v>آذر 1390</c:v>
                </c:pt>
                <c:pt idx="511">
                  <c:v>آذر 1390</c:v>
                </c:pt>
                <c:pt idx="512">
                  <c:v>آذر 1390</c:v>
                </c:pt>
                <c:pt idx="513">
                  <c:v>آذر 1390</c:v>
                </c:pt>
                <c:pt idx="514">
                  <c:v>آذر 1390</c:v>
                </c:pt>
                <c:pt idx="515">
                  <c:v>آذر 1390</c:v>
                </c:pt>
                <c:pt idx="516">
                  <c:v>آذر 1390</c:v>
                </c:pt>
                <c:pt idx="517">
                  <c:v>آذر 1390</c:v>
                </c:pt>
                <c:pt idx="518">
                  <c:v>آذر 1390</c:v>
                </c:pt>
                <c:pt idx="519">
                  <c:v>آذر 1390</c:v>
                </c:pt>
                <c:pt idx="520">
                  <c:v>آذر 1390</c:v>
                </c:pt>
                <c:pt idx="521">
                  <c:v>آذر 1390</c:v>
                </c:pt>
                <c:pt idx="522">
                  <c:v>آذر 1390</c:v>
                </c:pt>
                <c:pt idx="523">
                  <c:v>آذر 1390</c:v>
                </c:pt>
                <c:pt idx="524">
                  <c:v>آذر 1390</c:v>
                </c:pt>
                <c:pt idx="525">
                  <c:v>آذر 1390</c:v>
                </c:pt>
                <c:pt idx="526">
                  <c:v>آذر 1390</c:v>
                </c:pt>
                <c:pt idx="527">
                  <c:v>آبان 1390</c:v>
                </c:pt>
                <c:pt idx="528">
                  <c:v>آبان 1390</c:v>
                </c:pt>
                <c:pt idx="529">
                  <c:v>آبان 1390</c:v>
                </c:pt>
                <c:pt idx="530">
                  <c:v>آبان 1390</c:v>
                </c:pt>
                <c:pt idx="531">
                  <c:v>آبان 1390</c:v>
                </c:pt>
                <c:pt idx="532">
                  <c:v>آبان 1390</c:v>
                </c:pt>
                <c:pt idx="533">
                  <c:v>آبان 1390</c:v>
                </c:pt>
                <c:pt idx="534">
                  <c:v>آبان 1390</c:v>
                </c:pt>
                <c:pt idx="535">
                  <c:v>آبان 1390</c:v>
                </c:pt>
                <c:pt idx="536">
                  <c:v>آبان 1390</c:v>
                </c:pt>
                <c:pt idx="537">
                  <c:v>آبان 1390</c:v>
                </c:pt>
                <c:pt idx="538">
                  <c:v>آبان 1390</c:v>
                </c:pt>
                <c:pt idx="539">
                  <c:v>آبان 1390</c:v>
                </c:pt>
                <c:pt idx="540">
                  <c:v>آبان 1390</c:v>
                </c:pt>
                <c:pt idx="541">
                  <c:v>آبان 1390</c:v>
                </c:pt>
                <c:pt idx="542">
                  <c:v>آبان 1390</c:v>
                </c:pt>
                <c:pt idx="543">
                  <c:v>آبان 1390</c:v>
                </c:pt>
                <c:pt idx="544">
                  <c:v>آبان 1390</c:v>
                </c:pt>
                <c:pt idx="545">
                  <c:v>آبان 1390</c:v>
                </c:pt>
                <c:pt idx="546">
                  <c:v>آبان 1390</c:v>
                </c:pt>
                <c:pt idx="547">
                  <c:v>مهر 1390</c:v>
                </c:pt>
                <c:pt idx="548">
                  <c:v>مهر 1390</c:v>
                </c:pt>
                <c:pt idx="549">
                  <c:v>مهر 1390</c:v>
                </c:pt>
                <c:pt idx="550">
                  <c:v>مهر 1390</c:v>
                </c:pt>
                <c:pt idx="551">
                  <c:v>مهر 1390</c:v>
                </c:pt>
                <c:pt idx="552">
                  <c:v>مهر 1390</c:v>
                </c:pt>
                <c:pt idx="553">
                  <c:v>مهر 1390</c:v>
                </c:pt>
                <c:pt idx="554">
                  <c:v>مهر 1390</c:v>
                </c:pt>
                <c:pt idx="555">
                  <c:v>مهر 1390</c:v>
                </c:pt>
                <c:pt idx="556">
                  <c:v>مهر 1390</c:v>
                </c:pt>
                <c:pt idx="557">
                  <c:v>مهر 1390</c:v>
                </c:pt>
                <c:pt idx="558">
                  <c:v>مهر 1390</c:v>
                </c:pt>
                <c:pt idx="559">
                  <c:v>مهر 1390</c:v>
                </c:pt>
                <c:pt idx="560">
                  <c:v>مهر 1390</c:v>
                </c:pt>
                <c:pt idx="561">
                  <c:v>مهر 1390</c:v>
                </c:pt>
                <c:pt idx="562">
                  <c:v>مهر 1390</c:v>
                </c:pt>
                <c:pt idx="563">
                  <c:v>مهر 1390</c:v>
                </c:pt>
                <c:pt idx="564">
                  <c:v>مهر 1390</c:v>
                </c:pt>
                <c:pt idx="565">
                  <c:v>مهر 1390</c:v>
                </c:pt>
                <c:pt idx="566">
                  <c:v>مهر 1390</c:v>
                </c:pt>
                <c:pt idx="567">
                  <c:v>شهریور 1390</c:v>
                </c:pt>
                <c:pt idx="568">
                  <c:v>شهریور 1390</c:v>
                </c:pt>
                <c:pt idx="569">
                  <c:v>شهریور 1390</c:v>
                </c:pt>
                <c:pt idx="570">
                  <c:v>شهریور 1390</c:v>
                </c:pt>
                <c:pt idx="571">
                  <c:v>شهریور 1390</c:v>
                </c:pt>
                <c:pt idx="572">
                  <c:v>شهریور 1390</c:v>
                </c:pt>
                <c:pt idx="573">
                  <c:v>شهریور 1390</c:v>
                </c:pt>
                <c:pt idx="574">
                  <c:v>شهریور 1390</c:v>
                </c:pt>
                <c:pt idx="575">
                  <c:v>شهریور 1390</c:v>
                </c:pt>
                <c:pt idx="576">
                  <c:v>شهریور 1390</c:v>
                </c:pt>
                <c:pt idx="577">
                  <c:v>شهریور 1390</c:v>
                </c:pt>
                <c:pt idx="578">
                  <c:v>شهریور 1390</c:v>
                </c:pt>
                <c:pt idx="579">
                  <c:v>شهریور 1390</c:v>
                </c:pt>
                <c:pt idx="580">
                  <c:v>شهریور 1390</c:v>
                </c:pt>
                <c:pt idx="581">
                  <c:v>شهریور 1390</c:v>
                </c:pt>
                <c:pt idx="582">
                  <c:v>شهریور 1390</c:v>
                </c:pt>
                <c:pt idx="583">
                  <c:v>شهریور 1390</c:v>
                </c:pt>
                <c:pt idx="584">
                  <c:v>شهریور 1390</c:v>
                </c:pt>
                <c:pt idx="585">
                  <c:v>شهریور 1390</c:v>
                </c:pt>
                <c:pt idx="586">
                  <c:v>شهریور 1390</c:v>
                </c:pt>
                <c:pt idx="587">
                  <c:v>شهریور 1390</c:v>
                </c:pt>
                <c:pt idx="588">
                  <c:v>مرداد 1390</c:v>
                </c:pt>
                <c:pt idx="589">
                  <c:v>مرداد 1390</c:v>
                </c:pt>
                <c:pt idx="590">
                  <c:v>مرداد 1390</c:v>
                </c:pt>
                <c:pt idx="591">
                  <c:v>مرداد 1390</c:v>
                </c:pt>
                <c:pt idx="592">
                  <c:v>مرداد 1390</c:v>
                </c:pt>
                <c:pt idx="593">
                  <c:v>مرداد 1390</c:v>
                </c:pt>
                <c:pt idx="594">
                  <c:v>مرداد 1390</c:v>
                </c:pt>
                <c:pt idx="595">
                  <c:v>مرداد 1390</c:v>
                </c:pt>
                <c:pt idx="596">
                  <c:v>مرداد 1390</c:v>
                </c:pt>
                <c:pt idx="597">
                  <c:v>مرداد 1390</c:v>
                </c:pt>
                <c:pt idx="598">
                  <c:v>مرداد 1390</c:v>
                </c:pt>
                <c:pt idx="599">
                  <c:v>مرداد 1390</c:v>
                </c:pt>
                <c:pt idx="600">
                  <c:v>مرداد 1390</c:v>
                </c:pt>
                <c:pt idx="601">
                  <c:v>مرداد 1390</c:v>
                </c:pt>
                <c:pt idx="602">
                  <c:v>مرداد 1390</c:v>
                </c:pt>
                <c:pt idx="603">
                  <c:v>مرداد 1390</c:v>
                </c:pt>
                <c:pt idx="604">
                  <c:v>مرداد 1390</c:v>
                </c:pt>
                <c:pt idx="605">
                  <c:v>مرداد 1390</c:v>
                </c:pt>
                <c:pt idx="606">
                  <c:v>مرداد 1390</c:v>
                </c:pt>
                <c:pt idx="607">
                  <c:v>مرداد 1390</c:v>
                </c:pt>
                <c:pt idx="608">
                  <c:v>مرداد 1390</c:v>
                </c:pt>
                <c:pt idx="609">
                  <c:v>مرداد 1390</c:v>
                </c:pt>
                <c:pt idx="610">
                  <c:v>تیر 1390</c:v>
                </c:pt>
                <c:pt idx="611">
                  <c:v>تیر 1390</c:v>
                </c:pt>
                <c:pt idx="612">
                  <c:v>تیر 1390</c:v>
                </c:pt>
                <c:pt idx="613">
                  <c:v>تیر 1390</c:v>
                </c:pt>
                <c:pt idx="614">
                  <c:v>تیر 1390</c:v>
                </c:pt>
                <c:pt idx="615">
                  <c:v>تیر 1390</c:v>
                </c:pt>
                <c:pt idx="616">
                  <c:v>تیر 1390</c:v>
                </c:pt>
                <c:pt idx="617">
                  <c:v>تیر 1390</c:v>
                </c:pt>
                <c:pt idx="618">
                  <c:v>تیر 1390</c:v>
                </c:pt>
                <c:pt idx="619">
                  <c:v>تیر 1390</c:v>
                </c:pt>
                <c:pt idx="620">
                  <c:v>تیر 1390</c:v>
                </c:pt>
                <c:pt idx="621">
                  <c:v>تیر 1390</c:v>
                </c:pt>
                <c:pt idx="622">
                  <c:v>تیر 1390</c:v>
                </c:pt>
                <c:pt idx="623">
                  <c:v>تیر 1390</c:v>
                </c:pt>
                <c:pt idx="624">
                  <c:v>تیر 1390</c:v>
                </c:pt>
                <c:pt idx="625">
                  <c:v>تیر 1390</c:v>
                </c:pt>
                <c:pt idx="626">
                  <c:v>تیر 1390</c:v>
                </c:pt>
                <c:pt idx="627">
                  <c:v>تیر 1390</c:v>
                </c:pt>
                <c:pt idx="628">
                  <c:v>تیر 1390</c:v>
                </c:pt>
                <c:pt idx="629">
                  <c:v>تیر 1390</c:v>
                </c:pt>
                <c:pt idx="630">
                  <c:v>خرداد 1390</c:v>
                </c:pt>
                <c:pt idx="631">
                  <c:v>خرداد 1390</c:v>
                </c:pt>
                <c:pt idx="632">
                  <c:v>خرداد 1390</c:v>
                </c:pt>
                <c:pt idx="633">
                  <c:v>خرداد 1390</c:v>
                </c:pt>
                <c:pt idx="634">
                  <c:v>خرداد 1390</c:v>
                </c:pt>
                <c:pt idx="635">
                  <c:v>خرداد 1390</c:v>
                </c:pt>
                <c:pt idx="636">
                  <c:v>خرداد 1390</c:v>
                </c:pt>
                <c:pt idx="637">
                  <c:v>خرداد 1390</c:v>
                </c:pt>
                <c:pt idx="638">
                  <c:v>خرداد 1390</c:v>
                </c:pt>
                <c:pt idx="639">
                  <c:v>خرداد 1390</c:v>
                </c:pt>
                <c:pt idx="640">
                  <c:v>خرداد 1390</c:v>
                </c:pt>
                <c:pt idx="641">
                  <c:v>خرداد 1390</c:v>
                </c:pt>
                <c:pt idx="642">
                  <c:v>خرداد 1390</c:v>
                </c:pt>
                <c:pt idx="643">
                  <c:v>خرداد 1390</c:v>
                </c:pt>
                <c:pt idx="644">
                  <c:v>خرداد 1390</c:v>
                </c:pt>
                <c:pt idx="645">
                  <c:v>خرداد 1390</c:v>
                </c:pt>
                <c:pt idx="646">
                  <c:v>خرداد 1390</c:v>
                </c:pt>
                <c:pt idx="647">
                  <c:v>خرداد 1390</c:v>
                </c:pt>
                <c:pt idx="648">
                  <c:v>خرداد 1390</c:v>
                </c:pt>
                <c:pt idx="649">
                  <c:v>خرداد 1390</c:v>
                </c:pt>
                <c:pt idx="650">
                  <c:v>خرداد 1390</c:v>
                </c:pt>
                <c:pt idx="651">
                  <c:v>اردیبهشت 1390</c:v>
                </c:pt>
                <c:pt idx="652">
                  <c:v>اردیبهشت 1390</c:v>
                </c:pt>
                <c:pt idx="653">
                  <c:v>اردیبهشت 1390</c:v>
                </c:pt>
                <c:pt idx="654">
                  <c:v>اردیبهشت 1390</c:v>
                </c:pt>
                <c:pt idx="655">
                  <c:v>اردیبهشت 1390</c:v>
                </c:pt>
                <c:pt idx="656">
                  <c:v>اردیبهشت 1390</c:v>
                </c:pt>
                <c:pt idx="657">
                  <c:v>اردیبهشت 1390</c:v>
                </c:pt>
                <c:pt idx="658">
                  <c:v>اردیبهشت 1390</c:v>
                </c:pt>
                <c:pt idx="659">
                  <c:v>اردیبهشت 1390</c:v>
                </c:pt>
                <c:pt idx="660">
                  <c:v>اردیبهشت 1390</c:v>
                </c:pt>
                <c:pt idx="661">
                  <c:v>اردیبهشت 1390</c:v>
                </c:pt>
                <c:pt idx="662">
                  <c:v>اردیبهشت 1390</c:v>
                </c:pt>
                <c:pt idx="663">
                  <c:v>اردیبهشت 1390</c:v>
                </c:pt>
                <c:pt idx="664">
                  <c:v>اردیبهشت 1390</c:v>
                </c:pt>
                <c:pt idx="665">
                  <c:v>اردیبهشت 1390</c:v>
                </c:pt>
                <c:pt idx="666">
                  <c:v>اردیبهشت 1390</c:v>
                </c:pt>
                <c:pt idx="667">
                  <c:v>اردیبهشت 1390</c:v>
                </c:pt>
                <c:pt idx="668">
                  <c:v>اردیبهشت 1390</c:v>
                </c:pt>
                <c:pt idx="669">
                  <c:v>اردیبهشت 1390</c:v>
                </c:pt>
                <c:pt idx="670">
                  <c:v>اردیبهشت 1390</c:v>
                </c:pt>
              </c:strCache>
            </c:strRef>
          </c:cat>
          <c:val>
            <c:numRef>
              <c:f>'Bank.Maskan (23)'!$M$2:$M$672</c:f>
              <c:numCache>
                <c:formatCode>0.0%</c:formatCode>
                <c:ptCount val="671"/>
                <c:pt idx="0">
                  <c:v>0.18154387641133163</c:v>
                </c:pt>
                <c:pt idx="1">
                  <c:v>0.17988525814379513</c:v>
                </c:pt>
                <c:pt idx="2">
                  <c:v>0.17880012696066125</c:v>
                </c:pt>
                <c:pt idx="3">
                  <c:v>0.1785757891656449</c:v>
                </c:pt>
                <c:pt idx="4">
                  <c:v>0.1770869455637199</c:v>
                </c:pt>
                <c:pt idx="5">
                  <c:v>0.17568218863132176</c:v>
                </c:pt>
                <c:pt idx="6">
                  <c:v>0.17463229306970801</c:v>
                </c:pt>
                <c:pt idx="7">
                  <c:v>0.17497857006092116</c:v>
                </c:pt>
                <c:pt idx="8">
                  <c:v>0.17624252951670141</c:v>
                </c:pt>
                <c:pt idx="9">
                  <c:v>0.17775678141027465</c:v>
                </c:pt>
                <c:pt idx="10">
                  <c:v>0.17936688958531793</c:v>
                </c:pt>
                <c:pt idx="11">
                  <c:v>0.18107989826808141</c:v>
                </c:pt>
                <c:pt idx="12">
                  <c:v>0.18290363027200757</c:v>
                </c:pt>
                <c:pt idx="13">
                  <c:v>0.18484664424233482</c:v>
                </c:pt>
                <c:pt idx="14">
                  <c:v>0.18691825402235138</c:v>
                </c:pt>
                <c:pt idx="15">
                  <c:v>0.18893342344072311</c:v>
                </c:pt>
                <c:pt idx="16">
                  <c:v>0.18910640070857354</c:v>
                </c:pt>
                <c:pt idx="17">
                  <c:v>0.18700180799151345</c:v>
                </c:pt>
                <c:pt idx="18">
                  <c:v>0.18502327754941836</c:v>
                </c:pt>
                <c:pt idx="19">
                  <c:v>0.18316187743577278</c:v>
                </c:pt>
                <c:pt idx="20">
                  <c:v>0.18140946718979672</c:v>
                </c:pt>
                <c:pt idx="21">
                  <c:v>0.18082432678150065</c:v>
                </c:pt>
                <c:pt idx="22">
                  <c:v>0.17260111515697077</c:v>
                </c:pt>
                <c:pt idx="23">
                  <c:v>0.17144524618225271</c:v>
                </c:pt>
                <c:pt idx="24">
                  <c:v>0.17035242632283212</c:v>
                </c:pt>
                <c:pt idx="25">
                  <c:v>0.16931884661026475</c:v>
                </c:pt>
                <c:pt idx="26">
                  <c:v>0.16834095522899112</c:v>
                </c:pt>
                <c:pt idx="27">
                  <c:v>0.16838174869442715</c:v>
                </c:pt>
                <c:pt idx="28">
                  <c:v>0.16812414113493979</c:v>
                </c:pt>
                <c:pt idx="29">
                  <c:v>0.16810294757336725</c:v>
                </c:pt>
                <c:pt idx="30">
                  <c:v>0.16720720051568735</c:v>
                </c:pt>
                <c:pt idx="31">
                  <c:v>0.16763832211589769</c:v>
                </c:pt>
                <c:pt idx="32">
                  <c:v>0.16860153675554823</c:v>
                </c:pt>
                <c:pt idx="33">
                  <c:v>0.16859678865532862</c:v>
                </c:pt>
                <c:pt idx="34">
                  <c:v>0.16856851413121141</c:v>
                </c:pt>
                <c:pt idx="35">
                  <c:v>0.16771713912339098</c:v>
                </c:pt>
                <c:pt idx="36">
                  <c:v>0.16836067743821972</c:v>
                </c:pt>
                <c:pt idx="37">
                  <c:v>0.16790020585868029</c:v>
                </c:pt>
                <c:pt idx="38">
                  <c:v>0.16850865900796386</c:v>
                </c:pt>
                <c:pt idx="39">
                  <c:v>0.16757510910498302</c:v>
                </c:pt>
                <c:pt idx="40">
                  <c:v>0.16780586342309312</c:v>
                </c:pt>
                <c:pt idx="41">
                  <c:v>0.16737259479908986</c:v>
                </c:pt>
                <c:pt idx="42">
                  <c:v>0.16745111774980767</c:v>
                </c:pt>
                <c:pt idx="43">
                  <c:v>0.16767701760366521</c:v>
                </c:pt>
                <c:pt idx="44">
                  <c:v>0.16857695374077244</c:v>
                </c:pt>
                <c:pt idx="45">
                  <c:v>0.16833207785076401</c:v>
                </c:pt>
                <c:pt idx="46">
                  <c:v>0.16891137829924693</c:v>
                </c:pt>
                <c:pt idx="47">
                  <c:v>0.16895420443065953</c:v>
                </c:pt>
                <c:pt idx="48">
                  <c:v>0.16880948969354548</c:v>
                </c:pt>
                <c:pt idx="49">
                  <c:v>0.16916242541586585</c:v>
                </c:pt>
                <c:pt idx="50">
                  <c:v>0.16928055190550384</c:v>
                </c:pt>
                <c:pt idx="51">
                  <c:v>0.16853766076976864</c:v>
                </c:pt>
                <c:pt idx="52">
                  <c:v>0.16952328821971541</c:v>
                </c:pt>
                <c:pt idx="53">
                  <c:v>0.16858064621630514</c:v>
                </c:pt>
                <c:pt idx="54">
                  <c:v>0.16908185503344564</c:v>
                </c:pt>
                <c:pt idx="55">
                  <c:v>0.16913468155134465</c:v>
                </c:pt>
                <c:pt idx="56">
                  <c:v>0.1692744579527044</c:v>
                </c:pt>
                <c:pt idx="57">
                  <c:v>0.1687491178151109</c:v>
                </c:pt>
                <c:pt idx="58">
                  <c:v>0.16884388537067291</c:v>
                </c:pt>
                <c:pt idx="59">
                  <c:v>0.16953491229548884</c:v>
                </c:pt>
                <c:pt idx="60">
                  <c:v>0.16883765025057121</c:v>
                </c:pt>
                <c:pt idx="61">
                  <c:v>0.16919690046214458</c:v>
                </c:pt>
                <c:pt idx="62">
                  <c:v>0.16913309331422907</c:v>
                </c:pt>
                <c:pt idx="63">
                  <c:v>0.16866417270773579</c:v>
                </c:pt>
                <c:pt idx="64">
                  <c:v>0.16862902587492945</c:v>
                </c:pt>
                <c:pt idx="65">
                  <c:v>0.16928489730684948</c:v>
                </c:pt>
                <c:pt idx="66">
                  <c:v>0.16865335337839074</c:v>
                </c:pt>
                <c:pt idx="67">
                  <c:v>0.16814660004890636</c:v>
                </c:pt>
                <c:pt idx="68">
                  <c:v>0.16832991861462832</c:v>
                </c:pt>
                <c:pt idx="69">
                  <c:v>0.16935878799235507</c:v>
                </c:pt>
                <c:pt idx="70">
                  <c:v>0.1684369691507723</c:v>
                </c:pt>
                <c:pt idx="71">
                  <c:v>0.16885117761292617</c:v>
                </c:pt>
                <c:pt idx="72">
                  <c:v>0.16833481643799081</c:v>
                </c:pt>
                <c:pt idx="73">
                  <c:v>0.1686947876364831</c:v>
                </c:pt>
                <c:pt idx="74">
                  <c:v>0.16846743323637683</c:v>
                </c:pt>
                <c:pt idx="75">
                  <c:v>0.16876173953775142</c:v>
                </c:pt>
                <c:pt idx="76">
                  <c:v>0.16889266545424358</c:v>
                </c:pt>
                <c:pt idx="77">
                  <c:v>0.16964546468337999</c:v>
                </c:pt>
                <c:pt idx="78">
                  <c:v>0.16978427246286124</c:v>
                </c:pt>
                <c:pt idx="79">
                  <c:v>0.16978427246286124</c:v>
                </c:pt>
                <c:pt idx="80">
                  <c:v>0.16999484960263994</c:v>
                </c:pt>
                <c:pt idx="81">
                  <c:v>0.17035266310129793</c:v>
                </c:pt>
                <c:pt idx="82">
                  <c:v>0.17008804696831409</c:v>
                </c:pt>
                <c:pt idx="83">
                  <c:v>0.16923434989439842</c:v>
                </c:pt>
                <c:pt idx="84">
                  <c:v>0.16826410286844173</c:v>
                </c:pt>
                <c:pt idx="85">
                  <c:v>0.16757107400458002</c:v>
                </c:pt>
                <c:pt idx="86">
                  <c:v>0.16699290432379271</c:v>
                </c:pt>
                <c:pt idx="87">
                  <c:v>0.16728197714212295</c:v>
                </c:pt>
                <c:pt idx="88">
                  <c:v>0.16780009031755838</c:v>
                </c:pt>
                <c:pt idx="89">
                  <c:v>0.16812498262728151</c:v>
                </c:pt>
                <c:pt idx="90">
                  <c:v>0.16780586342309312</c:v>
                </c:pt>
                <c:pt idx="91">
                  <c:v>0.16804574487941301</c:v>
                </c:pt>
                <c:pt idx="92">
                  <c:v>0.16830516857228206</c:v>
                </c:pt>
                <c:pt idx="93">
                  <c:v>0.16883622360624478</c:v>
                </c:pt>
                <c:pt idx="94">
                  <c:v>0.16855110890618591</c:v>
                </c:pt>
                <c:pt idx="95">
                  <c:v>0.16789957566599112</c:v>
                </c:pt>
                <c:pt idx="96">
                  <c:v>0.16841963157503984</c:v>
                </c:pt>
                <c:pt idx="97">
                  <c:v>0.16830748542765392</c:v>
                </c:pt>
                <c:pt idx="98">
                  <c:v>0.16844276634685101</c:v>
                </c:pt>
                <c:pt idx="99">
                  <c:v>0.16850380834070117</c:v>
                </c:pt>
                <c:pt idx="100">
                  <c:v>0.16837653328827673</c:v>
                </c:pt>
                <c:pt idx="101">
                  <c:v>0.16859309579032583</c:v>
                </c:pt>
                <c:pt idx="102">
                  <c:v>0.16848024261288053</c:v>
                </c:pt>
                <c:pt idx="103">
                  <c:v>0.16824378468667733</c:v>
                </c:pt>
                <c:pt idx="104">
                  <c:v>0.16796402631749072</c:v>
                </c:pt>
                <c:pt idx="105">
                  <c:v>0.16871659131007702</c:v>
                </c:pt>
                <c:pt idx="106">
                  <c:v>0.16836030871707103</c:v>
                </c:pt>
                <c:pt idx="107">
                  <c:v>0.16780460381783727</c:v>
                </c:pt>
                <c:pt idx="108">
                  <c:v>0.16871500740351442</c:v>
                </c:pt>
                <c:pt idx="109">
                  <c:v>0.16976667539426488</c:v>
                </c:pt>
                <c:pt idx="110">
                  <c:v>0.16922216590605837</c:v>
                </c:pt>
                <c:pt idx="111">
                  <c:v>0.1690278299191916</c:v>
                </c:pt>
                <c:pt idx="112">
                  <c:v>0.16905031602069592</c:v>
                </c:pt>
                <c:pt idx="113">
                  <c:v>0.16826568211476667</c:v>
                </c:pt>
                <c:pt idx="114">
                  <c:v>0.16824378468667733</c:v>
                </c:pt>
                <c:pt idx="115">
                  <c:v>0.16822878465204893</c:v>
                </c:pt>
                <c:pt idx="116">
                  <c:v>0.1687803307482611</c:v>
                </c:pt>
                <c:pt idx="117">
                  <c:v>0.16907285834424535</c:v>
                </c:pt>
                <c:pt idx="118">
                  <c:v>0.1693399673982994</c:v>
                </c:pt>
                <c:pt idx="119">
                  <c:v>0.16936875589121894</c:v>
                </c:pt>
                <c:pt idx="120">
                  <c:v>0.16878978566735753</c:v>
                </c:pt>
                <c:pt idx="121">
                  <c:v>0.16964790814387118</c:v>
                </c:pt>
                <c:pt idx="122">
                  <c:v>0.16917682879262697</c:v>
                </c:pt>
                <c:pt idx="123">
                  <c:v>0.16917418101147694</c:v>
                </c:pt>
                <c:pt idx="124">
                  <c:v>0.16930832220281966</c:v>
                </c:pt>
                <c:pt idx="125">
                  <c:v>0.16939760282645938</c:v>
                </c:pt>
                <c:pt idx="126">
                  <c:v>0.16913743453469066</c:v>
                </c:pt>
                <c:pt idx="127">
                  <c:v>0.16938455740001315</c:v>
                </c:pt>
                <c:pt idx="128">
                  <c:v>0.16920977101665471</c:v>
                </c:pt>
                <c:pt idx="129">
                  <c:v>0.16898339650997291</c:v>
                </c:pt>
                <c:pt idx="130">
                  <c:v>0.16921247238144146</c:v>
                </c:pt>
                <c:pt idx="131">
                  <c:v>0.16909762697562694</c:v>
                </c:pt>
                <c:pt idx="132">
                  <c:v>0.16914654090904765</c:v>
                </c:pt>
                <c:pt idx="133">
                  <c:v>0.16990649755314824</c:v>
                </c:pt>
                <c:pt idx="134">
                  <c:v>0.16974785780349411</c:v>
                </c:pt>
                <c:pt idx="135">
                  <c:v>0.16959155910577725</c:v>
                </c:pt>
                <c:pt idx="136">
                  <c:v>0.16940370167914803</c:v>
                </c:pt>
                <c:pt idx="137">
                  <c:v>0.1695977718855739</c:v>
                </c:pt>
                <c:pt idx="138">
                  <c:v>0.17017842259361621</c:v>
                </c:pt>
                <c:pt idx="139">
                  <c:v>0.16958115193635195</c:v>
                </c:pt>
                <c:pt idx="140">
                  <c:v>0.16949165821246923</c:v>
                </c:pt>
                <c:pt idx="141">
                  <c:v>0.16902941706512178</c:v>
                </c:pt>
                <c:pt idx="142">
                  <c:v>0.17006780501227067</c:v>
                </c:pt>
                <c:pt idx="143">
                  <c:v>0.1712011397267876</c:v>
                </c:pt>
                <c:pt idx="144">
                  <c:v>0.17021270039000574</c:v>
                </c:pt>
                <c:pt idx="145">
                  <c:v>0.17119502266747422</c:v>
                </c:pt>
                <c:pt idx="146">
                  <c:v>0.17203204496915056</c:v>
                </c:pt>
                <c:pt idx="147">
                  <c:v>0.17131241612018289</c:v>
                </c:pt>
                <c:pt idx="148">
                  <c:v>0.17237733631175073</c:v>
                </c:pt>
                <c:pt idx="149">
                  <c:v>0.17277728148906818</c:v>
                </c:pt>
                <c:pt idx="150">
                  <c:v>0.1730146966977279</c:v>
                </c:pt>
                <c:pt idx="151">
                  <c:v>0.1723387881684344</c:v>
                </c:pt>
                <c:pt idx="152">
                  <c:v>0.17294130630873333</c:v>
                </c:pt>
                <c:pt idx="153">
                  <c:v>0.17335931695029813</c:v>
                </c:pt>
                <c:pt idx="154">
                  <c:v>0.17466996081017996</c:v>
                </c:pt>
                <c:pt idx="155">
                  <c:v>0.17477328248921931</c:v>
                </c:pt>
                <c:pt idx="156">
                  <c:v>0.1748681005761944</c:v>
                </c:pt>
                <c:pt idx="157">
                  <c:v>0.17435854769943263</c:v>
                </c:pt>
                <c:pt idx="158">
                  <c:v>0.17433302652618779</c:v>
                </c:pt>
                <c:pt idx="159">
                  <c:v>0.17448029684547439</c:v>
                </c:pt>
                <c:pt idx="160">
                  <c:v>0.17402283825988052</c:v>
                </c:pt>
                <c:pt idx="161">
                  <c:v>0.17389369505438212</c:v>
                </c:pt>
                <c:pt idx="162">
                  <c:v>0.17334359114444745</c:v>
                </c:pt>
                <c:pt idx="163">
                  <c:v>0.17428062824546586</c:v>
                </c:pt>
                <c:pt idx="164">
                  <c:v>0.17439639909651747</c:v>
                </c:pt>
                <c:pt idx="165">
                  <c:v>0.17428254427467024</c:v>
                </c:pt>
                <c:pt idx="166">
                  <c:v>0.17521077646204974</c:v>
                </c:pt>
                <c:pt idx="167">
                  <c:v>0.17559854294499938</c:v>
                </c:pt>
                <c:pt idx="168">
                  <c:v>0.17467297932634535</c:v>
                </c:pt>
                <c:pt idx="169">
                  <c:v>0.17431982946307148</c:v>
                </c:pt>
                <c:pt idx="170">
                  <c:v>0.17569707312854968</c:v>
                </c:pt>
                <c:pt idx="171">
                  <c:v>0.17562670379906437</c:v>
                </c:pt>
                <c:pt idx="172">
                  <c:v>0.17497540418398502</c:v>
                </c:pt>
                <c:pt idx="173">
                  <c:v>0.17496594615825134</c:v>
                </c:pt>
                <c:pt idx="174">
                  <c:v>0.1759071562991468</c:v>
                </c:pt>
                <c:pt idx="175">
                  <c:v>0.17479810755702083</c:v>
                </c:pt>
                <c:pt idx="176">
                  <c:v>0.17469356169100658</c:v>
                </c:pt>
                <c:pt idx="177">
                  <c:v>0.17391958058655135</c:v>
                </c:pt>
                <c:pt idx="178">
                  <c:v>0.17446747085401187</c:v>
                </c:pt>
                <c:pt idx="179">
                  <c:v>0.17443650650569351</c:v>
                </c:pt>
                <c:pt idx="180">
                  <c:v>0.17433198605285469</c:v>
                </c:pt>
                <c:pt idx="181">
                  <c:v>0.17411260291254216</c:v>
                </c:pt>
                <c:pt idx="182">
                  <c:v>0.17394175603664203</c:v>
                </c:pt>
                <c:pt idx="183">
                  <c:v>0.17423913836197824</c:v>
                </c:pt>
                <c:pt idx="184">
                  <c:v>0.17419973877258582</c:v>
                </c:pt>
                <c:pt idx="185">
                  <c:v>0.17495599386100419</c:v>
                </c:pt>
                <c:pt idx="186">
                  <c:v>0.17443710929213802</c:v>
                </c:pt>
                <c:pt idx="187">
                  <c:v>0.17451625915269142</c:v>
                </c:pt>
                <c:pt idx="188">
                  <c:v>0.17548247497688269</c:v>
                </c:pt>
                <c:pt idx="189">
                  <c:v>0.17545991172229267</c:v>
                </c:pt>
                <c:pt idx="190">
                  <c:v>0.17609298581092073</c:v>
                </c:pt>
                <c:pt idx="191">
                  <c:v>0.1755013997560893</c:v>
                </c:pt>
                <c:pt idx="192">
                  <c:v>0.17582950285993107</c:v>
                </c:pt>
                <c:pt idx="193">
                  <c:v>0.17577731333657168</c:v>
                </c:pt>
                <c:pt idx="194">
                  <c:v>0.17580816052440326</c:v>
                </c:pt>
                <c:pt idx="195">
                  <c:v>0.1756066593710548</c:v>
                </c:pt>
                <c:pt idx="196">
                  <c:v>0.17550686244092323</c:v>
                </c:pt>
                <c:pt idx="197">
                  <c:v>0.17648969179779517</c:v>
                </c:pt>
                <c:pt idx="198">
                  <c:v>0.1763110954377857</c:v>
                </c:pt>
                <c:pt idx="199">
                  <c:v>0.1764071389140533</c:v>
                </c:pt>
                <c:pt idx="200">
                  <c:v>0.17607055486006051</c:v>
                </c:pt>
                <c:pt idx="201">
                  <c:v>0.1763360022058196</c:v>
                </c:pt>
                <c:pt idx="202">
                  <c:v>0.17685952654166204</c:v>
                </c:pt>
                <c:pt idx="203">
                  <c:v>0.17684867245229882</c:v>
                </c:pt>
                <c:pt idx="204">
                  <c:v>0.17699735609197534</c:v>
                </c:pt>
                <c:pt idx="205">
                  <c:v>0.17681917543543127</c:v>
                </c:pt>
                <c:pt idx="206">
                  <c:v>0.17673138548032297</c:v>
                </c:pt>
                <c:pt idx="207">
                  <c:v>0.17687611528572589</c:v>
                </c:pt>
                <c:pt idx="208">
                  <c:v>0.17660762943118954</c:v>
                </c:pt>
                <c:pt idx="209">
                  <c:v>0.17695630069543969</c:v>
                </c:pt>
                <c:pt idx="210">
                  <c:v>0.17735154106324588</c:v>
                </c:pt>
                <c:pt idx="211">
                  <c:v>0.17790972507415548</c:v>
                </c:pt>
                <c:pt idx="212">
                  <c:v>0.17666354646964935</c:v>
                </c:pt>
                <c:pt idx="213">
                  <c:v>0.17650829586704314</c:v>
                </c:pt>
                <c:pt idx="214">
                  <c:v>0.17615846955251585</c:v>
                </c:pt>
                <c:pt idx="215">
                  <c:v>0.17689370797490192</c:v>
                </c:pt>
                <c:pt idx="216">
                  <c:v>0.17802235477836145</c:v>
                </c:pt>
                <c:pt idx="217">
                  <c:v>0.17685869158471396</c:v>
                </c:pt>
                <c:pt idx="218">
                  <c:v>0.17559456770805709</c:v>
                </c:pt>
                <c:pt idx="219">
                  <c:v>0.17577808720512578</c:v>
                </c:pt>
                <c:pt idx="220">
                  <c:v>0.17520279093450997</c:v>
                </c:pt>
                <c:pt idx="221">
                  <c:v>0.17577659474780838</c:v>
                </c:pt>
                <c:pt idx="222">
                  <c:v>0.177261551610011</c:v>
                </c:pt>
                <c:pt idx="223">
                  <c:v>0.17797121558305132</c:v>
                </c:pt>
                <c:pt idx="224">
                  <c:v>0.17934971698099506</c:v>
                </c:pt>
                <c:pt idx="225">
                  <c:v>0.180183041494481</c:v>
                </c:pt>
                <c:pt idx="226">
                  <c:v>0.18027912092856826</c:v>
                </c:pt>
                <c:pt idx="227">
                  <c:v>0.18048826581997629</c:v>
                </c:pt>
                <c:pt idx="228">
                  <c:v>0.18004372074525551</c:v>
                </c:pt>
                <c:pt idx="229">
                  <c:v>0.18019452922396967</c:v>
                </c:pt>
                <c:pt idx="230">
                  <c:v>0.18104583704087451</c:v>
                </c:pt>
                <c:pt idx="231">
                  <c:v>0.18163881347937061</c:v>
                </c:pt>
                <c:pt idx="232">
                  <c:v>0.18213514835343234</c:v>
                </c:pt>
                <c:pt idx="233">
                  <c:v>0.18221054430592701</c:v>
                </c:pt>
                <c:pt idx="234">
                  <c:v>0.18297849573592948</c:v>
                </c:pt>
                <c:pt idx="235">
                  <c:v>0.18307689173156283</c:v>
                </c:pt>
                <c:pt idx="236">
                  <c:v>0.1831440496715061</c:v>
                </c:pt>
                <c:pt idx="237">
                  <c:v>0.18297015895618013</c:v>
                </c:pt>
                <c:pt idx="238">
                  <c:v>0.18305331506741621</c:v>
                </c:pt>
                <c:pt idx="239">
                  <c:v>0.18285320144260256</c:v>
                </c:pt>
                <c:pt idx="240">
                  <c:v>0.18344600800290523</c:v>
                </c:pt>
                <c:pt idx="241">
                  <c:v>0.18297727992786447</c:v>
                </c:pt>
                <c:pt idx="242">
                  <c:v>0.18390379720673539</c:v>
                </c:pt>
                <c:pt idx="243">
                  <c:v>0.18384847971083046</c:v>
                </c:pt>
                <c:pt idx="244">
                  <c:v>0.18414783491307501</c:v>
                </c:pt>
                <c:pt idx="245">
                  <c:v>0.18249413757507701</c:v>
                </c:pt>
                <c:pt idx="246">
                  <c:v>0.18269188468778882</c:v>
                </c:pt>
                <c:pt idx="247">
                  <c:v>0.18462096366709063</c:v>
                </c:pt>
                <c:pt idx="248">
                  <c:v>0.1850170842285016</c:v>
                </c:pt>
                <c:pt idx="249">
                  <c:v>0.18584405834101292</c:v>
                </c:pt>
                <c:pt idx="250">
                  <c:v>0.18431632435318962</c:v>
                </c:pt>
                <c:pt idx="251">
                  <c:v>0.18249644626088218</c:v>
                </c:pt>
                <c:pt idx="252">
                  <c:v>0.18078272858855179</c:v>
                </c:pt>
                <c:pt idx="253">
                  <c:v>0.17916791306259353</c:v>
                </c:pt>
                <c:pt idx="254">
                  <c:v>0.17764543096302443</c:v>
                </c:pt>
                <c:pt idx="255">
                  <c:v>0.1763230768126697</c:v>
                </c:pt>
                <c:pt idx="256">
                  <c:v>0.17624199875205296</c:v>
                </c:pt>
                <c:pt idx="257">
                  <c:v>0.17775613331553858</c:v>
                </c:pt>
                <c:pt idx="258">
                  <c:v>0.17699640896569396</c:v>
                </c:pt>
                <c:pt idx="259">
                  <c:v>0.17714495565192412</c:v>
                </c:pt>
                <c:pt idx="260">
                  <c:v>0.17745560762324217</c:v>
                </c:pt>
                <c:pt idx="261">
                  <c:v>0.17771907449079183</c:v>
                </c:pt>
                <c:pt idx="262">
                  <c:v>0.17783688727046809</c:v>
                </c:pt>
                <c:pt idx="263">
                  <c:v>0.17780496147419947</c:v>
                </c:pt>
                <c:pt idx="264">
                  <c:v>0.17839243808336092</c:v>
                </c:pt>
                <c:pt idx="265">
                  <c:v>0.17814443920812553</c:v>
                </c:pt>
                <c:pt idx="266">
                  <c:v>0.17861532877962716</c:v>
                </c:pt>
                <c:pt idx="267">
                  <c:v>0.17834275041082148</c:v>
                </c:pt>
                <c:pt idx="268">
                  <c:v>0.17877591591967662</c:v>
                </c:pt>
                <c:pt idx="269">
                  <c:v>0.17915508853818854</c:v>
                </c:pt>
                <c:pt idx="270">
                  <c:v>0.17897204483179857</c:v>
                </c:pt>
                <c:pt idx="271">
                  <c:v>0.1785513317070076</c:v>
                </c:pt>
                <c:pt idx="272">
                  <c:v>0.1786984461204692</c:v>
                </c:pt>
                <c:pt idx="273">
                  <c:v>0.17888460775341303</c:v>
                </c:pt>
                <c:pt idx="274">
                  <c:v>0.17828010140821665</c:v>
                </c:pt>
                <c:pt idx="275">
                  <c:v>0.17823314527931061</c:v>
                </c:pt>
                <c:pt idx="276">
                  <c:v>0.1780588129567931</c:v>
                </c:pt>
                <c:pt idx="277">
                  <c:v>0.178274877117643</c:v>
                </c:pt>
                <c:pt idx="278">
                  <c:v>0.17883932904274874</c:v>
                </c:pt>
                <c:pt idx="279">
                  <c:v>0.17935876750493535</c:v>
                </c:pt>
                <c:pt idx="280">
                  <c:v>0.17882196536607214</c:v>
                </c:pt>
                <c:pt idx="281">
                  <c:v>0.17857626322733011</c:v>
                </c:pt>
                <c:pt idx="282">
                  <c:v>0.17857322395650796</c:v>
                </c:pt>
                <c:pt idx="283">
                  <c:v>0.17992706238106387</c:v>
                </c:pt>
                <c:pt idx="284">
                  <c:v>0.18056885554359781</c:v>
                </c:pt>
                <c:pt idx="285">
                  <c:v>0.17990906593011877</c:v>
                </c:pt>
                <c:pt idx="286">
                  <c:v>0.17958163303588648</c:v>
                </c:pt>
                <c:pt idx="287">
                  <c:v>0.17968913242776044</c:v>
                </c:pt>
                <c:pt idx="288">
                  <c:v>0.18004587980566111</c:v>
                </c:pt>
                <c:pt idx="289">
                  <c:v>0.18024663273406627</c:v>
                </c:pt>
                <c:pt idx="290">
                  <c:v>0.1801394299615276</c:v>
                </c:pt>
                <c:pt idx="291">
                  <c:v>0.1797819578500883</c:v>
                </c:pt>
                <c:pt idx="292">
                  <c:v>0.17987512245337584</c:v>
                </c:pt>
                <c:pt idx="293">
                  <c:v>0.17985667801610153</c:v>
                </c:pt>
                <c:pt idx="294">
                  <c:v>0.17960412412790894</c:v>
                </c:pt>
                <c:pt idx="295">
                  <c:v>0.17948394500108611</c:v>
                </c:pt>
                <c:pt idx="296">
                  <c:v>0.1798466905562317</c:v>
                </c:pt>
                <c:pt idx="297">
                  <c:v>0.17947081134736537</c:v>
                </c:pt>
                <c:pt idx="298">
                  <c:v>0.17957307934305286</c:v>
                </c:pt>
                <c:pt idx="299">
                  <c:v>0.17994528803713961</c:v>
                </c:pt>
                <c:pt idx="300">
                  <c:v>0.17982688777268199</c:v>
                </c:pt>
                <c:pt idx="301">
                  <c:v>0.17970948463756978</c:v>
                </c:pt>
                <c:pt idx="302">
                  <c:v>0.17983494476165696</c:v>
                </c:pt>
                <c:pt idx="303">
                  <c:v>0.18019185626075729</c:v>
                </c:pt>
                <c:pt idx="304">
                  <c:v>0.17998935638425015</c:v>
                </c:pt>
                <c:pt idx="305">
                  <c:v>0.18077313823560465</c:v>
                </c:pt>
                <c:pt idx="306">
                  <c:v>0.18040646487234316</c:v>
                </c:pt>
                <c:pt idx="307">
                  <c:v>0.17980283276640774</c:v>
                </c:pt>
                <c:pt idx="308">
                  <c:v>0.18039592957235473</c:v>
                </c:pt>
                <c:pt idx="309">
                  <c:v>0.18034417458377</c:v>
                </c:pt>
                <c:pt idx="310">
                  <c:v>0.18001826881666322</c:v>
                </c:pt>
                <c:pt idx="311">
                  <c:v>0.18014306852718848</c:v>
                </c:pt>
                <c:pt idx="312">
                  <c:v>0.18017508019898779</c:v>
                </c:pt>
                <c:pt idx="313">
                  <c:v>0.1800772463760964</c:v>
                </c:pt>
                <c:pt idx="314">
                  <c:v>0.1799869141261084</c:v>
                </c:pt>
                <c:pt idx="315">
                  <c:v>0.1803622783335993</c:v>
                </c:pt>
                <c:pt idx="316">
                  <c:v>0.18018742038051599</c:v>
                </c:pt>
                <c:pt idx="317">
                  <c:v>0.18016194495129542</c:v>
                </c:pt>
                <c:pt idx="318">
                  <c:v>0.1794265500437936</c:v>
                </c:pt>
                <c:pt idx="319">
                  <c:v>0.17947109438855527</c:v>
                </c:pt>
                <c:pt idx="320">
                  <c:v>0.17955501050501596</c:v>
                </c:pt>
                <c:pt idx="321">
                  <c:v>0.18053214614322982</c:v>
                </c:pt>
                <c:pt idx="322">
                  <c:v>0.18051960764676137</c:v>
                </c:pt>
                <c:pt idx="323">
                  <c:v>0.18062661625516985</c:v>
                </c:pt>
                <c:pt idx="324">
                  <c:v>0.1804164883056939</c:v>
                </c:pt>
                <c:pt idx="325">
                  <c:v>0.18022291096123119</c:v>
                </c:pt>
                <c:pt idx="326">
                  <c:v>0.18041557705782654</c:v>
                </c:pt>
                <c:pt idx="327">
                  <c:v>0.1805710789061945</c:v>
                </c:pt>
                <c:pt idx="328">
                  <c:v>0.18038761573056228</c:v>
                </c:pt>
                <c:pt idx="329">
                  <c:v>0.18025693035974721</c:v>
                </c:pt>
                <c:pt idx="330">
                  <c:v>0.18004400483044014</c:v>
                </c:pt>
                <c:pt idx="331">
                  <c:v>0.18063939150536748</c:v>
                </c:pt>
                <c:pt idx="332">
                  <c:v>0.1803830034480787</c:v>
                </c:pt>
                <c:pt idx="333">
                  <c:v>0.1801451152577398</c:v>
                </c:pt>
                <c:pt idx="334">
                  <c:v>0.17983948409407535</c:v>
                </c:pt>
                <c:pt idx="335">
                  <c:v>0.18043482830232085</c:v>
                </c:pt>
                <c:pt idx="336">
                  <c:v>0.18041677307174589</c:v>
                </c:pt>
                <c:pt idx="337">
                  <c:v>0.18044160667366899</c:v>
                </c:pt>
                <c:pt idx="338">
                  <c:v>0.18043044245450474</c:v>
                </c:pt>
                <c:pt idx="339">
                  <c:v>0.1806106486652701</c:v>
                </c:pt>
                <c:pt idx="340">
                  <c:v>0.18154131890728809</c:v>
                </c:pt>
                <c:pt idx="341">
                  <c:v>0.18091488436050046</c:v>
                </c:pt>
                <c:pt idx="342">
                  <c:v>0.1817421702789378</c:v>
                </c:pt>
                <c:pt idx="343">
                  <c:v>0.181559045878355</c:v>
                </c:pt>
                <c:pt idx="344">
                  <c:v>0.18170874409167881</c:v>
                </c:pt>
                <c:pt idx="345">
                  <c:v>0.18140106576025164</c:v>
                </c:pt>
                <c:pt idx="346">
                  <c:v>0.18179985015574104</c:v>
                </c:pt>
                <c:pt idx="347">
                  <c:v>0.18237286411068915</c:v>
                </c:pt>
                <c:pt idx="348">
                  <c:v>0.18266628590306744</c:v>
                </c:pt>
                <c:pt idx="349">
                  <c:v>0.18202974720946266</c:v>
                </c:pt>
                <c:pt idx="350">
                  <c:v>0.1827050613174985</c:v>
                </c:pt>
                <c:pt idx="351">
                  <c:v>0.18347109588624677</c:v>
                </c:pt>
                <c:pt idx="352">
                  <c:v>0.18289011376133757</c:v>
                </c:pt>
                <c:pt idx="353">
                  <c:v>0.18176135623851797</c:v>
                </c:pt>
                <c:pt idx="354">
                  <c:v>0.18088991809630284</c:v>
                </c:pt>
                <c:pt idx="355">
                  <c:v>0.18064555137527222</c:v>
                </c:pt>
                <c:pt idx="356">
                  <c:v>0.18075179040229233</c:v>
                </c:pt>
                <c:pt idx="357">
                  <c:v>0.18063026621977335</c:v>
                </c:pt>
                <c:pt idx="358">
                  <c:v>0.18058059981768737</c:v>
                </c:pt>
                <c:pt idx="359">
                  <c:v>0.18066602898938247</c:v>
                </c:pt>
                <c:pt idx="360">
                  <c:v>0.18058208216762955</c:v>
                </c:pt>
                <c:pt idx="361">
                  <c:v>0.18005355039400067</c:v>
                </c:pt>
                <c:pt idx="362">
                  <c:v>0.17994284647032108</c:v>
                </c:pt>
                <c:pt idx="363">
                  <c:v>0.18019111693860884</c:v>
                </c:pt>
                <c:pt idx="364">
                  <c:v>0.18019049136107021</c:v>
                </c:pt>
                <c:pt idx="365">
                  <c:v>0.18068137470368167</c:v>
                </c:pt>
                <c:pt idx="366">
                  <c:v>0.18088740455213814</c:v>
                </c:pt>
                <c:pt idx="367">
                  <c:v>0.18141763039465364</c:v>
                </c:pt>
                <c:pt idx="368">
                  <c:v>0.18135997701201217</c:v>
                </c:pt>
                <c:pt idx="369">
                  <c:v>0.18217240979446081</c:v>
                </c:pt>
                <c:pt idx="370">
                  <c:v>0.18268616360234344</c:v>
                </c:pt>
                <c:pt idx="371">
                  <c:v>0.18201346271798505</c:v>
                </c:pt>
                <c:pt idx="372">
                  <c:v>0.1819460986476828</c:v>
                </c:pt>
                <c:pt idx="373">
                  <c:v>0.18192159937123192</c:v>
                </c:pt>
                <c:pt idx="374">
                  <c:v>0.18135023649703064</c:v>
                </c:pt>
                <c:pt idx="375">
                  <c:v>0.181566102805924</c:v>
                </c:pt>
                <c:pt idx="376">
                  <c:v>0.18184254929043336</c:v>
                </c:pt>
                <c:pt idx="377">
                  <c:v>0.18237372919210981</c:v>
                </c:pt>
                <c:pt idx="378">
                  <c:v>0.18171173033264329</c:v>
                </c:pt>
                <c:pt idx="379">
                  <c:v>0.18214044619235736</c:v>
                </c:pt>
                <c:pt idx="380">
                  <c:v>0.18187433698356645</c:v>
                </c:pt>
                <c:pt idx="381">
                  <c:v>0.18267160178429889</c:v>
                </c:pt>
                <c:pt idx="382">
                  <c:v>0.18323750454512658</c:v>
                </c:pt>
                <c:pt idx="383">
                  <c:v>0.1837227197146501</c:v>
                </c:pt>
                <c:pt idx="384">
                  <c:v>0.18372754805759411</c:v>
                </c:pt>
                <c:pt idx="385">
                  <c:v>0.18391136848971171</c:v>
                </c:pt>
                <c:pt idx="386">
                  <c:v>0.18387904749002951</c:v>
                </c:pt>
                <c:pt idx="387">
                  <c:v>0.18375314658012043</c:v>
                </c:pt>
                <c:pt idx="388">
                  <c:v>0.18405400996561852</c:v>
                </c:pt>
                <c:pt idx="389">
                  <c:v>0.18434394659250489</c:v>
                </c:pt>
                <c:pt idx="390">
                  <c:v>0.18484180544909135</c:v>
                </c:pt>
                <c:pt idx="391">
                  <c:v>0.18480396157672641</c:v>
                </c:pt>
                <c:pt idx="392">
                  <c:v>0.18430248586563761</c:v>
                </c:pt>
                <c:pt idx="393">
                  <c:v>0.18458194472658154</c:v>
                </c:pt>
                <c:pt idx="394">
                  <c:v>0.18474047937216045</c:v>
                </c:pt>
                <c:pt idx="395">
                  <c:v>0.18449633599761428</c:v>
                </c:pt>
                <c:pt idx="396">
                  <c:v>0.18413010358073628</c:v>
                </c:pt>
                <c:pt idx="397">
                  <c:v>0.18452241129996644</c:v>
                </c:pt>
                <c:pt idx="398">
                  <c:v>0.18451258870366993</c:v>
                </c:pt>
                <c:pt idx="399">
                  <c:v>0.18475488359576733</c:v>
                </c:pt>
                <c:pt idx="400">
                  <c:v>0.18485803541867646</c:v>
                </c:pt>
                <c:pt idx="401">
                  <c:v>0.18499772945873738</c:v>
                </c:pt>
                <c:pt idx="402">
                  <c:v>0.18464319769217191</c:v>
                </c:pt>
                <c:pt idx="403">
                  <c:v>0.18461019885124907</c:v>
                </c:pt>
                <c:pt idx="404">
                  <c:v>0.18506953006199486</c:v>
                </c:pt>
                <c:pt idx="405">
                  <c:v>0.18497327548339171</c:v>
                </c:pt>
                <c:pt idx="406">
                  <c:v>0.18462312842042533</c:v>
                </c:pt>
                <c:pt idx="407">
                  <c:v>0.18529964236076832</c:v>
                </c:pt>
                <c:pt idx="408">
                  <c:v>0.18528630436752852</c:v>
                </c:pt>
                <c:pt idx="409">
                  <c:v>0.18562981029951492</c:v>
                </c:pt>
                <c:pt idx="410">
                  <c:v>0.18582306844540958</c:v>
                </c:pt>
                <c:pt idx="411">
                  <c:v>0.18542261682430403</c:v>
                </c:pt>
                <c:pt idx="412">
                  <c:v>0.1858508983512614</c:v>
                </c:pt>
                <c:pt idx="413">
                  <c:v>0.18590315170772684</c:v>
                </c:pt>
                <c:pt idx="414">
                  <c:v>0.18600741547542024</c:v>
                </c:pt>
                <c:pt idx="415">
                  <c:v>0.18599502057116393</c:v>
                </c:pt>
                <c:pt idx="416">
                  <c:v>0.18629755836359782</c:v>
                </c:pt>
                <c:pt idx="417">
                  <c:v>0.18617241986011496</c:v>
                </c:pt>
                <c:pt idx="418">
                  <c:v>0.18627142296105367</c:v>
                </c:pt>
                <c:pt idx="419">
                  <c:v>0.18568870526360767</c:v>
                </c:pt>
                <c:pt idx="420">
                  <c:v>0.18612751961577093</c:v>
                </c:pt>
                <c:pt idx="421">
                  <c:v>0.18771148105374111</c:v>
                </c:pt>
                <c:pt idx="422">
                  <c:v>0.1856905902673141</c:v>
                </c:pt>
                <c:pt idx="423">
                  <c:v>0.18404468302392968</c:v>
                </c:pt>
                <c:pt idx="424">
                  <c:v>0.18379166860917462</c:v>
                </c:pt>
                <c:pt idx="425">
                  <c:v>0.18502206993484221</c:v>
                </c:pt>
                <c:pt idx="426">
                  <c:v>0.18532943659889856</c:v>
                </c:pt>
                <c:pt idx="427">
                  <c:v>0.18618677883014348</c:v>
                </c:pt>
                <c:pt idx="428">
                  <c:v>0.18652326042926404</c:v>
                </c:pt>
                <c:pt idx="429">
                  <c:v>0.18644948991311328</c:v>
                </c:pt>
                <c:pt idx="430">
                  <c:v>0.18654321875744601</c:v>
                </c:pt>
                <c:pt idx="431">
                  <c:v>0.18668608063202358</c:v>
                </c:pt>
                <c:pt idx="432">
                  <c:v>0.18675735269727869</c:v>
                </c:pt>
                <c:pt idx="433">
                  <c:v>0.18674756718128036</c:v>
                </c:pt>
                <c:pt idx="434">
                  <c:v>0.18680350109403984</c:v>
                </c:pt>
                <c:pt idx="435">
                  <c:v>0.18669313524446302</c:v>
                </c:pt>
                <c:pt idx="436">
                  <c:v>0.1869332993098915</c:v>
                </c:pt>
                <c:pt idx="437">
                  <c:v>0.18681916378203142</c:v>
                </c:pt>
                <c:pt idx="438">
                  <c:v>0.18678184881023588</c:v>
                </c:pt>
                <c:pt idx="439">
                  <c:v>0.18679341609781444</c:v>
                </c:pt>
                <c:pt idx="440">
                  <c:v>0.18699993148409455</c:v>
                </c:pt>
                <c:pt idx="441">
                  <c:v>0.18697635163251436</c:v>
                </c:pt>
                <c:pt idx="442">
                  <c:v>0.18785952894234806</c:v>
                </c:pt>
                <c:pt idx="443">
                  <c:v>0.18717448474135268</c:v>
                </c:pt>
                <c:pt idx="444">
                  <c:v>0.18861356394394613</c:v>
                </c:pt>
                <c:pt idx="445">
                  <c:v>0.18884411543946777</c:v>
                </c:pt>
                <c:pt idx="446">
                  <c:v>0.18822032115503071</c:v>
                </c:pt>
                <c:pt idx="447">
                  <c:v>0.18767120984437904</c:v>
                </c:pt>
                <c:pt idx="448">
                  <c:v>0.18780906957451005</c:v>
                </c:pt>
                <c:pt idx="449">
                  <c:v>0.18773905039688782</c:v>
                </c:pt>
                <c:pt idx="450">
                  <c:v>0.18805136228522298</c:v>
                </c:pt>
                <c:pt idx="451">
                  <c:v>0.18755045797437975</c:v>
                </c:pt>
                <c:pt idx="452">
                  <c:v>0.18675302327267007</c:v>
                </c:pt>
                <c:pt idx="453">
                  <c:v>0.18658059561743978</c:v>
                </c:pt>
                <c:pt idx="454">
                  <c:v>0.18699939688910855</c:v>
                </c:pt>
                <c:pt idx="455">
                  <c:v>0.18712727623198225</c:v>
                </c:pt>
                <c:pt idx="456">
                  <c:v>0.18727792920548231</c:v>
                </c:pt>
                <c:pt idx="457">
                  <c:v>0.18839347644362214</c:v>
                </c:pt>
                <c:pt idx="458">
                  <c:v>0.1880820414220456</c:v>
                </c:pt>
                <c:pt idx="459">
                  <c:v>0.18862778724398327</c:v>
                </c:pt>
                <c:pt idx="460">
                  <c:v>0.18909486733860892</c:v>
                </c:pt>
                <c:pt idx="461">
                  <c:v>0.18842548098173095</c:v>
                </c:pt>
                <c:pt idx="462">
                  <c:v>0.18848861009788315</c:v>
                </c:pt>
                <c:pt idx="463">
                  <c:v>0.18938491042500455</c:v>
                </c:pt>
                <c:pt idx="464">
                  <c:v>0.1903333391631318</c:v>
                </c:pt>
                <c:pt idx="465">
                  <c:v>0.19107230504877309</c:v>
                </c:pt>
                <c:pt idx="466">
                  <c:v>0.19094100699363348</c:v>
                </c:pt>
                <c:pt idx="467">
                  <c:v>0.19124416230717037</c:v>
                </c:pt>
                <c:pt idx="468">
                  <c:v>0.19103202060616337</c:v>
                </c:pt>
                <c:pt idx="469">
                  <c:v>0.19108797060359672</c:v>
                </c:pt>
                <c:pt idx="470">
                  <c:v>0.1909472191099518</c:v>
                </c:pt>
                <c:pt idx="471">
                  <c:v>0.19159816079942221</c:v>
                </c:pt>
                <c:pt idx="472">
                  <c:v>0.19116772438663107</c:v>
                </c:pt>
                <c:pt idx="473">
                  <c:v>0.19059321331675805</c:v>
                </c:pt>
                <c:pt idx="474">
                  <c:v>0.18975368546026739</c:v>
                </c:pt>
                <c:pt idx="475">
                  <c:v>0.18959708634639189</c:v>
                </c:pt>
                <c:pt idx="476">
                  <c:v>0.19018368042369346</c:v>
                </c:pt>
                <c:pt idx="477">
                  <c:v>0.19040955703370038</c:v>
                </c:pt>
                <c:pt idx="478">
                  <c:v>0.19050494179670313</c:v>
                </c:pt>
                <c:pt idx="479">
                  <c:v>0.19059947256253221</c:v>
                </c:pt>
                <c:pt idx="480">
                  <c:v>0.19097682136644589</c:v>
                </c:pt>
                <c:pt idx="481">
                  <c:v>0.19008582397378104</c:v>
                </c:pt>
                <c:pt idx="482">
                  <c:v>0.18932799248451856</c:v>
                </c:pt>
                <c:pt idx="483">
                  <c:v>0.19124690817049292</c:v>
                </c:pt>
                <c:pt idx="484">
                  <c:v>0.1917941008718711</c:v>
                </c:pt>
                <c:pt idx="485">
                  <c:v>0.19142885140945715</c:v>
                </c:pt>
                <c:pt idx="486">
                  <c:v>0.18923337565505557</c:v>
                </c:pt>
                <c:pt idx="487">
                  <c:v>0.18827576285102615</c:v>
                </c:pt>
                <c:pt idx="488">
                  <c:v>0.18801130301031224</c:v>
                </c:pt>
                <c:pt idx="489">
                  <c:v>0.18788807998126247</c:v>
                </c:pt>
                <c:pt idx="490">
                  <c:v>0.18794890258317778</c:v>
                </c:pt>
                <c:pt idx="491">
                  <c:v>0.18800693895830414</c:v>
                </c:pt>
                <c:pt idx="492">
                  <c:v>0.1883544684620575</c:v>
                </c:pt>
                <c:pt idx="493">
                  <c:v>0.18799450506201704</c:v>
                </c:pt>
                <c:pt idx="494">
                  <c:v>0.18770038307032802</c:v>
                </c:pt>
                <c:pt idx="495">
                  <c:v>0.18727822672867955</c:v>
                </c:pt>
                <c:pt idx="496">
                  <c:v>0.18681085761685867</c:v>
                </c:pt>
                <c:pt idx="497">
                  <c:v>0.1869967239414291</c:v>
                </c:pt>
                <c:pt idx="498">
                  <c:v>0.18672355076883568</c:v>
                </c:pt>
                <c:pt idx="499">
                  <c:v>0.1866592878451821</c:v>
                </c:pt>
                <c:pt idx="500">
                  <c:v>0.18655305079427575</c:v>
                </c:pt>
                <c:pt idx="501">
                  <c:v>0.18687981208111509</c:v>
                </c:pt>
                <c:pt idx="502">
                  <c:v>0.18689281118836781</c:v>
                </c:pt>
                <c:pt idx="503">
                  <c:v>0.18745696127124267</c:v>
                </c:pt>
                <c:pt idx="504">
                  <c:v>0.18775331435403125</c:v>
                </c:pt>
                <c:pt idx="505">
                  <c:v>0.18800102077952113</c:v>
                </c:pt>
                <c:pt idx="506">
                  <c:v>0.18795744830742311</c:v>
                </c:pt>
                <c:pt idx="507">
                  <c:v>0.18809819073573147</c:v>
                </c:pt>
                <c:pt idx="508">
                  <c:v>0.18817327687117374</c:v>
                </c:pt>
                <c:pt idx="509">
                  <c:v>0.18792410467923651</c:v>
                </c:pt>
                <c:pt idx="510">
                  <c:v>0.18815388865779048</c:v>
                </c:pt>
                <c:pt idx="511">
                  <c:v>0.188297801252306</c:v>
                </c:pt>
                <c:pt idx="512">
                  <c:v>0.18813408402616422</c:v>
                </c:pt>
                <c:pt idx="513">
                  <c:v>0.1881416824878247</c:v>
                </c:pt>
                <c:pt idx="514">
                  <c:v>0.18789572632624174</c:v>
                </c:pt>
                <c:pt idx="515">
                  <c:v>0.18809573832595586</c:v>
                </c:pt>
                <c:pt idx="516">
                  <c:v>0.188499823705058</c:v>
                </c:pt>
                <c:pt idx="517">
                  <c:v>0.18790265614698703</c:v>
                </c:pt>
                <c:pt idx="518">
                  <c:v>0.18764353308845222</c:v>
                </c:pt>
                <c:pt idx="519">
                  <c:v>0.18751368432247909</c:v>
                </c:pt>
                <c:pt idx="520">
                  <c:v>0.18762140711256009</c:v>
                </c:pt>
                <c:pt idx="521">
                  <c:v>0.18811075245740605</c:v>
                </c:pt>
                <c:pt idx="522">
                  <c:v>0.18802128698114615</c:v>
                </c:pt>
                <c:pt idx="523">
                  <c:v>0.18899936742834023</c:v>
                </c:pt>
                <c:pt idx="524">
                  <c:v>0.18900869222037756</c:v>
                </c:pt>
                <c:pt idx="525">
                  <c:v>0.18926958851919923</c:v>
                </c:pt>
                <c:pt idx="526">
                  <c:v>0.18922958011206198</c:v>
                </c:pt>
                <c:pt idx="527">
                  <c:v>0.18936350349538933</c:v>
                </c:pt>
                <c:pt idx="528">
                  <c:v>0.18939588637084409</c:v>
                </c:pt>
                <c:pt idx="529">
                  <c:v>0.18945632804827334</c:v>
                </c:pt>
                <c:pt idx="530">
                  <c:v>0.18974594852549548</c:v>
                </c:pt>
                <c:pt idx="531">
                  <c:v>0.18930605079329949</c:v>
                </c:pt>
                <c:pt idx="532">
                  <c:v>0.18962824879463663</c:v>
                </c:pt>
                <c:pt idx="533">
                  <c:v>0.19002580705619443</c:v>
                </c:pt>
                <c:pt idx="534">
                  <c:v>0.1895343573532387</c:v>
                </c:pt>
                <c:pt idx="535">
                  <c:v>0.18938726234916345</c:v>
                </c:pt>
                <c:pt idx="536">
                  <c:v>0.18808736453146804</c:v>
                </c:pt>
                <c:pt idx="537">
                  <c:v>0.18728429632467494</c:v>
                </c:pt>
                <c:pt idx="538">
                  <c:v>0.18668448004972343</c:v>
                </c:pt>
                <c:pt idx="539">
                  <c:v>0.18705839149587247</c:v>
                </c:pt>
                <c:pt idx="540">
                  <c:v>0.18693965249774616</c:v>
                </c:pt>
                <c:pt idx="541">
                  <c:v>0.18811356402749971</c:v>
                </c:pt>
                <c:pt idx="542">
                  <c:v>0.18904160411670315</c:v>
                </c:pt>
                <c:pt idx="543">
                  <c:v>0.18957088083006637</c:v>
                </c:pt>
                <c:pt idx="544">
                  <c:v>0.1908545499092017</c:v>
                </c:pt>
                <c:pt idx="545">
                  <c:v>0.19081760695712099</c:v>
                </c:pt>
                <c:pt idx="546">
                  <c:v>0.19106102924716534</c:v>
                </c:pt>
                <c:pt idx="547">
                  <c:v>0.19122512563105587</c:v>
                </c:pt>
                <c:pt idx="548">
                  <c:v>0.19120121100007603</c:v>
                </c:pt>
                <c:pt idx="549">
                  <c:v>0.1912377554779372</c:v>
                </c:pt>
                <c:pt idx="550">
                  <c:v>0.19133132093255484</c:v>
                </c:pt>
                <c:pt idx="551">
                  <c:v>0.19140380654486677</c:v>
                </c:pt>
                <c:pt idx="552">
                  <c:v>0.1914639819783919</c:v>
                </c:pt>
                <c:pt idx="553">
                  <c:v>0.19124928795722795</c:v>
                </c:pt>
                <c:pt idx="554">
                  <c:v>0.19149954816085171</c:v>
                </c:pt>
                <c:pt idx="555">
                  <c:v>0.19145652753679959</c:v>
                </c:pt>
                <c:pt idx="556">
                  <c:v>0.19113229362528267</c:v>
                </c:pt>
                <c:pt idx="557">
                  <c:v>0.19144320817865773</c:v>
                </c:pt>
                <c:pt idx="558">
                  <c:v>0.19159381883962212</c:v>
                </c:pt>
                <c:pt idx="559">
                  <c:v>0.19139495016268332</c:v>
                </c:pt>
                <c:pt idx="560">
                  <c:v>0.19159675423603284</c:v>
                </c:pt>
                <c:pt idx="561">
                  <c:v>0.19236445051068585</c:v>
                </c:pt>
                <c:pt idx="562">
                  <c:v>0.19285651820746719</c:v>
                </c:pt>
                <c:pt idx="563">
                  <c:v>0.1929610365801829</c:v>
                </c:pt>
                <c:pt idx="564">
                  <c:v>0.19292810124186022</c:v>
                </c:pt>
                <c:pt idx="565">
                  <c:v>0.19310019285786778</c:v>
                </c:pt>
                <c:pt idx="566">
                  <c:v>0.19310858933274816</c:v>
                </c:pt>
                <c:pt idx="567">
                  <c:v>0.19321939029304391</c:v>
                </c:pt>
                <c:pt idx="568">
                  <c:v>0.19276482072388135</c:v>
                </c:pt>
                <c:pt idx="569">
                  <c:v>0.19278237964834821</c:v>
                </c:pt>
                <c:pt idx="570">
                  <c:v>0.19275742807372287</c:v>
                </c:pt>
                <c:pt idx="571">
                  <c:v>0.19255931019006611</c:v>
                </c:pt>
                <c:pt idx="572">
                  <c:v>0.19281707193611261</c:v>
                </c:pt>
                <c:pt idx="573">
                  <c:v>0.19275983064724989</c:v>
                </c:pt>
                <c:pt idx="574">
                  <c:v>0.19297300354534838</c:v>
                </c:pt>
                <c:pt idx="575">
                  <c:v>0.1929729418576478</c:v>
                </c:pt>
                <c:pt idx="576">
                  <c:v>0.19281830448370077</c:v>
                </c:pt>
                <c:pt idx="577">
                  <c:v>0.19258619981588304</c:v>
                </c:pt>
                <c:pt idx="578">
                  <c:v>0.19280542483402169</c:v>
                </c:pt>
                <c:pt idx="579">
                  <c:v>0.19330807439429953</c:v>
                </c:pt>
                <c:pt idx="580">
                  <c:v>0.19326598189731833</c:v>
                </c:pt>
                <c:pt idx="581">
                  <c:v>0.19299706357649213</c:v>
                </c:pt>
                <c:pt idx="582">
                  <c:v>0.19293149314269967</c:v>
                </c:pt>
                <c:pt idx="583">
                  <c:v>0.19442483731695054</c:v>
                </c:pt>
                <c:pt idx="584">
                  <c:v>0.19484304750594406</c:v>
                </c:pt>
                <c:pt idx="585">
                  <c:v>0.19397351524069434</c:v>
                </c:pt>
                <c:pt idx="586">
                  <c:v>0.1941325751040279</c:v>
                </c:pt>
                <c:pt idx="587">
                  <c:v>0.19406473316498521</c:v>
                </c:pt>
                <c:pt idx="588">
                  <c:v>0.19368734766096993</c:v>
                </c:pt>
                <c:pt idx="589">
                  <c:v>0.1932262484112916</c:v>
                </c:pt>
                <c:pt idx="590">
                  <c:v>0.19320672517753773</c:v>
                </c:pt>
                <c:pt idx="591">
                  <c:v>0.19289400124819261</c:v>
                </c:pt>
                <c:pt idx="592">
                  <c:v>0.1928147301220659</c:v>
                </c:pt>
                <c:pt idx="593">
                  <c:v>0.19287920425359692</c:v>
                </c:pt>
                <c:pt idx="594">
                  <c:v>0.19297547107303131</c:v>
                </c:pt>
                <c:pt idx="595">
                  <c:v>0.19252639660072085</c:v>
                </c:pt>
                <c:pt idx="596">
                  <c:v>0.1921934615490074</c:v>
                </c:pt>
                <c:pt idx="597">
                  <c:v>0.1920246190142596</c:v>
                </c:pt>
                <c:pt idx="598">
                  <c:v>0.19226063134310825</c:v>
                </c:pt>
                <c:pt idx="599">
                  <c:v>0.19242855745502152</c:v>
                </c:pt>
                <c:pt idx="600">
                  <c:v>0.19232469632628107</c:v>
                </c:pt>
                <c:pt idx="601">
                  <c:v>0.19130610835920345</c:v>
                </c:pt>
                <c:pt idx="602">
                  <c:v>0.19120548120496289</c:v>
                </c:pt>
                <c:pt idx="603">
                  <c:v>0.19219708332580224</c:v>
                </c:pt>
                <c:pt idx="604">
                  <c:v>0.19298990687851825</c:v>
                </c:pt>
                <c:pt idx="605">
                  <c:v>0.19382069198034985</c:v>
                </c:pt>
                <c:pt idx="606">
                  <c:v>0.19301569718301714</c:v>
                </c:pt>
                <c:pt idx="607">
                  <c:v>0.19281140234049315</c:v>
                </c:pt>
                <c:pt idx="608">
                  <c:v>0.19215227733096718</c:v>
                </c:pt>
                <c:pt idx="609">
                  <c:v>0.19147846415061026</c:v>
                </c:pt>
                <c:pt idx="610">
                  <c:v>0.19126076025152916</c:v>
                </c:pt>
                <c:pt idx="611">
                  <c:v>0.19178895756142744</c:v>
                </c:pt>
                <c:pt idx="612">
                  <c:v>0.19188064373269545</c:v>
                </c:pt>
                <c:pt idx="613">
                  <c:v>0.1920219209570177</c:v>
                </c:pt>
                <c:pt idx="614">
                  <c:v>0.19128138806305645</c:v>
                </c:pt>
                <c:pt idx="615">
                  <c:v>0.18943080942819285</c:v>
                </c:pt>
                <c:pt idx="616">
                  <c:v>0.19105974934207134</c:v>
                </c:pt>
                <c:pt idx="617">
                  <c:v>0.19344889644570185</c:v>
                </c:pt>
                <c:pt idx="618">
                  <c:v>0.19552868135789805</c:v>
                </c:pt>
                <c:pt idx="619">
                  <c:v>0.19338338660188353</c:v>
                </c:pt>
                <c:pt idx="620">
                  <c:v>0.1922724841776916</c:v>
                </c:pt>
                <c:pt idx="621">
                  <c:v>0.19251520138476466</c:v>
                </c:pt>
                <c:pt idx="622">
                  <c:v>0.19041192425959916</c:v>
                </c:pt>
                <c:pt idx="623">
                  <c:v>0.1884931074381283</c:v>
                </c:pt>
                <c:pt idx="624">
                  <c:v>0.18779832292160273</c:v>
                </c:pt>
                <c:pt idx="625">
                  <c:v>0.18879358027385884</c:v>
                </c:pt>
                <c:pt idx="626">
                  <c:v>0.18950321342476889</c:v>
                </c:pt>
                <c:pt idx="627">
                  <c:v>0.19073742113962092</c:v>
                </c:pt>
                <c:pt idx="628">
                  <c:v>0.19121274081761414</c:v>
                </c:pt>
                <c:pt idx="629">
                  <c:v>0.19038333782465378</c:v>
                </c:pt>
                <c:pt idx="630">
                  <c:v>0.19125227799639333</c:v>
                </c:pt>
                <c:pt idx="631">
                  <c:v>0.1907723377370516</c:v>
                </c:pt>
                <c:pt idx="632">
                  <c:v>0.19023563257738002</c:v>
                </c:pt>
                <c:pt idx="633">
                  <c:v>0.18806278403390142</c:v>
                </c:pt>
                <c:pt idx="634">
                  <c:v>0.18640451044411258</c:v>
                </c:pt>
                <c:pt idx="635">
                  <c:v>0.18812074273188981</c:v>
                </c:pt>
                <c:pt idx="636">
                  <c:v>0.18702399013892781</c:v>
                </c:pt>
                <c:pt idx="637">
                  <c:v>0.18504412625475727</c:v>
                </c:pt>
                <c:pt idx="638">
                  <c:v>0.18409756247621945</c:v>
                </c:pt>
                <c:pt idx="639">
                  <c:v>0.18587778955521572</c:v>
                </c:pt>
                <c:pt idx="640">
                  <c:v>0.18796946091337952</c:v>
                </c:pt>
                <c:pt idx="641">
                  <c:v>0.19025115485284913</c:v>
                </c:pt>
                <c:pt idx="642">
                  <c:v>0.19268906238142869</c:v>
                </c:pt>
                <c:pt idx="643">
                  <c:v>0.19182539294100753</c:v>
                </c:pt>
                <c:pt idx="644">
                  <c:v>0.18955566671904267</c:v>
                </c:pt>
                <c:pt idx="645">
                  <c:v>0.18742396167391928</c:v>
                </c:pt>
                <c:pt idx="646">
                  <c:v>0.18542026459223321</c:v>
                </c:pt>
                <c:pt idx="647">
                  <c:v>0.18421072733369948</c:v>
                </c:pt>
                <c:pt idx="648">
                  <c:v>0.18293641111909534</c:v>
                </c:pt>
                <c:pt idx="649">
                  <c:v>0.18193212323725821</c:v>
                </c:pt>
                <c:pt idx="650">
                  <c:v>0.18160649981819474</c:v>
                </c:pt>
                <c:pt idx="651">
                  <c:v>0.18150501072038353</c:v>
                </c:pt>
                <c:pt idx="652">
                  <c:v>0.18076600293922185</c:v>
                </c:pt>
                <c:pt idx="653">
                  <c:v>0.18113295204026975</c:v>
                </c:pt>
                <c:pt idx="654">
                  <c:v>0.18047761103514062</c:v>
                </c:pt>
                <c:pt idx="655">
                  <c:v>0.1812836734959565</c:v>
                </c:pt>
                <c:pt idx="656">
                  <c:v>0.18109427909939768</c:v>
                </c:pt>
                <c:pt idx="657">
                  <c:v>0.18090402897167876</c:v>
                </c:pt>
                <c:pt idx="658">
                  <c:v>0.18050929264037135</c:v>
                </c:pt>
                <c:pt idx="659">
                  <c:v>0.18042879067370265</c:v>
                </c:pt>
                <c:pt idx="660">
                  <c:v>0.18052599075522499</c:v>
                </c:pt>
                <c:pt idx="661">
                  <c:v>0.18002639252923397</c:v>
                </c:pt>
                <c:pt idx="662">
                  <c:v>0.18010913083430735</c:v>
                </c:pt>
                <c:pt idx="663">
                  <c:v>0.18028122635189345</c:v>
                </c:pt>
                <c:pt idx="664">
                  <c:v>0.17963681849049828</c:v>
                </c:pt>
                <c:pt idx="665">
                  <c:v>0.17910346216889855</c:v>
                </c:pt>
                <c:pt idx="666">
                  <c:v>0.17945099974388373</c:v>
                </c:pt>
                <c:pt idx="667">
                  <c:v>0.17969287385993446</c:v>
                </c:pt>
                <c:pt idx="668">
                  <c:v>0.17987943592945257</c:v>
                </c:pt>
                <c:pt idx="669">
                  <c:v>0.18009469392484895</c:v>
                </c:pt>
                <c:pt idx="670">
                  <c:v>0.18103668792865793</c:v>
                </c:pt>
              </c:numCache>
            </c:numRef>
          </c:val>
          <c:smooth val="0"/>
        </c:ser>
        <c:dLbls>
          <c:showLegendKey val="0"/>
          <c:showVal val="0"/>
          <c:showCatName val="0"/>
          <c:showSerName val="0"/>
          <c:showPercent val="0"/>
          <c:showBubbleSize val="0"/>
        </c:dLbls>
        <c:marker val="1"/>
        <c:smooth val="0"/>
        <c:axId val="94617088"/>
        <c:axId val="94553216"/>
      </c:lineChart>
      <c:catAx>
        <c:axId val="94617088"/>
        <c:scaling>
          <c:orientation val="maxMin"/>
        </c:scaling>
        <c:delete val="0"/>
        <c:axPos val="b"/>
        <c:numFmt formatCode="d\-mmm\-yy" sourceLinked="0"/>
        <c:majorTickMark val="none"/>
        <c:minorTickMark val="none"/>
        <c:tickLblPos val="nextTo"/>
        <c:txPr>
          <a:bodyPr/>
          <a:lstStyle/>
          <a:p>
            <a:pPr>
              <a:defRPr sz="1200">
                <a:cs typeface="B Nazanin" pitchFamily="2" charset="-78"/>
              </a:defRPr>
            </a:pPr>
            <a:endParaRPr lang="en-US"/>
          </a:p>
        </c:txPr>
        <c:crossAx val="94553216"/>
        <c:crosses val="autoZero"/>
        <c:auto val="1"/>
        <c:lblAlgn val="ctr"/>
        <c:lblOffset val="100"/>
        <c:noMultiLvlLbl val="0"/>
      </c:catAx>
      <c:valAx>
        <c:axId val="94553216"/>
        <c:scaling>
          <c:orientation val="minMax"/>
          <c:max val="0.2"/>
          <c:min val="8.0000000000000016E-2"/>
        </c:scaling>
        <c:delete val="0"/>
        <c:axPos val="r"/>
        <c:majorGridlines>
          <c:spPr>
            <a:ln w="6350">
              <a:prstDash val="sysDot"/>
            </a:ln>
          </c:spPr>
        </c:majorGridlines>
        <c:numFmt formatCode="[$-3010000]0%" sourceLinked="0"/>
        <c:majorTickMark val="none"/>
        <c:minorTickMark val="none"/>
        <c:tickLblPos val="nextTo"/>
        <c:spPr>
          <a:ln w="9525">
            <a:noFill/>
          </a:ln>
        </c:spPr>
        <c:txPr>
          <a:bodyPr/>
          <a:lstStyle/>
          <a:p>
            <a:pPr>
              <a:defRPr sz="1200">
                <a:cs typeface="B Nazanin" pitchFamily="2" charset="-78"/>
              </a:defRPr>
            </a:pPr>
            <a:endParaRPr lang="en-US"/>
          </a:p>
        </c:txPr>
        <c:crossAx val="94617088"/>
        <c:crosses val="autoZero"/>
        <c:crossBetween val="between"/>
        <c:majorUnit val="2.0000000000000004E-2"/>
      </c:valAx>
    </c:plotArea>
    <c:legend>
      <c:legendPos val="b"/>
      <c:layout/>
      <c:overlay val="0"/>
      <c:txPr>
        <a:bodyPr/>
        <a:lstStyle/>
        <a:p>
          <a:pPr>
            <a:defRPr sz="1200">
              <a:cs typeface="B Nazanin" pitchFamily="2" charset="-78"/>
            </a:defRPr>
          </a:pPr>
          <a:endParaRPr lang="en-US"/>
        </a:p>
      </c:txPr>
    </c:legend>
    <c:plotVisOnly val="1"/>
    <c:dispBlanksAs val="gap"/>
    <c:showDLblsOverMax val="0"/>
  </c:chart>
  <c:spPr>
    <a:noFill/>
    <a:ln w="12700" cap="flat" cmpd="sng" algn="ctr">
      <a:solidFill>
        <a:sysClr val="windowText" lastClr="000000"/>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cs typeface="B Nazanin" pitchFamily="2" charset="-78"/>
              </a:defRPr>
            </a:pPr>
            <a:r>
              <a:rPr lang="fa-IR" sz="1800" dirty="0">
                <a:cs typeface="B Nazanin" pitchFamily="2" charset="-78"/>
              </a:rPr>
              <a:t>نیاز سالیانۀ مسکن</a:t>
            </a:r>
            <a:endParaRPr lang="en-US" sz="1800" dirty="0">
              <a:cs typeface="B Nazanin" pitchFamily="2" charset="-78"/>
            </a:endParaRPr>
          </a:p>
          <a:p>
            <a:pPr>
              <a:defRPr sz="1800">
                <a:cs typeface="B Nazanin" pitchFamily="2" charset="-78"/>
              </a:defRPr>
            </a:pPr>
            <a:r>
              <a:rPr lang="fa-IR" sz="1800" b="0" dirty="0">
                <a:cs typeface="B Nazanin" pitchFamily="2" charset="-78"/>
              </a:rPr>
              <a:t>(میلیون واحد)</a:t>
            </a:r>
          </a:p>
        </c:rich>
      </c:tx>
      <c:layout/>
      <c:overlay val="0"/>
    </c:title>
    <c:autoTitleDeleted val="0"/>
    <c:plotArea>
      <c:layout>
        <c:manualLayout>
          <c:layoutTarget val="inner"/>
          <c:xMode val="edge"/>
          <c:yMode val="edge"/>
          <c:x val="0.10128718285214348"/>
          <c:y val="0.26897018081073198"/>
          <c:w val="0.868157261592301"/>
          <c:h val="0.43880650335374743"/>
        </c:manualLayout>
      </c:layout>
      <c:areaChart>
        <c:grouping val="standard"/>
        <c:varyColors val="0"/>
        <c:ser>
          <c:idx val="0"/>
          <c:order val="0"/>
          <c:tx>
            <c:strRef>
              <c:f>Sheet5!$A$17</c:f>
              <c:strCache>
                <c:ptCount val="1"/>
                <c:pt idx="0">
                  <c:v>نیاز سالیانۀ مسکن</c:v>
                </c:pt>
              </c:strCache>
            </c:strRef>
          </c:tx>
          <c:spPr>
            <a:solidFill>
              <a:srgbClr val="FF7979"/>
            </a:solidFill>
            <a:ln w="28575">
              <a:solidFill>
                <a:srgbClr val="FF0000"/>
              </a:solidFill>
            </a:ln>
          </c:spPr>
          <c:cat>
            <c:numRef>
              <c:f>Sheet5!$B$1:$L$1</c:f>
              <c:numCache>
                <c:formatCode>General</c:formatCode>
                <c:ptCount val="11"/>
                <c:pt idx="0">
                  <c:v>1386</c:v>
                </c:pt>
                <c:pt idx="1">
                  <c:v>1387</c:v>
                </c:pt>
                <c:pt idx="2">
                  <c:v>1388</c:v>
                </c:pt>
                <c:pt idx="3">
                  <c:v>1389</c:v>
                </c:pt>
                <c:pt idx="4">
                  <c:v>1390</c:v>
                </c:pt>
                <c:pt idx="5">
                  <c:v>1391</c:v>
                </c:pt>
                <c:pt idx="6">
                  <c:v>1392</c:v>
                </c:pt>
                <c:pt idx="7">
                  <c:v>1393</c:v>
                </c:pt>
                <c:pt idx="8">
                  <c:v>1394</c:v>
                </c:pt>
                <c:pt idx="9">
                  <c:v>1395</c:v>
                </c:pt>
                <c:pt idx="10">
                  <c:v>1396</c:v>
                </c:pt>
              </c:numCache>
            </c:numRef>
          </c:cat>
          <c:val>
            <c:numRef>
              <c:f>Sheet5!$B$19:$L$19</c:f>
              <c:numCache>
                <c:formatCode>0</c:formatCode>
                <c:ptCount val="11"/>
                <c:pt idx="0">
                  <c:v>1.06307</c:v>
                </c:pt>
                <c:pt idx="1">
                  <c:v>1.1162195000000001</c:v>
                </c:pt>
                <c:pt idx="2">
                  <c:v>1.14364475</c:v>
                </c:pt>
                <c:pt idx="3">
                  <c:v>1.1549269999999998</c:v>
                </c:pt>
                <c:pt idx="4">
                  <c:v>1.15450225</c:v>
                </c:pt>
                <c:pt idx="5">
                  <c:v>1.154549</c:v>
                </c:pt>
                <c:pt idx="6">
                  <c:v>1.1696286751023037</c:v>
                </c:pt>
                <c:pt idx="7">
                  <c:v>1.2452776672883277</c:v>
                </c:pt>
                <c:pt idx="8">
                  <c:v>1.2638042555613325</c:v>
                </c:pt>
                <c:pt idx="9">
                  <c:v>1.2826671434170176</c:v>
                </c:pt>
                <c:pt idx="10">
                  <c:v>1.3029459240254102</c:v>
                </c:pt>
              </c:numCache>
            </c:numRef>
          </c:val>
        </c:ser>
        <c:dLbls>
          <c:showLegendKey val="0"/>
          <c:showVal val="0"/>
          <c:showCatName val="0"/>
          <c:showSerName val="0"/>
          <c:showPercent val="0"/>
          <c:showBubbleSize val="0"/>
        </c:dLbls>
        <c:axId val="97124352"/>
        <c:axId val="94556096"/>
      </c:areaChart>
      <c:catAx>
        <c:axId val="97124352"/>
        <c:scaling>
          <c:orientation val="minMax"/>
        </c:scaling>
        <c:delete val="0"/>
        <c:axPos val="b"/>
        <c:numFmt formatCode="[$-3010000]0" sourceLinked="0"/>
        <c:majorTickMark val="none"/>
        <c:minorTickMark val="none"/>
        <c:tickLblPos val="nextTo"/>
        <c:txPr>
          <a:bodyPr rot="-5400000" vert="horz"/>
          <a:lstStyle/>
          <a:p>
            <a:pPr>
              <a:defRPr sz="1400">
                <a:cs typeface="B Nazanin" pitchFamily="2" charset="-78"/>
              </a:defRPr>
            </a:pPr>
            <a:endParaRPr lang="en-US"/>
          </a:p>
        </c:txPr>
        <c:crossAx val="94556096"/>
        <c:crosses val="autoZero"/>
        <c:auto val="1"/>
        <c:lblAlgn val="ctr"/>
        <c:lblOffset val="100"/>
        <c:noMultiLvlLbl val="0"/>
      </c:catAx>
      <c:valAx>
        <c:axId val="94556096"/>
        <c:scaling>
          <c:orientation val="minMax"/>
          <c:min val="1"/>
        </c:scaling>
        <c:delete val="0"/>
        <c:axPos val="l"/>
        <c:numFmt formatCode="[$-3010000]0.00" sourceLinked="0"/>
        <c:majorTickMark val="none"/>
        <c:minorTickMark val="none"/>
        <c:tickLblPos val="nextTo"/>
        <c:txPr>
          <a:bodyPr/>
          <a:lstStyle/>
          <a:p>
            <a:pPr>
              <a:defRPr sz="1400">
                <a:cs typeface="B Nazanin" pitchFamily="2" charset="-78"/>
              </a:defRPr>
            </a:pPr>
            <a:endParaRPr lang="en-US"/>
          </a:p>
        </c:txPr>
        <c:crossAx val="97124352"/>
        <c:crosses val="autoZero"/>
        <c:crossBetween val="midCat"/>
      </c:valAx>
    </c:plotArea>
    <c:legend>
      <c:legendPos val="b"/>
      <c:layout/>
      <c:overlay val="0"/>
      <c:txPr>
        <a:bodyPr/>
        <a:lstStyle/>
        <a:p>
          <a:pPr>
            <a:defRPr sz="1400">
              <a:cs typeface="B Nazanin" pitchFamily="2" charset="-78"/>
            </a:defRPr>
          </a:pPr>
          <a:endParaRPr lang="en-US"/>
        </a:p>
      </c:txPr>
    </c:legend>
    <c:plotVisOnly val="1"/>
    <c:dispBlanksAs val="gap"/>
    <c:showDLblsOverMax val="0"/>
  </c:chart>
  <c:spPr>
    <a:ln>
      <a:solidFill>
        <a:sysClr val="windowText" lastClr="000000"/>
      </a:solidFill>
    </a:ln>
  </c:spPr>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cs typeface="B Nazanin" pitchFamily="2" charset="-78"/>
              </a:defRPr>
            </a:pPr>
            <a:r>
              <a:rPr lang="fa-IR">
                <a:cs typeface="B Nazanin" pitchFamily="2" charset="-78"/>
              </a:rPr>
              <a:t>آمار</a:t>
            </a:r>
            <a:r>
              <a:rPr lang="fa-IR" baseline="0">
                <a:cs typeface="B Nazanin" pitchFamily="2" charset="-78"/>
              </a:rPr>
              <a:t> </a:t>
            </a:r>
            <a:r>
              <a:rPr lang="fa-IR">
                <a:cs typeface="B Nazanin" pitchFamily="2" charset="-78"/>
              </a:rPr>
              <a:t>معاملات مسکن در شهر تهران</a:t>
            </a:r>
            <a:endParaRPr lang="da-DK">
              <a:cs typeface="B Nazanin" pitchFamily="2" charset="-78"/>
            </a:endParaRPr>
          </a:p>
          <a:p>
            <a:pPr>
              <a:defRPr>
                <a:cs typeface="B Nazanin" pitchFamily="2" charset="-78"/>
              </a:defRPr>
            </a:pPr>
            <a:r>
              <a:rPr lang="fa-IR" b="0">
                <a:cs typeface="B Nazanin" pitchFamily="2" charset="-78"/>
              </a:rPr>
              <a:t> مهر ماه 1391</a:t>
            </a:r>
          </a:p>
        </c:rich>
      </c:tx>
      <c:layout>
        <c:manualLayout>
          <c:xMode val="edge"/>
          <c:yMode val="edge"/>
          <c:x val="0.1235"/>
          <c:y val="2.7777777777777776E-2"/>
        </c:manualLayout>
      </c:layout>
      <c:overlay val="0"/>
    </c:title>
    <c:autoTitleDeleted val="0"/>
    <c:plotArea>
      <c:layout>
        <c:manualLayout>
          <c:layoutTarget val="inner"/>
          <c:xMode val="edge"/>
          <c:yMode val="edge"/>
          <c:x val="0.25563888888888892"/>
          <c:y val="0.29593248760571589"/>
          <c:w val="0.4109446631671041"/>
          <c:h val="0.68490777194517349"/>
        </c:manualLayout>
      </c:layout>
      <c:pieChart>
        <c:varyColors val="1"/>
        <c:ser>
          <c:idx val="0"/>
          <c:order val="0"/>
          <c:tx>
            <c:strRef>
              <c:f>Sheet6!$B$1</c:f>
              <c:strCache>
                <c:ptCount val="1"/>
                <c:pt idx="0">
                  <c:v>معاملات مسکن شهر تهران مهر 1391</c:v>
                </c:pt>
              </c:strCache>
            </c:strRef>
          </c:tx>
          <c:dLbls>
            <c:numFmt formatCode="[$-3010000]0%" sourceLinked="0"/>
            <c:txPr>
              <a:bodyPr/>
              <a:lstStyle/>
              <a:p>
                <a:pPr>
                  <a:defRPr sz="1400">
                    <a:cs typeface="B Nazanin" pitchFamily="2" charset="-78"/>
                  </a:defRPr>
                </a:pPr>
                <a:endParaRPr lang="en-US"/>
              </a:p>
            </c:txPr>
            <c:showLegendKey val="0"/>
            <c:showVal val="0"/>
            <c:showCatName val="0"/>
            <c:showSerName val="0"/>
            <c:showPercent val="1"/>
            <c:showBubbleSize val="0"/>
            <c:showLeaderLines val="1"/>
          </c:dLbls>
          <c:cat>
            <c:strRef>
              <c:f>Sheet6!$A$2:$A$6</c:f>
              <c:strCache>
                <c:ptCount val="5"/>
                <c:pt idx="0">
                  <c:v>کمتر از 5 سال</c:v>
                </c:pt>
                <c:pt idx="1">
                  <c:v>6 تا 10 سال</c:v>
                </c:pt>
                <c:pt idx="2">
                  <c:v>11 تا 15 سال</c:v>
                </c:pt>
                <c:pt idx="3">
                  <c:v>16 تا 20 سال</c:v>
                </c:pt>
                <c:pt idx="4">
                  <c:v>بیش از 20 سال</c:v>
                </c:pt>
              </c:strCache>
            </c:strRef>
          </c:cat>
          <c:val>
            <c:numRef>
              <c:f>Sheet6!$B$2:$B$6</c:f>
              <c:numCache>
                <c:formatCode>General</c:formatCode>
                <c:ptCount val="5"/>
                <c:pt idx="0">
                  <c:v>11512</c:v>
                </c:pt>
                <c:pt idx="1">
                  <c:v>4335</c:v>
                </c:pt>
                <c:pt idx="2">
                  <c:v>3346</c:v>
                </c:pt>
                <c:pt idx="3">
                  <c:v>1214</c:v>
                </c:pt>
                <c:pt idx="4">
                  <c:v>1591</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70277777777777772"/>
          <c:y val="0.16527777777777777"/>
          <c:w val="0.24722222222222223"/>
          <c:h val="0.78279126567512392"/>
        </c:manualLayout>
      </c:layout>
      <c:overlay val="0"/>
      <c:txPr>
        <a:bodyPr/>
        <a:lstStyle/>
        <a:p>
          <a:pPr>
            <a:defRPr sz="1400">
              <a:cs typeface="B Nazanin" pitchFamily="2" charset="-78"/>
            </a:defRPr>
          </a:pPr>
          <a:endParaRPr lang="en-US"/>
        </a:p>
      </c:txPr>
    </c:legend>
    <c:plotVisOnly val="1"/>
    <c:dispBlanksAs val="gap"/>
    <c:showDLblsOverMax val="0"/>
  </c:chart>
  <c:spPr>
    <a:noFill/>
    <a:ln>
      <a:solidFill>
        <a:sysClr val="windowText" lastClr="000000"/>
      </a:solidFill>
    </a:ln>
  </c:sp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cs typeface="B Nazanin" pitchFamily="2" charset="-78"/>
              </a:defRPr>
            </a:pPr>
            <a:r>
              <a:rPr lang="fa-IR">
                <a:cs typeface="B Nazanin" pitchFamily="2" charset="-78"/>
              </a:rPr>
              <a:t>آمار</a:t>
            </a:r>
            <a:r>
              <a:rPr lang="fa-IR" baseline="0">
                <a:cs typeface="B Nazanin" pitchFamily="2" charset="-78"/>
              </a:rPr>
              <a:t> </a:t>
            </a:r>
            <a:r>
              <a:rPr lang="fa-IR">
                <a:cs typeface="B Nazanin" pitchFamily="2" charset="-78"/>
              </a:rPr>
              <a:t>معاملات مسکن در شهر تهران</a:t>
            </a:r>
            <a:endParaRPr lang="da-DK">
              <a:cs typeface="B Nazanin" pitchFamily="2" charset="-78"/>
            </a:endParaRPr>
          </a:p>
          <a:p>
            <a:pPr>
              <a:defRPr>
                <a:cs typeface="B Nazanin" pitchFamily="2" charset="-78"/>
              </a:defRPr>
            </a:pPr>
            <a:r>
              <a:rPr lang="fa-IR" b="0">
                <a:cs typeface="B Nazanin" pitchFamily="2" charset="-78"/>
              </a:rPr>
              <a:t> مهر ماه 1392</a:t>
            </a:r>
          </a:p>
        </c:rich>
      </c:tx>
      <c:layout>
        <c:manualLayout>
          <c:xMode val="edge"/>
          <c:yMode val="edge"/>
          <c:x val="0.1235"/>
          <c:y val="2.7777777777777776E-2"/>
        </c:manualLayout>
      </c:layout>
      <c:overlay val="0"/>
    </c:title>
    <c:autoTitleDeleted val="0"/>
    <c:plotArea>
      <c:layout>
        <c:manualLayout>
          <c:layoutTarget val="inner"/>
          <c:xMode val="edge"/>
          <c:yMode val="edge"/>
          <c:x val="0.25563888888888892"/>
          <c:y val="0.29593248760571589"/>
          <c:w val="0.4109446631671041"/>
          <c:h val="0.68490777194517349"/>
        </c:manualLayout>
      </c:layout>
      <c:pieChart>
        <c:varyColors val="1"/>
        <c:ser>
          <c:idx val="0"/>
          <c:order val="0"/>
          <c:tx>
            <c:strRef>
              <c:f>Sheet6!$B$1</c:f>
              <c:strCache>
                <c:ptCount val="1"/>
                <c:pt idx="0">
                  <c:v>معاملات مسکن شهر تهران مهر 1391</c:v>
                </c:pt>
              </c:strCache>
            </c:strRef>
          </c:tx>
          <c:dLbls>
            <c:numFmt formatCode="[$-3010000]0%" sourceLinked="0"/>
            <c:txPr>
              <a:bodyPr/>
              <a:lstStyle/>
              <a:p>
                <a:pPr>
                  <a:defRPr sz="1400">
                    <a:cs typeface="B Nazanin" pitchFamily="2" charset="-78"/>
                  </a:defRPr>
                </a:pPr>
                <a:endParaRPr lang="en-US"/>
              </a:p>
            </c:txPr>
            <c:showLegendKey val="0"/>
            <c:showVal val="0"/>
            <c:showCatName val="0"/>
            <c:showSerName val="0"/>
            <c:showPercent val="1"/>
            <c:showBubbleSize val="0"/>
            <c:showLeaderLines val="1"/>
          </c:dLbls>
          <c:cat>
            <c:strRef>
              <c:f>Sheet6!$A$2:$A$6</c:f>
              <c:strCache>
                <c:ptCount val="5"/>
                <c:pt idx="0">
                  <c:v>کمتر از 5 سال</c:v>
                </c:pt>
                <c:pt idx="1">
                  <c:v>6 تا 10 سال</c:v>
                </c:pt>
                <c:pt idx="2">
                  <c:v>11 تا 15 سال</c:v>
                </c:pt>
                <c:pt idx="3">
                  <c:v>16 تا 20 سال</c:v>
                </c:pt>
                <c:pt idx="4">
                  <c:v>بیش از 20 سال</c:v>
                </c:pt>
              </c:strCache>
            </c:strRef>
          </c:cat>
          <c:val>
            <c:numRef>
              <c:f>Sheet6!$C$2:$C$6</c:f>
              <c:numCache>
                <c:formatCode>General</c:formatCode>
                <c:ptCount val="5"/>
                <c:pt idx="0">
                  <c:v>4626</c:v>
                </c:pt>
                <c:pt idx="1">
                  <c:v>1165</c:v>
                </c:pt>
                <c:pt idx="2">
                  <c:v>982</c:v>
                </c:pt>
                <c:pt idx="3">
                  <c:v>386</c:v>
                </c:pt>
                <c:pt idx="4">
                  <c:v>502</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70277777777777772"/>
          <c:y val="0.16527777777777777"/>
          <c:w val="0.24722222222222223"/>
          <c:h val="0.78279126567512392"/>
        </c:manualLayout>
      </c:layout>
      <c:overlay val="0"/>
      <c:txPr>
        <a:bodyPr/>
        <a:lstStyle/>
        <a:p>
          <a:pPr>
            <a:defRPr sz="1400">
              <a:cs typeface="B Nazanin" pitchFamily="2" charset="-78"/>
            </a:defRPr>
          </a:pPr>
          <a:endParaRPr lang="en-US"/>
        </a:p>
      </c:txPr>
    </c:legend>
    <c:plotVisOnly val="1"/>
    <c:dispBlanksAs val="gap"/>
    <c:showDLblsOverMax val="0"/>
  </c:chart>
  <c:spPr>
    <a:noFill/>
    <a:ln>
      <a:solidFill>
        <a:sysClr val="windowText" lastClr="000000"/>
      </a:solidFill>
    </a:ln>
  </c:sp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cs typeface="B Nazanin" pitchFamily="2" charset="-78"/>
              </a:defRPr>
            </a:pPr>
            <a:r>
              <a:rPr lang="fa-IR">
                <a:cs typeface="B Nazanin" pitchFamily="2" charset="-78"/>
              </a:rPr>
              <a:t>نسبت وام خرید به قیمت آپارتمانی 100 متری در مناطق متوسط شهر تهران </a:t>
            </a:r>
          </a:p>
        </c:rich>
      </c:tx>
      <c:layout/>
      <c:overlay val="0"/>
      <c:spPr>
        <a:noFill/>
      </c:spPr>
    </c:title>
    <c:autoTitleDeleted val="0"/>
    <c:plotArea>
      <c:layout/>
      <c:barChart>
        <c:barDir val="col"/>
        <c:grouping val="clustered"/>
        <c:varyColors val="0"/>
        <c:ser>
          <c:idx val="0"/>
          <c:order val="0"/>
          <c:tx>
            <c:strRef>
              <c:f>'[1]نسبت وام'!$B$1</c:f>
              <c:strCache>
                <c:ptCount val="1"/>
                <c:pt idx="0">
                  <c:v>نسبت وام خرید به قیمت مسکن (درصد)</c:v>
                </c:pt>
              </c:strCache>
            </c:strRef>
          </c:tx>
          <c:spPr>
            <a:solidFill>
              <a:srgbClr val="FF0000"/>
            </a:solidFill>
          </c:spPr>
          <c:invertIfNegative val="0"/>
          <c:cat>
            <c:numRef>
              <c:f>'[1]نسبت وام'!$A$2:$A$11</c:f>
              <c:numCache>
                <c:formatCode>General</c:formatCode>
                <c:ptCount val="10"/>
                <c:pt idx="0">
                  <c:v>1383</c:v>
                </c:pt>
                <c:pt idx="1">
                  <c:v>1384</c:v>
                </c:pt>
                <c:pt idx="2">
                  <c:v>1385</c:v>
                </c:pt>
                <c:pt idx="3">
                  <c:v>1386</c:v>
                </c:pt>
                <c:pt idx="4">
                  <c:v>1387</c:v>
                </c:pt>
                <c:pt idx="5">
                  <c:v>1388</c:v>
                </c:pt>
                <c:pt idx="6">
                  <c:v>1389</c:v>
                </c:pt>
                <c:pt idx="7">
                  <c:v>1390</c:v>
                </c:pt>
                <c:pt idx="8">
                  <c:v>1391</c:v>
                </c:pt>
                <c:pt idx="9">
                  <c:v>1392</c:v>
                </c:pt>
              </c:numCache>
            </c:numRef>
          </c:cat>
          <c:val>
            <c:numRef>
              <c:f>'[1]نسبت وام'!$B$2:$B$11</c:f>
              <c:numCache>
                <c:formatCode>General</c:formatCode>
                <c:ptCount val="10"/>
                <c:pt idx="0">
                  <c:v>31</c:v>
                </c:pt>
                <c:pt idx="1">
                  <c:v>27.7</c:v>
                </c:pt>
                <c:pt idx="2">
                  <c:v>21.7</c:v>
                </c:pt>
                <c:pt idx="3">
                  <c:v>11.9</c:v>
                </c:pt>
                <c:pt idx="4">
                  <c:v>10.199999999999999</c:v>
                </c:pt>
                <c:pt idx="5">
                  <c:v>11.3</c:v>
                </c:pt>
                <c:pt idx="6">
                  <c:v>10.7</c:v>
                </c:pt>
                <c:pt idx="7">
                  <c:v>9.6999999999999993</c:v>
                </c:pt>
                <c:pt idx="8">
                  <c:v>6.5</c:v>
                </c:pt>
                <c:pt idx="9">
                  <c:v>4.9000000000000004</c:v>
                </c:pt>
              </c:numCache>
            </c:numRef>
          </c:val>
        </c:ser>
        <c:dLbls>
          <c:showLegendKey val="0"/>
          <c:showVal val="0"/>
          <c:showCatName val="0"/>
          <c:showSerName val="0"/>
          <c:showPercent val="0"/>
          <c:showBubbleSize val="0"/>
        </c:dLbls>
        <c:gapWidth val="75"/>
        <c:overlap val="-25"/>
        <c:axId val="91352576"/>
        <c:axId val="92054080"/>
      </c:barChart>
      <c:catAx>
        <c:axId val="91352576"/>
        <c:scaling>
          <c:orientation val="minMax"/>
        </c:scaling>
        <c:delete val="0"/>
        <c:axPos val="b"/>
        <c:numFmt formatCode="[$-3010000]0" sourceLinked="0"/>
        <c:majorTickMark val="none"/>
        <c:minorTickMark val="none"/>
        <c:tickLblPos val="nextTo"/>
        <c:txPr>
          <a:bodyPr rot="-5400000" vert="horz"/>
          <a:lstStyle/>
          <a:p>
            <a:pPr rtl="1">
              <a:defRPr sz="1400">
                <a:cs typeface="B Nazanin" pitchFamily="2" charset="-78"/>
              </a:defRPr>
            </a:pPr>
            <a:endParaRPr lang="en-US"/>
          </a:p>
        </c:txPr>
        <c:crossAx val="92054080"/>
        <c:crosses val="autoZero"/>
        <c:auto val="1"/>
        <c:lblAlgn val="ctr"/>
        <c:lblOffset val="100"/>
        <c:noMultiLvlLbl val="0"/>
      </c:catAx>
      <c:valAx>
        <c:axId val="92054080"/>
        <c:scaling>
          <c:orientation val="minMax"/>
        </c:scaling>
        <c:delete val="0"/>
        <c:axPos val="l"/>
        <c:majorGridlines>
          <c:spPr>
            <a:ln w="6350">
              <a:prstDash val="sysDot"/>
            </a:ln>
          </c:spPr>
        </c:majorGridlines>
        <c:numFmt formatCode="[$-3010000]0" sourceLinked="0"/>
        <c:majorTickMark val="none"/>
        <c:minorTickMark val="none"/>
        <c:tickLblPos val="nextTo"/>
        <c:spPr>
          <a:ln w="9525">
            <a:noFill/>
          </a:ln>
        </c:spPr>
        <c:txPr>
          <a:bodyPr/>
          <a:lstStyle/>
          <a:p>
            <a:pPr>
              <a:defRPr sz="1400">
                <a:cs typeface="B Nazanin" pitchFamily="2" charset="-78"/>
              </a:defRPr>
            </a:pPr>
            <a:endParaRPr lang="en-US"/>
          </a:p>
        </c:txPr>
        <c:crossAx val="91352576"/>
        <c:crosses val="autoZero"/>
        <c:crossBetween val="between"/>
      </c:valAx>
    </c:plotArea>
    <c:legend>
      <c:legendPos val="b"/>
      <c:layout/>
      <c:overlay val="0"/>
      <c:txPr>
        <a:bodyPr/>
        <a:lstStyle/>
        <a:p>
          <a:pPr>
            <a:defRPr sz="1400">
              <a:cs typeface="B Nazanin" pitchFamily="2" charset="-78"/>
            </a:defRPr>
          </a:pPr>
          <a:endParaRPr lang="en-US"/>
        </a:p>
      </c:txPr>
    </c:legend>
    <c:plotVisOnly val="1"/>
    <c:dispBlanksAs val="gap"/>
    <c:showDLblsOverMax val="0"/>
  </c:chart>
  <c:spPr>
    <a:no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1"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B Nazanin" pitchFamily="2" charset="-78"/>
              </a:defRPr>
            </a:pPr>
            <a:r>
              <a:rPr lang="fa-IR" dirty="0" smtClean="0">
                <a:cs typeface="B Nazanin" pitchFamily="2" charset="-78"/>
              </a:rPr>
              <a:t>گرایش به بازار </a:t>
            </a:r>
            <a:r>
              <a:rPr lang="fa-IR" sz="1800" dirty="0">
                <a:effectLst/>
                <a:cs typeface="B Nazanin" pitchFamily="2" charset="-78"/>
              </a:rPr>
              <a:t>ارزان‌قیمت</a:t>
            </a:r>
            <a:r>
              <a:rPr lang="fa-IR" sz="1800" baseline="0" dirty="0">
                <a:effectLst/>
                <a:cs typeface="B Nazanin" pitchFamily="2" charset="-78"/>
              </a:rPr>
              <a:t> </a:t>
            </a:r>
            <a:r>
              <a:rPr lang="fa-IR" dirty="0">
                <a:cs typeface="B Nazanin" pitchFamily="2" charset="-78"/>
              </a:rPr>
              <a:t>و لوکس</a:t>
            </a:r>
          </a:p>
        </c:rich>
      </c:tx>
      <c:layout/>
      <c:overlay val="0"/>
      <c:spPr>
        <a:noFill/>
      </c:spPr>
    </c:title>
    <c:autoTitleDeleted val="0"/>
    <c:plotArea>
      <c:layout>
        <c:manualLayout>
          <c:layoutTarget val="inner"/>
          <c:xMode val="edge"/>
          <c:yMode val="edge"/>
          <c:x val="7.7005237026748649E-2"/>
          <c:y val="0.23903237088823112"/>
          <c:w val="0.86690048118985119"/>
          <c:h val="0.47268919510061241"/>
        </c:manualLayout>
      </c:layout>
      <c:barChart>
        <c:barDir val="col"/>
        <c:grouping val="clustered"/>
        <c:varyColors val="0"/>
        <c:ser>
          <c:idx val="0"/>
          <c:order val="0"/>
          <c:tx>
            <c:strRef>
              <c:f>Sheet8!$A$1</c:f>
              <c:strCache>
                <c:ptCount val="1"/>
                <c:pt idx="0">
                  <c:v>قیمت یک مترمربع بنا، مهر ماه 1392 (میلیون ریال)</c:v>
                </c:pt>
              </c:strCache>
            </c:strRef>
          </c:tx>
          <c:spPr>
            <a:solidFill>
              <a:srgbClr val="FF0000"/>
            </a:solidFill>
          </c:spPr>
          <c:invertIfNegative val="0"/>
          <c:dLbls>
            <c:numFmt formatCode="[$-3010000]0%" sourceLinked="0"/>
            <c:txPr>
              <a:bodyPr/>
              <a:lstStyle/>
              <a:p>
                <a:pPr>
                  <a:defRPr sz="1200">
                    <a:cs typeface="B Nazanin" pitchFamily="2" charset="-78"/>
                  </a:defRPr>
                </a:pPr>
                <a:endParaRPr lang="en-US"/>
              </a:p>
            </c:txPr>
            <c:dLblPos val="outEnd"/>
            <c:showLegendKey val="0"/>
            <c:showVal val="1"/>
            <c:showCatName val="0"/>
            <c:showSerName val="0"/>
            <c:showPercent val="0"/>
            <c:showBubbleSize val="0"/>
            <c:showLeaderLines val="0"/>
          </c:dLbls>
          <c:cat>
            <c:strRef>
              <c:f>Sheet8!$A$2:$A$17</c:f>
              <c:strCache>
                <c:ptCount val="16"/>
                <c:pt idx="0">
                  <c:v>کمتر از 10</c:v>
                </c:pt>
                <c:pt idx="1">
                  <c:v>10 تا 15</c:v>
                </c:pt>
                <c:pt idx="2">
                  <c:v>15 تا 20</c:v>
                </c:pt>
                <c:pt idx="3">
                  <c:v>20 تا 25</c:v>
                </c:pt>
                <c:pt idx="4">
                  <c:v>25 تا 30</c:v>
                </c:pt>
                <c:pt idx="5">
                  <c:v>30 تا 35</c:v>
                </c:pt>
                <c:pt idx="6">
                  <c:v>35 تا 40</c:v>
                </c:pt>
                <c:pt idx="7">
                  <c:v>40 تا 45</c:v>
                </c:pt>
                <c:pt idx="8">
                  <c:v>45 تا 50</c:v>
                </c:pt>
                <c:pt idx="9">
                  <c:v>50 تا 55</c:v>
                </c:pt>
                <c:pt idx="10">
                  <c:v>55 تا 60</c:v>
                </c:pt>
                <c:pt idx="11">
                  <c:v>60 تا 65</c:v>
                </c:pt>
                <c:pt idx="12">
                  <c:v>65 تا 70</c:v>
                </c:pt>
                <c:pt idx="13">
                  <c:v>70 تا 75</c:v>
                </c:pt>
                <c:pt idx="14">
                  <c:v>75 تا 80</c:v>
                </c:pt>
                <c:pt idx="15">
                  <c:v>بیش از 80</c:v>
                </c:pt>
              </c:strCache>
            </c:strRef>
          </c:cat>
          <c:val>
            <c:numRef>
              <c:f>Sheet8!$B$2:$B$17</c:f>
              <c:numCache>
                <c:formatCode>0%</c:formatCode>
                <c:ptCount val="16"/>
                <c:pt idx="0">
                  <c:v>5.5E-2</c:v>
                </c:pt>
                <c:pt idx="1">
                  <c:v>7.0000000000000007E-2</c:v>
                </c:pt>
                <c:pt idx="2">
                  <c:v>9.1999999999999998E-2</c:v>
                </c:pt>
                <c:pt idx="3">
                  <c:v>0.13700000000000001</c:v>
                </c:pt>
                <c:pt idx="4">
                  <c:v>0.13500000000000001</c:v>
                </c:pt>
                <c:pt idx="5">
                  <c:v>0.11700000000000001</c:v>
                </c:pt>
                <c:pt idx="6">
                  <c:v>8.5000000000000006E-2</c:v>
                </c:pt>
                <c:pt idx="7">
                  <c:v>6.6000000000000003E-2</c:v>
                </c:pt>
                <c:pt idx="8">
                  <c:v>5.3999999999999999E-2</c:v>
                </c:pt>
                <c:pt idx="9">
                  <c:v>4.5999999999999999E-2</c:v>
                </c:pt>
                <c:pt idx="10">
                  <c:v>2.8000000000000001E-2</c:v>
                </c:pt>
                <c:pt idx="11">
                  <c:v>2.1000000000000001E-2</c:v>
                </c:pt>
                <c:pt idx="12">
                  <c:v>1.4999999999999999E-2</c:v>
                </c:pt>
                <c:pt idx="13">
                  <c:v>1.4999999999999999E-2</c:v>
                </c:pt>
                <c:pt idx="14">
                  <c:v>0.01</c:v>
                </c:pt>
                <c:pt idx="15">
                  <c:v>5.2999999999999999E-2</c:v>
                </c:pt>
              </c:numCache>
            </c:numRef>
          </c:val>
        </c:ser>
        <c:dLbls>
          <c:showLegendKey val="0"/>
          <c:showVal val="0"/>
          <c:showCatName val="0"/>
          <c:showSerName val="0"/>
          <c:showPercent val="0"/>
          <c:showBubbleSize val="0"/>
        </c:dLbls>
        <c:gapWidth val="150"/>
        <c:axId val="91428352"/>
        <c:axId val="92056384"/>
      </c:barChart>
      <c:catAx>
        <c:axId val="91428352"/>
        <c:scaling>
          <c:orientation val="minMax"/>
        </c:scaling>
        <c:delete val="0"/>
        <c:axPos val="b"/>
        <c:majorTickMark val="out"/>
        <c:minorTickMark val="none"/>
        <c:tickLblPos val="nextTo"/>
        <c:txPr>
          <a:bodyPr rot="-5400000" vert="horz"/>
          <a:lstStyle/>
          <a:p>
            <a:pPr>
              <a:defRPr sz="1400">
                <a:cs typeface="B Nazanin" pitchFamily="2" charset="-78"/>
              </a:defRPr>
            </a:pPr>
            <a:endParaRPr lang="en-US"/>
          </a:p>
        </c:txPr>
        <c:crossAx val="92056384"/>
        <c:crosses val="autoZero"/>
        <c:auto val="1"/>
        <c:lblAlgn val="ctr"/>
        <c:lblOffset val="100"/>
        <c:noMultiLvlLbl val="0"/>
      </c:catAx>
      <c:valAx>
        <c:axId val="92056384"/>
        <c:scaling>
          <c:orientation val="minMax"/>
        </c:scaling>
        <c:delete val="0"/>
        <c:axPos val="l"/>
        <c:numFmt formatCode="[$-3010000]0%" sourceLinked="0"/>
        <c:majorTickMark val="out"/>
        <c:minorTickMark val="none"/>
        <c:tickLblPos val="nextTo"/>
        <c:txPr>
          <a:bodyPr/>
          <a:lstStyle/>
          <a:p>
            <a:pPr>
              <a:defRPr sz="1400">
                <a:cs typeface="B Nazanin" pitchFamily="2" charset="-78"/>
              </a:defRPr>
            </a:pPr>
            <a:endParaRPr lang="en-US"/>
          </a:p>
        </c:txPr>
        <c:crossAx val="91428352"/>
        <c:crosses val="autoZero"/>
        <c:crossBetween val="between"/>
      </c:valAx>
    </c:plotArea>
    <c:legend>
      <c:legendPos val="r"/>
      <c:layout>
        <c:manualLayout>
          <c:xMode val="edge"/>
          <c:yMode val="edge"/>
          <c:x val="3.5312033484403815E-2"/>
          <c:y val="0.90998663279132175"/>
          <c:w val="0.90766423357664239"/>
          <c:h val="8.1073023260670077E-2"/>
        </c:manualLayout>
      </c:layout>
      <c:overlay val="0"/>
      <c:txPr>
        <a:bodyPr/>
        <a:lstStyle/>
        <a:p>
          <a:pPr>
            <a:defRPr sz="1400">
              <a:cs typeface="B Nazanin" pitchFamily="2" charset="-78"/>
            </a:defRPr>
          </a:pPr>
          <a:endParaRPr lang="en-US"/>
        </a:p>
      </c:txPr>
    </c:legend>
    <c:plotVisOnly val="1"/>
    <c:dispBlanksAs val="gap"/>
    <c:showDLblsOverMax val="0"/>
  </c:chart>
  <c:spPr>
    <a:noFill/>
    <a:ln>
      <a:solidFill>
        <a:sysClr val="windowText" lastClr="00000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169367094132401"/>
          <c:y val="0"/>
        </c:manualLayout>
      </c:layout>
      <c:overlay val="0"/>
      <c:txPr>
        <a:bodyPr/>
        <a:lstStyle/>
        <a:p>
          <a:pPr>
            <a:defRPr>
              <a:cs typeface="B Nazanin" pitchFamily="2" charset="-78"/>
            </a:defRPr>
          </a:pPr>
          <a:endParaRPr lang="en-US"/>
        </a:p>
      </c:txPr>
    </c:title>
    <c:autoTitleDeleted val="0"/>
    <c:plotArea>
      <c:layout>
        <c:manualLayout>
          <c:layoutTarget val="inner"/>
          <c:xMode val="edge"/>
          <c:yMode val="edge"/>
          <c:x val="0.12552226339930483"/>
          <c:y val="0.2131590015135886"/>
          <c:w val="0.5788853321853128"/>
          <c:h val="0.70326584447636586"/>
        </c:manualLayout>
      </c:layout>
      <c:pieChart>
        <c:varyColors val="1"/>
        <c:ser>
          <c:idx val="0"/>
          <c:order val="0"/>
          <c:tx>
            <c:strRef>
              <c:f>Sheet1!$A$2</c:f>
              <c:strCache>
                <c:ptCount val="1"/>
                <c:pt idx="0">
                  <c:v>سال 1365</c:v>
                </c:pt>
              </c:strCache>
            </c:strRef>
          </c:tx>
          <c:dLbls>
            <c:numFmt formatCode="[$-3010000]0%" sourceLinked="0"/>
            <c:txPr>
              <a:bodyPr/>
              <a:lstStyle/>
              <a:p>
                <a:pPr>
                  <a:defRPr sz="1400">
                    <a:cs typeface="B Nazanin" pitchFamily="2" charset="-78"/>
                  </a:defRPr>
                </a:pPr>
                <a:endParaRPr lang="en-US"/>
              </a:p>
            </c:txPr>
            <c:showLegendKey val="0"/>
            <c:showVal val="0"/>
            <c:showCatName val="0"/>
            <c:showSerName val="0"/>
            <c:showPercent val="1"/>
            <c:showBubbleSize val="0"/>
            <c:showLeaderLines val="1"/>
          </c:dLbls>
          <c:cat>
            <c:strRef>
              <c:f>Sheet1!$B$1:$F$1</c:f>
              <c:strCache>
                <c:ptCount val="5"/>
                <c:pt idx="0">
                  <c:v>ملكي</c:v>
                </c:pt>
                <c:pt idx="1">
                  <c:v>استيجاري</c:v>
                </c:pt>
                <c:pt idx="2">
                  <c:v>در برابر خدمت</c:v>
                </c:pt>
                <c:pt idx="3">
                  <c:v>رايگان</c:v>
                </c:pt>
                <c:pt idx="4">
                  <c:v>ساير و اظهار نشده</c:v>
                </c:pt>
              </c:strCache>
            </c:strRef>
          </c:cat>
          <c:val>
            <c:numRef>
              <c:f>Sheet1!$B$2:$F$2</c:f>
              <c:numCache>
                <c:formatCode>General</c:formatCode>
                <c:ptCount val="5"/>
                <c:pt idx="0">
                  <c:v>77.2</c:v>
                </c:pt>
                <c:pt idx="1">
                  <c:v>12</c:v>
                </c:pt>
                <c:pt idx="2">
                  <c:v>2.1</c:v>
                </c:pt>
                <c:pt idx="3">
                  <c:v>7.8</c:v>
                </c:pt>
                <c:pt idx="4">
                  <c:v>0.9</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73028145682225787"/>
          <c:y val="0.16655228387979987"/>
          <c:w val="0.26696016910819437"/>
          <c:h val="0.74419961774658483"/>
        </c:manualLayout>
      </c:layout>
      <c:overlay val="0"/>
      <c:txPr>
        <a:bodyPr/>
        <a:lstStyle/>
        <a:p>
          <a:pPr rtl="1">
            <a:defRPr sz="1400">
              <a:cs typeface="B Nazanin" pitchFamily="2" charset="-78"/>
            </a:defRPr>
          </a:pPr>
          <a:endParaRPr lang="en-US"/>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cs typeface="B Nazanin" pitchFamily="2" charset="-78"/>
              </a:defRPr>
            </a:pPr>
            <a:r>
              <a:rPr lang="fa-IR">
                <a:cs typeface="B Nazanin" pitchFamily="2" charset="-78"/>
              </a:rPr>
              <a:t>اجزای</a:t>
            </a:r>
            <a:r>
              <a:rPr lang="fa-IR" baseline="0">
                <a:cs typeface="B Nazanin" pitchFamily="2" charset="-78"/>
              </a:rPr>
              <a:t> درآمد دولت</a:t>
            </a:r>
            <a:endParaRPr lang="en-US">
              <a:cs typeface="B Nazanin" pitchFamily="2" charset="-78"/>
            </a:endParaRPr>
          </a:p>
        </c:rich>
      </c:tx>
      <c:layout>
        <c:manualLayout>
          <c:xMode val="edge"/>
          <c:yMode val="edge"/>
          <c:x val="0.23430520034100596"/>
          <c:y val="2.7777777777777776E-2"/>
        </c:manualLayout>
      </c:layout>
      <c:overlay val="0"/>
    </c:title>
    <c:autoTitleDeleted val="0"/>
    <c:plotArea>
      <c:layout>
        <c:manualLayout>
          <c:layoutTarget val="inner"/>
          <c:xMode val="edge"/>
          <c:yMode val="edge"/>
          <c:x val="0.16105309087003511"/>
          <c:y val="0.22979585885097698"/>
          <c:w val="0.52100986097965374"/>
          <c:h val="0.70734324876057153"/>
        </c:manualLayout>
      </c:layout>
      <c:pieChart>
        <c:varyColors val="1"/>
        <c:ser>
          <c:idx val="0"/>
          <c:order val="0"/>
          <c:dLbls>
            <c:numFmt formatCode="[$-3010000]0%" sourceLinked="0"/>
            <c:txPr>
              <a:bodyPr/>
              <a:lstStyle/>
              <a:p>
                <a:pPr>
                  <a:defRPr sz="1400">
                    <a:cs typeface="B Nazanin" pitchFamily="2" charset="-78"/>
                  </a:defRPr>
                </a:pPr>
                <a:endParaRPr lang="en-US"/>
              </a:p>
            </c:txPr>
            <c:showLegendKey val="0"/>
            <c:showVal val="0"/>
            <c:showCatName val="0"/>
            <c:showSerName val="0"/>
            <c:showPercent val="1"/>
            <c:showBubbleSize val="0"/>
            <c:showLeaderLines val="1"/>
          </c:dLbls>
          <c:cat>
            <c:strRef>
              <c:f>Sheet9!$A$2:$A$4</c:f>
              <c:strCache>
                <c:ptCount val="3"/>
                <c:pt idx="0">
                  <c:v>مالیات</c:v>
                </c:pt>
                <c:pt idx="1">
                  <c:v>درآمد نفتی</c:v>
                </c:pt>
                <c:pt idx="2">
                  <c:v>سایر</c:v>
                </c:pt>
              </c:strCache>
            </c:strRef>
          </c:cat>
          <c:val>
            <c:numRef>
              <c:f>Sheet9!$B$2:$B$4</c:f>
              <c:numCache>
                <c:formatCode>0%</c:formatCode>
                <c:ptCount val="3"/>
                <c:pt idx="0">
                  <c:v>0.36</c:v>
                </c:pt>
                <c:pt idx="1">
                  <c:v>0.6</c:v>
                </c:pt>
                <c:pt idx="2">
                  <c:v>0.04</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71160964214511546"/>
          <c:y val="0.19432888597258677"/>
          <c:w val="0.24986259070557357"/>
          <c:h val="0.67630978419364252"/>
        </c:manualLayout>
      </c:layout>
      <c:overlay val="0"/>
      <c:txPr>
        <a:bodyPr/>
        <a:lstStyle/>
        <a:p>
          <a:pPr>
            <a:defRPr sz="1400">
              <a:cs typeface="B Nazanin" pitchFamily="2" charset="-78"/>
            </a:defRPr>
          </a:pPr>
          <a:endParaRPr lang="en-US"/>
        </a:p>
      </c:txPr>
    </c:legend>
    <c:plotVisOnly val="1"/>
    <c:dispBlanksAs val="gap"/>
    <c:showDLblsOverMax val="0"/>
  </c:chart>
  <c:spPr>
    <a:ln>
      <a:solidFill>
        <a:sysClr val="windowText" lastClr="000000"/>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cs typeface="B Nazanin" pitchFamily="2" charset="-78"/>
              </a:defRPr>
            </a:pPr>
            <a:r>
              <a:rPr lang="fa-IR">
                <a:cs typeface="B Nazanin" pitchFamily="2" charset="-78"/>
              </a:rPr>
              <a:t>سال</a:t>
            </a:r>
            <a:r>
              <a:rPr lang="fa-IR" baseline="0">
                <a:cs typeface="B Nazanin" pitchFamily="2" charset="-78"/>
              </a:rPr>
              <a:t> 1365</a:t>
            </a:r>
            <a:endParaRPr lang="en-US" dirty="0">
              <a:cs typeface="B Nazanin" pitchFamily="2" charset="-78"/>
            </a:endParaRPr>
          </a:p>
        </c:rich>
      </c:tx>
      <c:layout>
        <c:manualLayout>
          <c:xMode val="edge"/>
          <c:yMode val="edge"/>
          <c:x val="0.3601326542642127"/>
          <c:y val="3.2067144054700993E-2"/>
        </c:manualLayout>
      </c:layout>
      <c:overlay val="0"/>
    </c:title>
    <c:autoTitleDeleted val="0"/>
    <c:plotArea>
      <c:layout>
        <c:manualLayout>
          <c:layoutTarget val="inner"/>
          <c:xMode val="edge"/>
          <c:yMode val="edge"/>
          <c:x val="0.18472581170645294"/>
          <c:y val="0.16790432376200623"/>
          <c:w val="0.56153711486661928"/>
          <c:h val="0.75016727939319872"/>
        </c:manualLayout>
      </c:layout>
      <c:pieChart>
        <c:varyColors val="1"/>
        <c:ser>
          <c:idx val="0"/>
          <c:order val="0"/>
          <c:dLbls>
            <c:numFmt formatCode="[$-3010000]0%" sourceLinked="0"/>
            <c:txPr>
              <a:bodyPr/>
              <a:lstStyle/>
              <a:p>
                <a:pPr>
                  <a:defRPr sz="1400">
                    <a:cs typeface="B Nazanin" pitchFamily="2" charset="-78"/>
                  </a:defRPr>
                </a:pPr>
                <a:endParaRPr lang="en-US"/>
              </a:p>
            </c:txPr>
            <c:showLegendKey val="0"/>
            <c:showVal val="0"/>
            <c:showCatName val="0"/>
            <c:showSerName val="0"/>
            <c:showPercent val="1"/>
            <c:showBubbleSize val="0"/>
            <c:showLeaderLines val="1"/>
          </c:dLbls>
          <c:cat>
            <c:strRef>
              <c:f>Sheet2!$B$1:$D$1</c:f>
              <c:strCache>
                <c:ptCount val="3"/>
                <c:pt idx="0">
                  <c:v>بادوام</c:v>
                </c:pt>
                <c:pt idx="1">
                  <c:v>نيمه بادوام</c:v>
                </c:pt>
                <c:pt idx="2">
                  <c:v>كم دوام</c:v>
                </c:pt>
              </c:strCache>
            </c:strRef>
          </c:cat>
          <c:val>
            <c:numRef>
              <c:f>Sheet2!$B$2:$D$2</c:f>
              <c:numCache>
                <c:formatCode>General</c:formatCode>
                <c:ptCount val="3"/>
                <c:pt idx="0">
                  <c:v>46.3</c:v>
                </c:pt>
                <c:pt idx="1">
                  <c:v>22.8</c:v>
                </c:pt>
                <c:pt idx="2">
                  <c:v>30.2</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78044972696819048"/>
          <c:y val="0.17448534758764178"/>
          <c:w val="0.18922015178645471"/>
          <c:h val="0.74523632475179524"/>
        </c:manualLayout>
      </c:layout>
      <c:overlay val="0"/>
      <c:txPr>
        <a:bodyPr/>
        <a:lstStyle/>
        <a:p>
          <a:pPr>
            <a:defRPr sz="1400">
              <a:cs typeface="B Nazanin" pitchFamily="2" charset="-78"/>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cs typeface="B Nazanin" pitchFamily="2" charset="-78"/>
              </a:defRPr>
            </a:pPr>
            <a:r>
              <a:rPr lang="fa-IR">
                <a:cs typeface="B Nazanin" pitchFamily="2" charset="-78"/>
              </a:rPr>
              <a:t>سال</a:t>
            </a:r>
            <a:r>
              <a:rPr lang="fa-IR" baseline="0">
                <a:cs typeface="B Nazanin" pitchFamily="2" charset="-78"/>
              </a:rPr>
              <a:t> 1390</a:t>
            </a:r>
            <a:endParaRPr lang="en-US" dirty="0">
              <a:cs typeface="B Nazanin" pitchFamily="2" charset="-78"/>
            </a:endParaRPr>
          </a:p>
        </c:rich>
      </c:tx>
      <c:layout>
        <c:manualLayout>
          <c:xMode val="edge"/>
          <c:yMode val="edge"/>
          <c:x val="0.36440182470132487"/>
          <c:y val="1.6016142253609939E-2"/>
        </c:manualLayout>
      </c:layout>
      <c:overlay val="0"/>
    </c:title>
    <c:autoTitleDeleted val="0"/>
    <c:plotArea>
      <c:layout>
        <c:manualLayout>
          <c:layoutTarget val="inner"/>
          <c:xMode val="edge"/>
          <c:yMode val="edge"/>
          <c:x val="0.17773618053667412"/>
          <c:y val="0.17579765432877231"/>
          <c:w val="0.54123169663294746"/>
          <c:h val="0.73428715555835822"/>
        </c:manualLayout>
      </c:layout>
      <c:pieChart>
        <c:varyColors val="1"/>
        <c:ser>
          <c:idx val="0"/>
          <c:order val="0"/>
          <c:dLbls>
            <c:numFmt formatCode="[$-3010000]0%" sourceLinked="0"/>
            <c:txPr>
              <a:bodyPr/>
              <a:lstStyle/>
              <a:p>
                <a:pPr>
                  <a:defRPr sz="1400">
                    <a:cs typeface="B Nazanin" pitchFamily="2" charset="-78"/>
                  </a:defRPr>
                </a:pPr>
                <a:endParaRPr lang="en-US"/>
              </a:p>
            </c:txPr>
            <c:showLegendKey val="0"/>
            <c:showVal val="0"/>
            <c:showCatName val="0"/>
            <c:showSerName val="0"/>
            <c:showPercent val="1"/>
            <c:showBubbleSize val="0"/>
            <c:showLeaderLines val="1"/>
          </c:dLbls>
          <c:cat>
            <c:strRef>
              <c:f>Sheet2!$B$1:$D$1</c:f>
              <c:strCache>
                <c:ptCount val="3"/>
                <c:pt idx="0">
                  <c:v>بادوام</c:v>
                </c:pt>
                <c:pt idx="1">
                  <c:v>نيمه بادوام</c:v>
                </c:pt>
                <c:pt idx="2">
                  <c:v>كم دوام</c:v>
                </c:pt>
              </c:strCache>
            </c:strRef>
          </c:cat>
          <c:val>
            <c:numRef>
              <c:f>Sheet2!$B$5:$D$5</c:f>
              <c:numCache>
                <c:formatCode>General</c:formatCode>
                <c:ptCount val="3"/>
                <c:pt idx="0">
                  <c:v>78.900000000000006</c:v>
                </c:pt>
                <c:pt idx="1">
                  <c:v>13.8</c:v>
                </c:pt>
                <c:pt idx="2">
                  <c:v>5.9</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76109774886885717"/>
          <c:y val="0.17429566807491015"/>
          <c:w val="0.18907084777036465"/>
          <c:h val="0.70038180213128187"/>
        </c:manualLayout>
      </c:layout>
      <c:overlay val="0"/>
      <c:txPr>
        <a:bodyPr/>
        <a:lstStyle/>
        <a:p>
          <a:pPr>
            <a:defRPr sz="1400">
              <a:cs typeface="B Nazanin" pitchFamily="2" charset="-78"/>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cs typeface="B Nazanin" pitchFamily="2" charset="-78"/>
              </a:defRPr>
            </a:pPr>
            <a:r>
              <a:rPr lang="fa-IR">
                <a:cs typeface="B Nazanin" pitchFamily="2" charset="-78"/>
              </a:rPr>
              <a:t>سال 1365</a:t>
            </a:r>
            <a:endParaRPr lang="en-US" dirty="0">
              <a:cs typeface="B Nazanin" pitchFamily="2" charset="-78"/>
            </a:endParaRPr>
          </a:p>
        </c:rich>
      </c:tx>
      <c:layout>
        <c:manualLayout>
          <c:xMode val="edge"/>
          <c:yMode val="edge"/>
          <c:x val="0.35459909975388593"/>
          <c:y val="1.5220931409077324E-2"/>
        </c:manualLayout>
      </c:layout>
      <c:overlay val="0"/>
    </c:title>
    <c:autoTitleDeleted val="0"/>
    <c:plotArea>
      <c:layout>
        <c:manualLayout>
          <c:layoutTarget val="inner"/>
          <c:xMode val="edge"/>
          <c:yMode val="edge"/>
          <c:x val="0.18745206790943406"/>
          <c:y val="0.14519555055621344"/>
          <c:w val="0.51206364044958841"/>
          <c:h val="0.80805206815554931"/>
        </c:manualLayout>
      </c:layout>
      <c:pieChart>
        <c:varyColors val="1"/>
        <c:ser>
          <c:idx val="0"/>
          <c:order val="0"/>
          <c:dLbls>
            <c:numFmt formatCode="[$-3010000]0%" sourceLinked="0"/>
            <c:txPr>
              <a:bodyPr/>
              <a:lstStyle/>
              <a:p>
                <a:pPr>
                  <a:defRPr sz="1400">
                    <a:cs typeface="B Nazanin" pitchFamily="2" charset="-78"/>
                  </a:defRPr>
                </a:pPr>
                <a:endParaRPr lang="en-US"/>
              </a:p>
            </c:txPr>
            <c:showLegendKey val="0"/>
            <c:showVal val="0"/>
            <c:showCatName val="0"/>
            <c:showSerName val="0"/>
            <c:showPercent val="1"/>
            <c:showBubbleSize val="0"/>
            <c:showLeaderLines val="1"/>
          </c:dLbls>
          <c:cat>
            <c:strRef>
              <c:f>Sheet3!$A$2:$A$4</c:f>
              <c:strCache>
                <c:ptCount val="3"/>
                <c:pt idx="0">
                  <c:v>شهري</c:v>
                </c:pt>
                <c:pt idx="1">
                  <c:v>روستايي</c:v>
                </c:pt>
                <c:pt idx="2">
                  <c:v>كل كشور</c:v>
                </c:pt>
              </c:strCache>
            </c:strRef>
          </c:cat>
          <c:val>
            <c:numRef>
              <c:f>Sheet3!$B$2:$B$4</c:f>
              <c:numCache>
                <c:formatCode>General</c:formatCode>
                <c:ptCount val="3"/>
                <c:pt idx="0">
                  <c:v>30.3</c:v>
                </c:pt>
                <c:pt idx="1">
                  <c:v>13.5</c:v>
                </c:pt>
                <c:pt idx="2">
                  <c:v>24</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8033316040186933"/>
          <c:y val="0.1822013020334674"/>
          <c:w val="0.16785254209252085"/>
          <c:h val="0.75376387073002005"/>
        </c:manualLayout>
      </c:layout>
      <c:overlay val="0"/>
      <c:txPr>
        <a:bodyPr/>
        <a:lstStyle/>
        <a:p>
          <a:pPr>
            <a:defRPr sz="1400">
              <a:cs typeface="B Nazanin" pitchFamily="2" charset="-78"/>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cs typeface="B Nazanin" pitchFamily="2" charset="-78"/>
              </a:defRPr>
            </a:pPr>
            <a:r>
              <a:rPr lang="fa-IR">
                <a:cs typeface="B Nazanin" pitchFamily="2" charset="-78"/>
              </a:rPr>
              <a:t>سال 1390</a:t>
            </a:r>
            <a:endParaRPr lang="en-US" dirty="0">
              <a:cs typeface="B Nazanin" pitchFamily="2" charset="-78"/>
            </a:endParaRPr>
          </a:p>
        </c:rich>
      </c:tx>
      <c:layout>
        <c:manualLayout>
          <c:xMode val="edge"/>
          <c:yMode val="edge"/>
          <c:x val="0.33467516894012145"/>
          <c:y val="2.5195613185836494E-2"/>
        </c:manualLayout>
      </c:layout>
      <c:overlay val="0"/>
    </c:title>
    <c:autoTitleDeleted val="0"/>
    <c:plotArea>
      <c:layout>
        <c:manualLayout>
          <c:layoutTarget val="inner"/>
          <c:xMode val="edge"/>
          <c:yMode val="edge"/>
          <c:x val="0.15498581289525951"/>
          <c:y val="0.19691198332460413"/>
          <c:w val="0.51004802290436724"/>
          <c:h val="0.77660451748747494"/>
        </c:manualLayout>
      </c:layout>
      <c:pieChart>
        <c:varyColors val="1"/>
        <c:ser>
          <c:idx val="0"/>
          <c:order val="0"/>
          <c:dLbls>
            <c:numFmt formatCode="[$-3010000]0%" sourceLinked="0"/>
            <c:txPr>
              <a:bodyPr/>
              <a:lstStyle/>
              <a:p>
                <a:pPr>
                  <a:defRPr sz="1400">
                    <a:cs typeface="B Nazanin" pitchFamily="2" charset="-78"/>
                  </a:defRPr>
                </a:pPr>
                <a:endParaRPr lang="en-US"/>
              </a:p>
            </c:txPr>
            <c:showLegendKey val="0"/>
            <c:showVal val="0"/>
            <c:showCatName val="0"/>
            <c:showSerName val="0"/>
            <c:showPercent val="1"/>
            <c:showBubbleSize val="0"/>
            <c:showLeaderLines val="1"/>
          </c:dLbls>
          <c:cat>
            <c:strRef>
              <c:f>Sheet3!$A$2:$A$4</c:f>
              <c:strCache>
                <c:ptCount val="3"/>
                <c:pt idx="0">
                  <c:v>شهري</c:v>
                </c:pt>
                <c:pt idx="1">
                  <c:v>روستايي</c:v>
                </c:pt>
                <c:pt idx="2">
                  <c:v>كل كشور</c:v>
                </c:pt>
              </c:strCache>
            </c:strRef>
          </c:cat>
          <c:val>
            <c:numRef>
              <c:f>Sheet3!$E$2:$E$4</c:f>
              <c:numCache>
                <c:formatCode>General</c:formatCode>
                <c:ptCount val="3"/>
                <c:pt idx="0">
                  <c:v>33.4</c:v>
                </c:pt>
                <c:pt idx="1">
                  <c:v>18.3</c:v>
                </c:pt>
                <c:pt idx="2">
                  <c:v>28</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72989906807682103"/>
          <c:y val="0.18699344252754985"/>
          <c:w val="0.20762338090454358"/>
          <c:h val="0.76461510890324358"/>
        </c:manualLayout>
      </c:layout>
      <c:overlay val="0"/>
      <c:txPr>
        <a:bodyPr/>
        <a:lstStyle/>
        <a:p>
          <a:pPr>
            <a:defRPr sz="1400">
              <a:cs typeface="B Nazanin" pitchFamily="2" charset="-78"/>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cs typeface="B Nazanin" pitchFamily="2" charset="-78"/>
              </a:defRPr>
            </a:pPr>
            <a:r>
              <a:rPr lang="fa-IR">
                <a:cs typeface="B Nazanin" pitchFamily="2" charset="-78"/>
              </a:rPr>
              <a:t>پروانه‌های ساختمانی</a:t>
            </a:r>
          </a:p>
        </c:rich>
      </c:tx>
      <c:layout/>
      <c:overlay val="0"/>
    </c:title>
    <c:autoTitleDeleted val="0"/>
    <c:plotArea>
      <c:layout>
        <c:manualLayout>
          <c:layoutTarget val="inner"/>
          <c:xMode val="edge"/>
          <c:yMode val="edge"/>
          <c:x val="0.1022661854768154"/>
          <c:y val="0.14597222222222223"/>
          <c:w val="0.86717825896762901"/>
          <c:h val="0.58565033537474487"/>
        </c:manualLayout>
      </c:layout>
      <c:barChart>
        <c:barDir val="col"/>
        <c:grouping val="clustered"/>
        <c:varyColors val="0"/>
        <c:ser>
          <c:idx val="0"/>
          <c:order val="0"/>
          <c:tx>
            <c:strRef>
              <c:f>Sheet8!$B$1</c:f>
              <c:strCache>
                <c:ptCount val="1"/>
                <c:pt idx="0">
                  <c:v>پروانه‌های صادره (هزار)</c:v>
                </c:pt>
              </c:strCache>
            </c:strRef>
          </c:tx>
          <c:spPr>
            <a:solidFill>
              <a:srgbClr val="FF0000"/>
            </a:solidFill>
          </c:spPr>
          <c:invertIfNegative val="0"/>
          <c:dLbls>
            <c:numFmt formatCode="[$-3010000]0" sourceLinked="0"/>
            <c:txPr>
              <a:bodyPr/>
              <a:lstStyle/>
              <a:p>
                <a:pPr>
                  <a:defRPr sz="1200" b="1">
                    <a:cs typeface="B Nazanin" pitchFamily="2" charset="-78"/>
                  </a:defRPr>
                </a:pPr>
                <a:endParaRPr lang="en-US"/>
              </a:p>
            </c:txPr>
            <c:dLblPos val="outEnd"/>
            <c:showLegendKey val="0"/>
            <c:showVal val="1"/>
            <c:showCatName val="0"/>
            <c:showSerName val="0"/>
            <c:showPercent val="0"/>
            <c:showBubbleSize val="0"/>
            <c:showLeaderLines val="0"/>
          </c:dLbls>
          <c:cat>
            <c:numRef>
              <c:f>Sheet8!$A$2:$A$13</c:f>
              <c:numCache>
                <c:formatCode>General</c:formatCode>
                <c:ptCount val="12"/>
                <c:pt idx="0">
                  <c:v>1380</c:v>
                </c:pt>
                <c:pt idx="1">
                  <c:v>1381</c:v>
                </c:pt>
                <c:pt idx="2">
                  <c:v>1382</c:v>
                </c:pt>
                <c:pt idx="3">
                  <c:v>1383</c:v>
                </c:pt>
                <c:pt idx="4">
                  <c:v>1384</c:v>
                </c:pt>
                <c:pt idx="5">
                  <c:v>1385</c:v>
                </c:pt>
                <c:pt idx="6">
                  <c:v>1386</c:v>
                </c:pt>
                <c:pt idx="7">
                  <c:v>1387</c:v>
                </c:pt>
                <c:pt idx="8">
                  <c:v>1388</c:v>
                </c:pt>
                <c:pt idx="9">
                  <c:v>1389</c:v>
                </c:pt>
                <c:pt idx="10">
                  <c:v>1390</c:v>
                </c:pt>
                <c:pt idx="11">
                  <c:v>1391</c:v>
                </c:pt>
              </c:numCache>
            </c:numRef>
          </c:cat>
          <c:val>
            <c:numRef>
              <c:f>Sheet8!$B$2:$B$13</c:f>
              <c:numCache>
                <c:formatCode>General</c:formatCode>
                <c:ptCount val="12"/>
                <c:pt idx="0">
                  <c:v>428</c:v>
                </c:pt>
                <c:pt idx="1">
                  <c:v>478</c:v>
                </c:pt>
                <c:pt idx="2">
                  <c:v>459</c:v>
                </c:pt>
                <c:pt idx="3">
                  <c:v>415</c:v>
                </c:pt>
                <c:pt idx="4">
                  <c:v>376</c:v>
                </c:pt>
                <c:pt idx="5">
                  <c:v>463</c:v>
                </c:pt>
                <c:pt idx="6">
                  <c:v>699</c:v>
                </c:pt>
                <c:pt idx="7">
                  <c:v>663</c:v>
                </c:pt>
                <c:pt idx="8">
                  <c:v>567</c:v>
                </c:pt>
                <c:pt idx="9">
                  <c:v>757</c:v>
                </c:pt>
                <c:pt idx="10">
                  <c:v>765</c:v>
                </c:pt>
                <c:pt idx="11">
                  <c:v>756</c:v>
                </c:pt>
              </c:numCache>
            </c:numRef>
          </c:val>
        </c:ser>
        <c:dLbls>
          <c:dLblPos val="outEnd"/>
          <c:showLegendKey val="0"/>
          <c:showVal val="1"/>
          <c:showCatName val="0"/>
          <c:showSerName val="0"/>
          <c:showPercent val="0"/>
          <c:showBubbleSize val="0"/>
        </c:dLbls>
        <c:gapWidth val="75"/>
        <c:overlap val="-25"/>
        <c:axId val="94214144"/>
        <c:axId val="89828160"/>
      </c:barChart>
      <c:catAx>
        <c:axId val="94214144"/>
        <c:scaling>
          <c:orientation val="minMax"/>
        </c:scaling>
        <c:delete val="0"/>
        <c:axPos val="b"/>
        <c:numFmt formatCode="[$-3010000]0" sourceLinked="0"/>
        <c:majorTickMark val="none"/>
        <c:minorTickMark val="none"/>
        <c:tickLblPos val="nextTo"/>
        <c:txPr>
          <a:bodyPr rot="-5400000" vert="horz"/>
          <a:lstStyle/>
          <a:p>
            <a:pPr>
              <a:defRPr sz="1200"/>
            </a:pPr>
            <a:endParaRPr lang="en-US"/>
          </a:p>
        </c:txPr>
        <c:crossAx val="89828160"/>
        <c:crosses val="autoZero"/>
        <c:auto val="1"/>
        <c:lblAlgn val="ctr"/>
        <c:lblOffset val="100"/>
        <c:noMultiLvlLbl val="0"/>
      </c:catAx>
      <c:valAx>
        <c:axId val="89828160"/>
        <c:scaling>
          <c:orientation val="minMax"/>
        </c:scaling>
        <c:delete val="0"/>
        <c:axPos val="l"/>
        <c:numFmt formatCode="[$-3010000]0" sourceLinked="0"/>
        <c:majorTickMark val="none"/>
        <c:minorTickMark val="none"/>
        <c:tickLblPos val="nextTo"/>
        <c:spPr>
          <a:ln w="9525">
            <a:noFill/>
          </a:ln>
        </c:spPr>
        <c:txPr>
          <a:bodyPr/>
          <a:lstStyle/>
          <a:p>
            <a:pPr>
              <a:defRPr sz="1200"/>
            </a:pPr>
            <a:endParaRPr lang="en-US"/>
          </a:p>
        </c:txPr>
        <c:crossAx val="94214144"/>
        <c:crosses val="autoZero"/>
        <c:crossBetween val="between"/>
      </c:valAx>
    </c:plotArea>
    <c:legend>
      <c:legendPos val="b"/>
      <c:layout/>
      <c:overlay val="0"/>
      <c:txPr>
        <a:bodyPr/>
        <a:lstStyle/>
        <a:p>
          <a:pPr>
            <a:defRPr sz="1200">
              <a:cs typeface="B Nazanin" pitchFamily="2" charset="-78"/>
            </a:defRPr>
          </a:pPr>
          <a:endParaRPr lang="en-US"/>
        </a:p>
      </c:txPr>
    </c:legend>
    <c:plotVisOnly val="1"/>
    <c:dispBlanksAs val="gap"/>
    <c:showDLblsOverMax val="0"/>
  </c:chart>
  <c:spPr>
    <a:ln>
      <a:solidFill>
        <a:sysClr val="windowText" lastClr="000000"/>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cs typeface="B Nazanin" pitchFamily="2" charset="-78"/>
              </a:defRPr>
            </a:pPr>
            <a:r>
              <a:rPr lang="fa-IR" dirty="0" smtClean="0">
                <a:cs typeface="B Nazanin" pitchFamily="2" charset="-78"/>
              </a:rPr>
              <a:t>ظرفیت طرف عرضه در بازار مسکن</a:t>
            </a:r>
            <a:endParaRPr lang="en-US" dirty="0">
              <a:cs typeface="B Nazanin" pitchFamily="2" charset="-78"/>
            </a:endParaRPr>
          </a:p>
        </c:rich>
      </c:tx>
      <c:layout/>
      <c:overlay val="0"/>
    </c:title>
    <c:autoTitleDeleted val="0"/>
    <c:plotArea>
      <c:layout>
        <c:manualLayout>
          <c:layoutTarget val="inner"/>
          <c:xMode val="edge"/>
          <c:yMode val="edge"/>
          <c:x val="9.0194020151817017E-2"/>
          <c:y val="0.17686842651347193"/>
          <c:w val="0.82050892760950445"/>
          <c:h val="0.55124755930775959"/>
        </c:manualLayout>
      </c:layout>
      <c:barChart>
        <c:barDir val="col"/>
        <c:grouping val="clustered"/>
        <c:varyColors val="0"/>
        <c:ser>
          <c:idx val="1"/>
          <c:order val="0"/>
          <c:tx>
            <c:strRef>
              <c:f>'C:\Users\Hadi Lari\Desktop\مقاله ها و ارائه ها\for vice president\[maskan.xls]عملکرد مسکن'!$B$1</c:f>
              <c:strCache>
                <c:ptCount val="1"/>
                <c:pt idx="0">
                  <c:v>هدف (هزار واحد)</c:v>
                </c:pt>
              </c:strCache>
            </c:strRef>
          </c:tx>
          <c:spPr>
            <a:solidFill>
              <a:srgbClr val="FF0000"/>
            </a:solidFill>
          </c:spPr>
          <c:invertIfNegative val="0"/>
          <c:cat>
            <c:numRef>
              <c:f>'C:\Users\Hadi Lari\Desktop\مقاله ها و ارائه ها\for vice president\[maskan.xls]عملکرد مسکن'!$A$2:$A$23</c:f>
              <c:numCache>
                <c:formatCode>General</c:formatCode>
                <c:ptCount val="22"/>
                <c:pt idx="0">
                  <c:v>1370</c:v>
                </c:pt>
                <c:pt idx="1">
                  <c:v>1371</c:v>
                </c:pt>
                <c:pt idx="2">
                  <c:v>1372</c:v>
                </c:pt>
                <c:pt idx="3">
                  <c:v>1373</c:v>
                </c:pt>
                <c:pt idx="4">
                  <c:v>1374</c:v>
                </c:pt>
                <c:pt idx="5">
                  <c:v>1375</c:v>
                </c:pt>
                <c:pt idx="6">
                  <c:v>1376</c:v>
                </c:pt>
                <c:pt idx="7">
                  <c:v>1377</c:v>
                </c:pt>
                <c:pt idx="8">
                  <c:v>1378</c:v>
                </c:pt>
                <c:pt idx="9">
                  <c:v>1379</c:v>
                </c:pt>
                <c:pt idx="10">
                  <c:v>1380</c:v>
                </c:pt>
                <c:pt idx="11">
                  <c:v>1381</c:v>
                </c:pt>
                <c:pt idx="12">
                  <c:v>1382</c:v>
                </c:pt>
                <c:pt idx="13">
                  <c:v>1383</c:v>
                </c:pt>
                <c:pt idx="14">
                  <c:v>1384</c:v>
                </c:pt>
                <c:pt idx="15">
                  <c:v>1385</c:v>
                </c:pt>
                <c:pt idx="16">
                  <c:v>1386</c:v>
                </c:pt>
                <c:pt idx="17">
                  <c:v>1387</c:v>
                </c:pt>
                <c:pt idx="18">
                  <c:v>1388</c:v>
                </c:pt>
                <c:pt idx="19">
                  <c:v>1389</c:v>
                </c:pt>
                <c:pt idx="20">
                  <c:v>1390</c:v>
                </c:pt>
                <c:pt idx="21">
                  <c:v>1391</c:v>
                </c:pt>
              </c:numCache>
            </c:numRef>
          </c:cat>
          <c:val>
            <c:numRef>
              <c:f>'C:\Users\Hadi Lari\Desktop\مقاله ها و ارائه ها\for vice president\[maskan.xls]عملکرد مسکن'!$B$2:$B$23</c:f>
              <c:numCache>
                <c:formatCode>General</c:formatCode>
                <c:ptCount val="22"/>
                <c:pt idx="0">
                  <c:v>315</c:v>
                </c:pt>
                <c:pt idx="1">
                  <c:v>328</c:v>
                </c:pt>
                <c:pt idx="2">
                  <c:v>340</c:v>
                </c:pt>
                <c:pt idx="3">
                  <c:v>270</c:v>
                </c:pt>
                <c:pt idx="4">
                  <c:v>291</c:v>
                </c:pt>
                <c:pt idx="5">
                  <c:v>310</c:v>
                </c:pt>
                <c:pt idx="6">
                  <c:v>330</c:v>
                </c:pt>
                <c:pt idx="7">
                  <c:v>352</c:v>
                </c:pt>
                <c:pt idx="8">
                  <c:v>376</c:v>
                </c:pt>
                <c:pt idx="9">
                  <c:v>340</c:v>
                </c:pt>
                <c:pt idx="10">
                  <c:v>380</c:v>
                </c:pt>
                <c:pt idx="11">
                  <c:v>430</c:v>
                </c:pt>
                <c:pt idx="12">
                  <c:v>480</c:v>
                </c:pt>
                <c:pt idx="13">
                  <c:v>530</c:v>
                </c:pt>
                <c:pt idx="14">
                  <c:v>572</c:v>
                </c:pt>
                <c:pt idx="15">
                  <c:v>617</c:v>
                </c:pt>
                <c:pt idx="16">
                  <c:v>666</c:v>
                </c:pt>
                <c:pt idx="17">
                  <c:v>720</c:v>
                </c:pt>
                <c:pt idx="18">
                  <c:v>784</c:v>
                </c:pt>
                <c:pt idx="19">
                  <c:v>850</c:v>
                </c:pt>
                <c:pt idx="20">
                  <c:v>850</c:v>
                </c:pt>
                <c:pt idx="21">
                  <c:v>910</c:v>
                </c:pt>
              </c:numCache>
            </c:numRef>
          </c:val>
        </c:ser>
        <c:ser>
          <c:idx val="2"/>
          <c:order val="1"/>
          <c:tx>
            <c:strRef>
              <c:f>'C:\Users\Hadi Lari\Desktop\مقاله ها و ارائه ها\for vice president\[maskan.xls]عملکرد مسکن'!$C$1</c:f>
              <c:strCache>
                <c:ptCount val="1"/>
                <c:pt idx="0">
                  <c:v>عملکرد (هزار واحد)</c:v>
                </c:pt>
              </c:strCache>
            </c:strRef>
          </c:tx>
          <c:spPr>
            <a:solidFill>
              <a:schemeClr val="accent5"/>
            </a:solidFill>
          </c:spPr>
          <c:invertIfNegative val="0"/>
          <c:cat>
            <c:numRef>
              <c:f>'C:\Users\Hadi Lari\Desktop\مقاله ها و ارائه ها\for vice president\[maskan.xls]عملکرد مسکن'!$A$2:$A$23</c:f>
              <c:numCache>
                <c:formatCode>General</c:formatCode>
                <c:ptCount val="22"/>
                <c:pt idx="0">
                  <c:v>1370</c:v>
                </c:pt>
                <c:pt idx="1">
                  <c:v>1371</c:v>
                </c:pt>
                <c:pt idx="2">
                  <c:v>1372</c:v>
                </c:pt>
                <c:pt idx="3">
                  <c:v>1373</c:v>
                </c:pt>
                <c:pt idx="4">
                  <c:v>1374</c:v>
                </c:pt>
                <c:pt idx="5">
                  <c:v>1375</c:v>
                </c:pt>
                <c:pt idx="6">
                  <c:v>1376</c:v>
                </c:pt>
                <c:pt idx="7">
                  <c:v>1377</c:v>
                </c:pt>
                <c:pt idx="8">
                  <c:v>1378</c:v>
                </c:pt>
                <c:pt idx="9">
                  <c:v>1379</c:v>
                </c:pt>
                <c:pt idx="10">
                  <c:v>1380</c:v>
                </c:pt>
                <c:pt idx="11">
                  <c:v>1381</c:v>
                </c:pt>
                <c:pt idx="12">
                  <c:v>1382</c:v>
                </c:pt>
                <c:pt idx="13">
                  <c:v>1383</c:v>
                </c:pt>
                <c:pt idx="14">
                  <c:v>1384</c:v>
                </c:pt>
                <c:pt idx="15">
                  <c:v>1385</c:v>
                </c:pt>
                <c:pt idx="16">
                  <c:v>1386</c:v>
                </c:pt>
                <c:pt idx="17">
                  <c:v>1387</c:v>
                </c:pt>
                <c:pt idx="18">
                  <c:v>1388</c:v>
                </c:pt>
                <c:pt idx="19">
                  <c:v>1389</c:v>
                </c:pt>
                <c:pt idx="20">
                  <c:v>1390</c:v>
                </c:pt>
                <c:pt idx="21">
                  <c:v>1391</c:v>
                </c:pt>
              </c:numCache>
            </c:numRef>
          </c:cat>
          <c:val>
            <c:numRef>
              <c:f>'C:\Users\Hadi Lari\Desktop\مقاله ها و ارائه ها\for vice president\[maskan.xls]عملکرد مسکن'!$C$2:$C$23</c:f>
              <c:numCache>
                <c:formatCode>General</c:formatCode>
                <c:ptCount val="22"/>
                <c:pt idx="0">
                  <c:v>225</c:v>
                </c:pt>
                <c:pt idx="1">
                  <c:v>287</c:v>
                </c:pt>
                <c:pt idx="2">
                  <c:v>314</c:v>
                </c:pt>
                <c:pt idx="3">
                  <c:v>314</c:v>
                </c:pt>
                <c:pt idx="4">
                  <c:v>340</c:v>
                </c:pt>
                <c:pt idx="5">
                  <c:v>314</c:v>
                </c:pt>
                <c:pt idx="6">
                  <c:v>283</c:v>
                </c:pt>
                <c:pt idx="7">
                  <c:v>286</c:v>
                </c:pt>
                <c:pt idx="8">
                  <c:v>304</c:v>
                </c:pt>
                <c:pt idx="9">
                  <c:v>350</c:v>
                </c:pt>
                <c:pt idx="10">
                  <c:v>450</c:v>
                </c:pt>
                <c:pt idx="11">
                  <c:v>500</c:v>
                </c:pt>
                <c:pt idx="12">
                  <c:v>516</c:v>
                </c:pt>
                <c:pt idx="13">
                  <c:v>530</c:v>
                </c:pt>
                <c:pt idx="14">
                  <c:v>581</c:v>
                </c:pt>
                <c:pt idx="15">
                  <c:v>638</c:v>
                </c:pt>
                <c:pt idx="16">
                  <c:v>830</c:v>
                </c:pt>
                <c:pt idx="17">
                  <c:v>800</c:v>
                </c:pt>
                <c:pt idx="18">
                  <c:v>800</c:v>
                </c:pt>
                <c:pt idx="19">
                  <c:v>835</c:v>
                </c:pt>
                <c:pt idx="20">
                  <c:v>800</c:v>
                </c:pt>
                <c:pt idx="21">
                  <c:v>820</c:v>
                </c:pt>
              </c:numCache>
            </c:numRef>
          </c:val>
        </c:ser>
        <c:dLbls>
          <c:showLegendKey val="0"/>
          <c:showVal val="0"/>
          <c:showCatName val="0"/>
          <c:showSerName val="0"/>
          <c:showPercent val="0"/>
          <c:showBubbleSize val="0"/>
        </c:dLbls>
        <c:gapWidth val="75"/>
        <c:overlap val="-25"/>
        <c:axId val="94305280"/>
        <c:axId val="94323264"/>
      </c:barChart>
      <c:lineChart>
        <c:grouping val="standard"/>
        <c:varyColors val="0"/>
        <c:ser>
          <c:idx val="0"/>
          <c:order val="2"/>
          <c:tx>
            <c:strRef>
              <c:f>'C:\Users\Hadi Lari\Desktop\مقاله ها و ارائه ها\for vice president\[maskan.xls]عملکرد مسکن'!$D$1</c:f>
              <c:strCache>
                <c:ptCount val="1"/>
                <c:pt idx="0">
                  <c:v>درصد تحقق</c:v>
                </c:pt>
              </c:strCache>
            </c:strRef>
          </c:tx>
          <c:spPr>
            <a:ln>
              <a:solidFill>
                <a:sysClr val="windowText" lastClr="000000"/>
              </a:solidFill>
            </a:ln>
          </c:spPr>
          <c:marker>
            <c:symbol val="none"/>
          </c:marker>
          <c:cat>
            <c:numRef>
              <c:f>'C:\Users\Hadi Lari\Desktop\مقاله ها و ارائه ها\for vice president\[maskan.xls]عملکرد مسکن'!$A$2:$A$23</c:f>
              <c:numCache>
                <c:formatCode>General</c:formatCode>
                <c:ptCount val="22"/>
                <c:pt idx="0">
                  <c:v>1370</c:v>
                </c:pt>
                <c:pt idx="1">
                  <c:v>1371</c:v>
                </c:pt>
                <c:pt idx="2">
                  <c:v>1372</c:v>
                </c:pt>
                <c:pt idx="3">
                  <c:v>1373</c:v>
                </c:pt>
                <c:pt idx="4">
                  <c:v>1374</c:v>
                </c:pt>
                <c:pt idx="5">
                  <c:v>1375</c:v>
                </c:pt>
                <c:pt idx="6">
                  <c:v>1376</c:v>
                </c:pt>
                <c:pt idx="7">
                  <c:v>1377</c:v>
                </c:pt>
                <c:pt idx="8">
                  <c:v>1378</c:v>
                </c:pt>
                <c:pt idx="9">
                  <c:v>1379</c:v>
                </c:pt>
                <c:pt idx="10">
                  <c:v>1380</c:v>
                </c:pt>
                <c:pt idx="11">
                  <c:v>1381</c:v>
                </c:pt>
                <c:pt idx="12">
                  <c:v>1382</c:v>
                </c:pt>
                <c:pt idx="13">
                  <c:v>1383</c:v>
                </c:pt>
                <c:pt idx="14">
                  <c:v>1384</c:v>
                </c:pt>
                <c:pt idx="15">
                  <c:v>1385</c:v>
                </c:pt>
                <c:pt idx="16">
                  <c:v>1386</c:v>
                </c:pt>
                <c:pt idx="17">
                  <c:v>1387</c:v>
                </c:pt>
                <c:pt idx="18">
                  <c:v>1388</c:v>
                </c:pt>
                <c:pt idx="19">
                  <c:v>1389</c:v>
                </c:pt>
                <c:pt idx="20">
                  <c:v>1390</c:v>
                </c:pt>
                <c:pt idx="21">
                  <c:v>1391</c:v>
                </c:pt>
              </c:numCache>
            </c:numRef>
          </c:cat>
          <c:val>
            <c:numRef>
              <c:f>'C:\Users\Hadi Lari\Desktop\مقاله ها و ارائه ها\for vice president\[maskan.xls]عملکرد مسکن'!$D$2:$D$23</c:f>
              <c:numCache>
                <c:formatCode>General</c:formatCode>
                <c:ptCount val="22"/>
                <c:pt idx="0">
                  <c:v>0.71</c:v>
                </c:pt>
                <c:pt idx="1">
                  <c:v>0.88</c:v>
                </c:pt>
                <c:pt idx="2">
                  <c:v>0.92</c:v>
                </c:pt>
                <c:pt idx="3">
                  <c:v>1.1599999999999999</c:v>
                </c:pt>
                <c:pt idx="4">
                  <c:v>1.17</c:v>
                </c:pt>
                <c:pt idx="5">
                  <c:v>1.01</c:v>
                </c:pt>
                <c:pt idx="6">
                  <c:v>0.86</c:v>
                </c:pt>
                <c:pt idx="7">
                  <c:v>0.81</c:v>
                </c:pt>
                <c:pt idx="8">
                  <c:v>0.81</c:v>
                </c:pt>
                <c:pt idx="9">
                  <c:v>1.03</c:v>
                </c:pt>
                <c:pt idx="10">
                  <c:v>1.18</c:v>
                </c:pt>
                <c:pt idx="11">
                  <c:v>1.1599999999999999</c:v>
                </c:pt>
                <c:pt idx="12">
                  <c:v>1.08</c:v>
                </c:pt>
                <c:pt idx="13">
                  <c:v>1</c:v>
                </c:pt>
                <c:pt idx="14">
                  <c:v>1.02</c:v>
                </c:pt>
                <c:pt idx="15">
                  <c:v>1.03</c:v>
                </c:pt>
                <c:pt idx="16">
                  <c:v>1.25</c:v>
                </c:pt>
                <c:pt idx="17">
                  <c:v>1.1100000000000001</c:v>
                </c:pt>
                <c:pt idx="18">
                  <c:v>1.02</c:v>
                </c:pt>
                <c:pt idx="19">
                  <c:v>0.98</c:v>
                </c:pt>
                <c:pt idx="20">
                  <c:v>0.94</c:v>
                </c:pt>
                <c:pt idx="21">
                  <c:v>0.9</c:v>
                </c:pt>
              </c:numCache>
            </c:numRef>
          </c:val>
          <c:smooth val="0"/>
        </c:ser>
        <c:dLbls>
          <c:showLegendKey val="0"/>
          <c:showVal val="0"/>
          <c:showCatName val="0"/>
          <c:showSerName val="0"/>
          <c:showPercent val="0"/>
          <c:showBubbleSize val="0"/>
        </c:dLbls>
        <c:marker val="1"/>
        <c:smooth val="0"/>
        <c:axId val="89989120"/>
        <c:axId val="94323840"/>
      </c:lineChart>
      <c:catAx>
        <c:axId val="94305280"/>
        <c:scaling>
          <c:orientation val="minMax"/>
        </c:scaling>
        <c:delete val="0"/>
        <c:axPos val="b"/>
        <c:numFmt formatCode="[$-3010000]0" sourceLinked="0"/>
        <c:majorTickMark val="none"/>
        <c:minorTickMark val="none"/>
        <c:tickLblPos val="nextTo"/>
        <c:txPr>
          <a:bodyPr/>
          <a:lstStyle/>
          <a:p>
            <a:pPr>
              <a:defRPr sz="1400">
                <a:cs typeface="B Nazanin" pitchFamily="2" charset="-78"/>
              </a:defRPr>
            </a:pPr>
            <a:endParaRPr lang="en-US"/>
          </a:p>
        </c:txPr>
        <c:crossAx val="94323264"/>
        <c:crosses val="autoZero"/>
        <c:auto val="1"/>
        <c:lblAlgn val="ctr"/>
        <c:lblOffset val="100"/>
        <c:noMultiLvlLbl val="0"/>
      </c:catAx>
      <c:valAx>
        <c:axId val="94323264"/>
        <c:scaling>
          <c:orientation val="minMax"/>
        </c:scaling>
        <c:delete val="0"/>
        <c:axPos val="l"/>
        <c:majorGridlines>
          <c:spPr>
            <a:ln w="6350">
              <a:prstDash val="sysDot"/>
            </a:ln>
          </c:spPr>
        </c:majorGridlines>
        <c:numFmt formatCode="[$-3010000]0" sourceLinked="0"/>
        <c:majorTickMark val="none"/>
        <c:minorTickMark val="none"/>
        <c:tickLblPos val="nextTo"/>
        <c:spPr>
          <a:ln w="9525">
            <a:noFill/>
          </a:ln>
        </c:spPr>
        <c:txPr>
          <a:bodyPr/>
          <a:lstStyle/>
          <a:p>
            <a:pPr>
              <a:defRPr sz="1400">
                <a:cs typeface="B Nazanin" pitchFamily="2" charset="-78"/>
              </a:defRPr>
            </a:pPr>
            <a:endParaRPr lang="en-US"/>
          </a:p>
        </c:txPr>
        <c:crossAx val="94305280"/>
        <c:crosses val="autoZero"/>
        <c:crossBetween val="between"/>
      </c:valAx>
      <c:catAx>
        <c:axId val="89989120"/>
        <c:scaling>
          <c:orientation val="minMax"/>
        </c:scaling>
        <c:delete val="1"/>
        <c:axPos val="b"/>
        <c:numFmt formatCode="General" sourceLinked="1"/>
        <c:majorTickMark val="out"/>
        <c:minorTickMark val="none"/>
        <c:tickLblPos val="nextTo"/>
        <c:crossAx val="94323840"/>
        <c:crosses val="autoZero"/>
        <c:auto val="1"/>
        <c:lblAlgn val="ctr"/>
        <c:lblOffset val="100"/>
        <c:noMultiLvlLbl val="0"/>
      </c:catAx>
      <c:valAx>
        <c:axId val="94323840"/>
        <c:scaling>
          <c:orientation val="minMax"/>
        </c:scaling>
        <c:delete val="0"/>
        <c:axPos val="r"/>
        <c:numFmt formatCode="[$-3010000]0%" sourceLinked="0"/>
        <c:majorTickMark val="out"/>
        <c:minorTickMark val="none"/>
        <c:tickLblPos val="nextTo"/>
        <c:txPr>
          <a:bodyPr/>
          <a:lstStyle/>
          <a:p>
            <a:pPr>
              <a:defRPr sz="1400">
                <a:cs typeface="B Nazanin" pitchFamily="2" charset="-78"/>
              </a:defRPr>
            </a:pPr>
            <a:endParaRPr lang="en-US"/>
          </a:p>
        </c:txPr>
        <c:crossAx val="89989120"/>
        <c:crosses val="max"/>
        <c:crossBetween val="between"/>
      </c:valAx>
    </c:plotArea>
    <c:legend>
      <c:legendPos val="b"/>
      <c:layout/>
      <c:overlay val="0"/>
      <c:txPr>
        <a:bodyPr/>
        <a:lstStyle/>
        <a:p>
          <a:pPr>
            <a:defRPr sz="1400">
              <a:cs typeface="B Nazanin" pitchFamily="2" charset="-78"/>
            </a:defRPr>
          </a:pPr>
          <a:endParaRPr lang="en-US"/>
        </a:p>
      </c:txPr>
    </c:legend>
    <c:plotVisOnly val="1"/>
    <c:dispBlanksAs val="gap"/>
    <c:showDLblsOverMax val="0"/>
  </c:chart>
  <c:spPr>
    <a:no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B Nazanin" pitchFamily="2" charset="-78"/>
              </a:defRPr>
            </a:pPr>
            <a:r>
              <a:rPr lang="fa-IR" sz="1800" dirty="0">
                <a:effectLst/>
                <a:cs typeface="B Nazanin" pitchFamily="2" charset="-78"/>
              </a:rPr>
              <a:t>پروژه‌های</a:t>
            </a:r>
            <a:r>
              <a:rPr lang="fa-IR" sz="1800" baseline="0" dirty="0">
                <a:effectLst/>
                <a:cs typeface="B Nazanin" pitchFamily="2" charset="-78"/>
              </a:rPr>
              <a:t> </a:t>
            </a:r>
            <a:r>
              <a:rPr lang="fa-IR" baseline="0" dirty="0" smtClean="0">
                <a:cs typeface="B Nazanin" pitchFamily="2" charset="-78"/>
              </a:rPr>
              <a:t>روبنایی </a:t>
            </a:r>
            <a:r>
              <a:rPr lang="fa-IR" baseline="0" dirty="0">
                <a:cs typeface="B Nazanin" pitchFamily="2" charset="-78"/>
              </a:rPr>
              <a:t>مسکن مهر</a:t>
            </a:r>
            <a:endParaRPr lang="en-US" dirty="0">
              <a:cs typeface="B Nazanin" pitchFamily="2" charset="-78"/>
            </a:endParaRPr>
          </a:p>
        </c:rich>
      </c:tx>
      <c:layout>
        <c:manualLayout>
          <c:xMode val="edge"/>
          <c:yMode val="edge"/>
          <c:x val="0.28671877751765751"/>
          <c:y val="1.7095575239114844E-2"/>
        </c:manualLayout>
      </c:layout>
      <c:overlay val="0"/>
    </c:title>
    <c:autoTitleDeleted val="0"/>
    <c:plotArea>
      <c:layout>
        <c:manualLayout>
          <c:layoutTarget val="inner"/>
          <c:xMode val="edge"/>
          <c:yMode val="edge"/>
          <c:x val="3.3333333333333333E-2"/>
          <c:y val="0.22249052201808112"/>
          <c:w val="0.93888888888888888"/>
          <c:h val="0.58146033829104693"/>
        </c:manualLayout>
      </c:layout>
      <c:barChart>
        <c:barDir val="col"/>
        <c:grouping val="clustered"/>
        <c:varyColors val="0"/>
        <c:ser>
          <c:idx val="0"/>
          <c:order val="0"/>
          <c:tx>
            <c:strRef>
              <c:f>Sheet3!$C$1</c:f>
              <c:strCache>
                <c:ptCount val="1"/>
                <c:pt idx="0">
                  <c:v>خاتمه يافته</c:v>
                </c:pt>
              </c:strCache>
            </c:strRef>
          </c:tx>
          <c:spPr>
            <a:solidFill>
              <a:schemeClr val="accent5"/>
            </a:solidFill>
          </c:spPr>
          <c:invertIfNegative val="0"/>
          <c:dLbls>
            <c:numFmt formatCode="[$-3010000]0" sourceLinked="0"/>
            <c:txPr>
              <a:bodyPr/>
              <a:lstStyle/>
              <a:p>
                <a:pPr>
                  <a:defRPr sz="1400">
                    <a:cs typeface="B Nazanin" pitchFamily="2" charset="-78"/>
                  </a:defRPr>
                </a:pPr>
                <a:endParaRPr lang="en-US"/>
              </a:p>
            </c:txPr>
            <c:showLegendKey val="0"/>
            <c:showVal val="1"/>
            <c:showCatName val="0"/>
            <c:showSerName val="0"/>
            <c:showPercent val="0"/>
            <c:showBubbleSize val="0"/>
            <c:showLeaderLines val="0"/>
          </c:dLbls>
          <c:cat>
            <c:strRef>
              <c:f>Sheet3!$A$2:$A$4</c:f>
              <c:strCache>
                <c:ptCount val="3"/>
                <c:pt idx="0">
                  <c:v>مدرسه</c:v>
                </c:pt>
                <c:pt idx="1">
                  <c:v>پاسگاه نيروي انتظامي</c:v>
                </c:pt>
                <c:pt idx="2">
                  <c:v>مسجد</c:v>
                </c:pt>
              </c:strCache>
            </c:strRef>
          </c:cat>
          <c:val>
            <c:numRef>
              <c:f>Sheet3!$C$2:$C$4</c:f>
              <c:numCache>
                <c:formatCode>General</c:formatCode>
                <c:ptCount val="3"/>
                <c:pt idx="0">
                  <c:v>41</c:v>
                </c:pt>
                <c:pt idx="1">
                  <c:v>6</c:v>
                </c:pt>
                <c:pt idx="2">
                  <c:v>69</c:v>
                </c:pt>
              </c:numCache>
            </c:numRef>
          </c:val>
        </c:ser>
        <c:ser>
          <c:idx val="1"/>
          <c:order val="1"/>
          <c:tx>
            <c:strRef>
              <c:f>Sheet3!$D$1</c:f>
              <c:strCache>
                <c:ptCount val="1"/>
                <c:pt idx="0">
                  <c:v>در دست اجرا</c:v>
                </c:pt>
              </c:strCache>
            </c:strRef>
          </c:tx>
          <c:spPr>
            <a:solidFill>
              <a:srgbClr val="FF0000"/>
            </a:solidFill>
          </c:spPr>
          <c:invertIfNegative val="0"/>
          <c:dLbls>
            <c:numFmt formatCode="[$-3010000]0" sourceLinked="0"/>
            <c:txPr>
              <a:bodyPr/>
              <a:lstStyle/>
              <a:p>
                <a:pPr>
                  <a:defRPr sz="1400">
                    <a:cs typeface="B Nazanin" pitchFamily="2" charset="-78"/>
                  </a:defRPr>
                </a:pPr>
                <a:endParaRPr lang="en-US"/>
              </a:p>
            </c:txPr>
            <c:showLegendKey val="0"/>
            <c:showVal val="1"/>
            <c:showCatName val="0"/>
            <c:showSerName val="0"/>
            <c:showPercent val="0"/>
            <c:showBubbleSize val="0"/>
            <c:showLeaderLines val="0"/>
          </c:dLbls>
          <c:cat>
            <c:strRef>
              <c:f>Sheet3!$A$2:$A$4</c:f>
              <c:strCache>
                <c:ptCount val="3"/>
                <c:pt idx="0">
                  <c:v>مدرسه</c:v>
                </c:pt>
                <c:pt idx="1">
                  <c:v>پاسگاه نيروي انتظامي</c:v>
                </c:pt>
                <c:pt idx="2">
                  <c:v>مسجد</c:v>
                </c:pt>
              </c:strCache>
            </c:strRef>
          </c:cat>
          <c:val>
            <c:numRef>
              <c:f>Sheet3!$D$2:$D$4</c:f>
              <c:numCache>
                <c:formatCode>General</c:formatCode>
                <c:ptCount val="3"/>
                <c:pt idx="0">
                  <c:v>237</c:v>
                </c:pt>
                <c:pt idx="1">
                  <c:v>51</c:v>
                </c:pt>
                <c:pt idx="2">
                  <c:v>185</c:v>
                </c:pt>
              </c:numCache>
            </c:numRef>
          </c:val>
        </c:ser>
        <c:dLbls>
          <c:showLegendKey val="0"/>
          <c:showVal val="1"/>
          <c:showCatName val="0"/>
          <c:showSerName val="0"/>
          <c:showPercent val="0"/>
          <c:showBubbleSize val="0"/>
        </c:dLbls>
        <c:gapWidth val="150"/>
        <c:overlap val="-25"/>
        <c:axId val="90014208"/>
        <c:axId val="94324992"/>
      </c:barChart>
      <c:catAx>
        <c:axId val="90014208"/>
        <c:scaling>
          <c:orientation val="minMax"/>
        </c:scaling>
        <c:delete val="0"/>
        <c:axPos val="b"/>
        <c:majorTickMark val="none"/>
        <c:minorTickMark val="none"/>
        <c:tickLblPos val="nextTo"/>
        <c:txPr>
          <a:bodyPr/>
          <a:lstStyle/>
          <a:p>
            <a:pPr>
              <a:defRPr sz="1400">
                <a:cs typeface="B Nazanin" pitchFamily="2" charset="-78"/>
              </a:defRPr>
            </a:pPr>
            <a:endParaRPr lang="en-US"/>
          </a:p>
        </c:txPr>
        <c:crossAx val="94324992"/>
        <c:crosses val="autoZero"/>
        <c:auto val="1"/>
        <c:lblAlgn val="ctr"/>
        <c:lblOffset val="100"/>
        <c:noMultiLvlLbl val="0"/>
      </c:catAx>
      <c:valAx>
        <c:axId val="94324992"/>
        <c:scaling>
          <c:orientation val="minMax"/>
        </c:scaling>
        <c:delete val="1"/>
        <c:axPos val="l"/>
        <c:numFmt formatCode="General" sourceLinked="1"/>
        <c:majorTickMark val="none"/>
        <c:minorTickMark val="none"/>
        <c:tickLblPos val="nextTo"/>
        <c:crossAx val="90014208"/>
        <c:crosses val="autoZero"/>
        <c:crossBetween val="between"/>
      </c:valAx>
    </c:plotArea>
    <c:legend>
      <c:legendPos val="t"/>
      <c:layout>
        <c:manualLayout>
          <c:xMode val="edge"/>
          <c:yMode val="edge"/>
          <c:x val="0.33325174978127736"/>
          <c:y val="0.91192147856517936"/>
          <c:w val="0.3227130358705162"/>
          <c:h val="8.3717191601049873E-2"/>
        </c:manualLayout>
      </c:layout>
      <c:overlay val="0"/>
      <c:txPr>
        <a:bodyPr/>
        <a:lstStyle/>
        <a:p>
          <a:pPr>
            <a:defRPr sz="1400">
              <a:cs typeface="B Nazanin" pitchFamily="2" charset="-78"/>
            </a:defRPr>
          </a:pPr>
          <a:endParaRPr lang="en-US"/>
        </a:p>
      </c:txPr>
    </c:legend>
    <c:plotVisOnly val="1"/>
    <c:dispBlanksAs val="gap"/>
    <c:showDLblsOverMax val="0"/>
  </c:chart>
  <c:spPr>
    <a:ln>
      <a:solidFill>
        <a:sysClr val="windowText" lastClr="000000"/>
      </a:solidFill>
    </a:ln>
  </c:spPr>
  <c:externalData r:id="rId1">
    <c:autoUpdate val="0"/>
  </c:externalData>
</c:chartSpace>
</file>

<file path=ppt/diagrams/_rels/data16.xml.rels><?xml version="1.0" encoding="UTF-8" standalone="yes"?>
<Relationships xmlns="http://schemas.openxmlformats.org/package/2006/relationships"><Relationship Id="rId3" Type="http://schemas.openxmlformats.org/officeDocument/2006/relationships/hyperlink" Target="http://en.wikipedia.org/wiki/Ginnie_Mae" TargetMode="External"/><Relationship Id="rId2" Type="http://schemas.openxmlformats.org/officeDocument/2006/relationships/hyperlink" Target="http://en.wikipedia.org/wiki/Freddie_Mac" TargetMode="External"/><Relationship Id="rId1" Type="http://schemas.openxmlformats.org/officeDocument/2006/relationships/hyperlink" Target="http://en.wikipedia.org/wiki/Fannie_Mae" TargetMode="External"/></Relationships>
</file>

<file path=ppt/diagrams/_rels/data2.xml.rels><?xml version="1.0" encoding="UTF-8" standalone="yes"?>
<Relationships xmlns="http://schemas.openxmlformats.org/package/2006/relationships"><Relationship Id="rId2" Type="http://schemas.microsoft.com/office/2007/relationships/hdphoto" Target="../media/hdphoto5.wdp"/><Relationship Id="rId1" Type="http://schemas.openxmlformats.org/officeDocument/2006/relationships/image" Target="../media/image23.jpeg"/></Relationships>
</file>

<file path=ppt/diagrams/_rels/data5.xml.rels><?xml version="1.0" encoding="UTF-8" standalone="yes"?>
<Relationships xmlns="http://schemas.openxmlformats.org/package/2006/relationships"><Relationship Id="rId2" Type="http://schemas.microsoft.com/office/2007/relationships/hdphoto" Target="../media/hdphoto5.wdp"/><Relationship Id="rId1" Type="http://schemas.openxmlformats.org/officeDocument/2006/relationships/image" Target="../media/image25.jpeg"/></Relationships>
</file>

<file path=ppt/diagrams/_rels/drawing16.xml.rels><?xml version="1.0" encoding="UTF-8" standalone="yes"?>
<Relationships xmlns="http://schemas.openxmlformats.org/package/2006/relationships"><Relationship Id="rId3" Type="http://schemas.openxmlformats.org/officeDocument/2006/relationships/hyperlink" Target="http://en.wikipedia.org/wiki/Ginnie_Mae" TargetMode="External"/><Relationship Id="rId2" Type="http://schemas.openxmlformats.org/officeDocument/2006/relationships/hyperlink" Target="http://en.wikipedia.org/wiki/Freddie_Mac" TargetMode="External"/><Relationship Id="rId1" Type="http://schemas.openxmlformats.org/officeDocument/2006/relationships/hyperlink" Target="http://en.wikipedia.org/wiki/Fannie_Mae" TargetMode="External"/></Relationships>
</file>

<file path=ppt/diagrams/_rels/drawing2.xml.rels><?xml version="1.0" encoding="UTF-8" standalone="yes"?>
<Relationships xmlns="http://schemas.openxmlformats.org/package/2006/relationships"><Relationship Id="rId2" Type="http://schemas.microsoft.com/office/2007/relationships/hdphoto" Target="../media/hdphoto5.wdp"/><Relationship Id="rId1" Type="http://schemas.openxmlformats.org/officeDocument/2006/relationships/image" Target="../media/image23.jpeg"/></Relationships>
</file>

<file path=ppt/diagrams/_rels/drawing5.xml.rels><?xml version="1.0" encoding="UTF-8" standalone="yes"?>
<Relationships xmlns="http://schemas.openxmlformats.org/package/2006/relationships"><Relationship Id="rId2" Type="http://schemas.microsoft.com/office/2007/relationships/hdphoto" Target="../media/hdphoto5.wdp"/><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2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4CFDA-A789-44F3-A7C5-CE915CF81F03}" type="doc">
      <dgm:prSet loTypeId="urn:microsoft.com/office/officeart/2005/8/layout/radial1" loCatId="relationship" qsTypeId="urn:microsoft.com/office/officeart/2005/8/quickstyle/3d3" qsCatId="3D" csTypeId="urn:microsoft.com/office/officeart/2005/8/colors/accent6_4" csCatId="accent6" phldr="1"/>
      <dgm:spPr/>
      <dgm:t>
        <a:bodyPr/>
        <a:lstStyle/>
        <a:p>
          <a:endParaRPr lang="en-US"/>
        </a:p>
      </dgm:t>
    </dgm:pt>
    <dgm:pt modelId="{39D2C1BB-4B02-4DA2-B6EA-542B05DB7484}">
      <dgm:prSet phldrT="[Text]" custT="1"/>
      <dgm:spPr/>
      <dgm:t>
        <a:bodyPr/>
        <a:lstStyle/>
        <a:p>
          <a:pPr rtl="1"/>
          <a:r>
            <a:rPr lang="ar-SA" sz="1800" b="1" u="none" dirty="0" smtClean="0">
              <a:solidFill>
                <a:schemeClr val="tx1"/>
              </a:solidFill>
              <a:cs typeface="B Nazanin" pitchFamily="2" charset="-78"/>
            </a:rPr>
            <a:t>تراكم خانوار در واحد مسكوني</a:t>
          </a:r>
          <a:endParaRPr lang="en-US" sz="1800" b="1" u="none" dirty="0">
            <a:solidFill>
              <a:schemeClr val="tx1"/>
            </a:solidFill>
            <a:cs typeface="B Nazanin" pitchFamily="2" charset="-78"/>
          </a:endParaRPr>
        </a:p>
      </dgm:t>
    </dgm:pt>
    <dgm:pt modelId="{48CB2D13-6FB8-4BF2-8E91-4019764D4D50}" type="parTrans" cxnId="{3E29C521-9062-4DB0-A3DA-AA1E398843B8}">
      <dgm:prSet/>
      <dgm:spPr/>
      <dgm:t>
        <a:bodyPr/>
        <a:lstStyle/>
        <a:p>
          <a:endParaRPr lang="en-US">
            <a:solidFill>
              <a:schemeClr val="tx1"/>
            </a:solidFill>
            <a:cs typeface="B Nazanin" pitchFamily="2" charset="-78"/>
          </a:endParaRPr>
        </a:p>
      </dgm:t>
    </dgm:pt>
    <dgm:pt modelId="{BE38602D-41F3-4CFA-BBC1-951DE10CA6C1}" type="sibTrans" cxnId="{3E29C521-9062-4DB0-A3DA-AA1E398843B8}">
      <dgm:prSet/>
      <dgm:spPr/>
      <dgm:t>
        <a:bodyPr/>
        <a:lstStyle/>
        <a:p>
          <a:endParaRPr lang="en-US">
            <a:solidFill>
              <a:schemeClr val="tx1"/>
            </a:solidFill>
            <a:cs typeface="B Nazanin" pitchFamily="2" charset="-78"/>
          </a:endParaRPr>
        </a:p>
      </dgm:t>
    </dgm:pt>
    <dgm:pt modelId="{2C2BB911-6A4D-4DD7-B4B9-36D6ED7007BE}">
      <dgm:prSet phldrT="[Text]" custT="1"/>
      <dgm:spPr/>
      <dgm:t>
        <a:bodyPr/>
        <a:lstStyle/>
        <a:p>
          <a:pPr rtl="1"/>
          <a:r>
            <a:rPr lang="fa-IR" sz="1800" b="1" u="none" dirty="0" smtClean="0">
              <a:solidFill>
                <a:schemeClr val="tx1"/>
              </a:solidFill>
              <a:cs typeface="B Nazanin" pitchFamily="2" charset="-78"/>
            </a:rPr>
            <a:t>سال 1365</a:t>
          </a:r>
        </a:p>
        <a:p>
          <a:pPr rtl="1"/>
          <a:r>
            <a:rPr lang="fa-IR" sz="1800" b="1" u="none" dirty="0" smtClean="0">
              <a:solidFill>
                <a:schemeClr val="tx1"/>
              </a:solidFill>
              <a:cs typeface="B Nazanin" pitchFamily="2" charset="-78"/>
            </a:rPr>
            <a:t>1/18</a:t>
          </a:r>
          <a:endParaRPr lang="en-US" sz="1800" b="1" u="none" dirty="0">
            <a:solidFill>
              <a:schemeClr val="tx1"/>
            </a:solidFill>
            <a:cs typeface="B Nazanin" pitchFamily="2" charset="-78"/>
          </a:endParaRPr>
        </a:p>
      </dgm:t>
    </dgm:pt>
    <dgm:pt modelId="{D06A01FB-829A-49A8-84AB-B9BDF6528AC4}" type="parTrans" cxnId="{2B1A89ED-8077-4634-9002-40BA6A05333D}">
      <dgm:prSet/>
      <dgm:spPr/>
      <dgm:t>
        <a:bodyPr/>
        <a:lstStyle/>
        <a:p>
          <a:endParaRPr lang="en-US" dirty="0">
            <a:solidFill>
              <a:schemeClr val="tx1"/>
            </a:solidFill>
            <a:cs typeface="B Nazanin" pitchFamily="2" charset="-78"/>
          </a:endParaRPr>
        </a:p>
      </dgm:t>
    </dgm:pt>
    <dgm:pt modelId="{07A0B2C8-BBC5-4323-B83A-77608EDF2E52}" type="sibTrans" cxnId="{2B1A89ED-8077-4634-9002-40BA6A05333D}">
      <dgm:prSet/>
      <dgm:spPr/>
      <dgm:t>
        <a:bodyPr/>
        <a:lstStyle/>
        <a:p>
          <a:endParaRPr lang="en-US">
            <a:solidFill>
              <a:schemeClr val="tx1"/>
            </a:solidFill>
            <a:cs typeface="B Nazanin" pitchFamily="2" charset="-78"/>
          </a:endParaRPr>
        </a:p>
      </dgm:t>
    </dgm:pt>
    <dgm:pt modelId="{5D265421-5A56-4327-83C1-829D104AF113}">
      <dgm:prSet phldrT="[Text]" custT="1"/>
      <dgm:spPr/>
      <dgm:t>
        <a:bodyPr/>
        <a:lstStyle/>
        <a:p>
          <a:pPr rtl="1"/>
          <a:r>
            <a:rPr lang="fa-IR" sz="1800" b="1" u="none" smtClean="0">
              <a:solidFill>
                <a:schemeClr val="tx1"/>
              </a:solidFill>
              <a:cs typeface="B Nazanin" pitchFamily="2" charset="-78"/>
            </a:rPr>
            <a:t>سال 1385 </a:t>
          </a:r>
        </a:p>
        <a:p>
          <a:pPr rtl="1"/>
          <a:r>
            <a:rPr lang="fa-IR" sz="1800" b="1" u="none" smtClean="0">
              <a:solidFill>
                <a:schemeClr val="tx1"/>
              </a:solidFill>
              <a:cs typeface="B Nazanin" pitchFamily="2" charset="-78"/>
            </a:rPr>
            <a:t>1/1</a:t>
          </a:r>
          <a:endParaRPr lang="en-US" sz="1800" b="1" u="none" dirty="0">
            <a:solidFill>
              <a:schemeClr val="tx1"/>
            </a:solidFill>
            <a:cs typeface="B Nazanin" pitchFamily="2" charset="-78"/>
          </a:endParaRPr>
        </a:p>
      </dgm:t>
    </dgm:pt>
    <dgm:pt modelId="{CD158DBA-2FF8-4480-B9FD-15CD6A701E96}" type="parTrans" cxnId="{8D02EFC5-8FFA-40E6-9612-2B4E315F1102}">
      <dgm:prSet/>
      <dgm:spPr/>
      <dgm:t>
        <a:bodyPr/>
        <a:lstStyle/>
        <a:p>
          <a:endParaRPr lang="en-US" dirty="0">
            <a:solidFill>
              <a:schemeClr val="tx1"/>
            </a:solidFill>
            <a:cs typeface="B Nazanin" pitchFamily="2" charset="-78"/>
          </a:endParaRPr>
        </a:p>
      </dgm:t>
    </dgm:pt>
    <dgm:pt modelId="{FE122503-ED71-41BA-9D36-78321AEEEE08}" type="sibTrans" cxnId="{8D02EFC5-8FFA-40E6-9612-2B4E315F1102}">
      <dgm:prSet/>
      <dgm:spPr/>
      <dgm:t>
        <a:bodyPr/>
        <a:lstStyle/>
        <a:p>
          <a:endParaRPr lang="en-US">
            <a:solidFill>
              <a:schemeClr val="tx1"/>
            </a:solidFill>
            <a:cs typeface="B Nazanin" pitchFamily="2" charset="-78"/>
          </a:endParaRPr>
        </a:p>
      </dgm:t>
    </dgm:pt>
    <dgm:pt modelId="{354627BE-4022-4A22-BB79-47E47931CD86}">
      <dgm:prSet phldrT="[Text]" custT="1"/>
      <dgm:spPr/>
      <dgm:t>
        <a:bodyPr/>
        <a:lstStyle/>
        <a:p>
          <a:pPr rtl="1"/>
          <a:r>
            <a:rPr lang="fa-IR" sz="1800" b="1" u="none" smtClean="0">
              <a:solidFill>
                <a:schemeClr val="tx1"/>
              </a:solidFill>
              <a:cs typeface="B Nazanin" pitchFamily="2" charset="-78"/>
            </a:rPr>
            <a:t>سال 1375</a:t>
          </a:r>
        </a:p>
        <a:p>
          <a:pPr rtl="1"/>
          <a:r>
            <a:rPr lang="fa-IR" sz="1800" b="1" u="none" smtClean="0">
              <a:solidFill>
                <a:schemeClr val="tx1"/>
              </a:solidFill>
              <a:cs typeface="B Nazanin" pitchFamily="2" charset="-78"/>
            </a:rPr>
            <a:t>1/16</a:t>
          </a:r>
          <a:endParaRPr lang="en-US" sz="1800" b="1" u="none" dirty="0">
            <a:solidFill>
              <a:schemeClr val="tx1"/>
            </a:solidFill>
            <a:cs typeface="B Nazanin" pitchFamily="2" charset="-78"/>
          </a:endParaRPr>
        </a:p>
      </dgm:t>
    </dgm:pt>
    <dgm:pt modelId="{892D0EA0-7151-4D31-B4CB-C8A2636574B2}" type="parTrans" cxnId="{2D867BB9-20F9-4C3B-B3A1-AC68318BAA03}">
      <dgm:prSet/>
      <dgm:spPr/>
      <dgm:t>
        <a:bodyPr/>
        <a:lstStyle/>
        <a:p>
          <a:endParaRPr lang="en-US" dirty="0">
            <a:solidFill>
              <a:schemeClr val="tx1"/>
            </a:solidFill>
            <a:cs typeface="B Nazanin" pitchFamily="2" charset="-78"/>
          </a:endParaRPr>
        </a:p>
      </dgm:t>
    </dgm:pt>
    <dgm:pt modelId="{44E31270-3DDD-41C1-97CC-AB9DA82C16C6}" type="sibTrans" cxnId="{2D867BB9-20F9-4C3B-B3A1-AC68318BAA03}">
      <dgm:prSet/>
      <dgm:spPr/>
      <dgm:t>
        <a:bodyPr/>
        <a:lstStyle/>
        <a:p>
          <a:endParaRPr lang="en-US">
            <a:solidFill>
              <a:schemeClr val="tx1"/>
            </a:solidFill>
            <a:cs typeface="B Nazanin" pitchFamily="2" charset="-78"/>
          </a:endParaRPr>
        </a:p>
      </dgm:t>
    </dgm:pt>
    <dgm:pt modelId="{449DB6E2-F74E-4967-A873-F0BBD2F3ECDA}">
      <dgm:prSet phldrT="[Text]" custT="1"/>
      <dgm:spPr/>
      <dgm:t>
        <a:bodyPr/>
        <a:lstStyle/>
        <a:p>
          <a:pPr rtl="1"/>
          <a:r>
            <a:rPr lang="fa-IR" sz="1800" b="1" u="none" smtClean="0">
              <a:solidFill>
                <a:schemeClr val="tx1"/>
              </a:solidFill>
              <a:cs typeface="B Nazanin" pitchFamily="2" charset="-78"/>
            </a:rPr>
            <a:t>سال 1390</a:t>
          </a:r>
        </a:p>
        <a:p>
          <a:pPr rtl="1"/>
          <a:r>
            <a:rPr lang="fa-IR" sz="1800" b="1" u="none" smtClean="0">
              <a:solidFill>
                <a:schemeClr val="tx1"/>
              </a:solidFill>
              <a:cs typeface="B Nazanin" pitchFamily="2" charset="-78"/>
            </a:rPr>
            <a:t>1/06 </a:t>
          </a:r>
          <a:endParaRPr lang="en-US" sz="1800" b="1" u="none" dirty="0">
            <a:solidFill>
              <a:schemeClr val="tx1"/>
            </a:solidFill>
            <a:cs typeface="B Nazanin" pitchFamily="2" charset="-78"/>
          </a:endParaRPr>
        </a:p>
      </dgm:t>
    </dgm:pt>
    <dgm:pt modelId="{3D2A8D27-5135-46B2-80EE-0E49115912ED}" type="parTrans" cxnId="{65A881AE-2998-4A97-A6E6-F6CDFE391EDE}">
      <dgm:prSet/>
      <dgm:spPr/>
      <dgm:t>
        <a:bodyPr/>
        <a:lstStyle/>
        <a:p>
          <a:endParaRPr lang="en-US" dirty="0">
            <a:solidFill>
              <a:schemeClr val="tx1"/>
            </a:solidFill>
            <a:cs typeface="B Nazanin" pitchFamily="2" charset="-78"/>
          </a:endParaRPr>
        </a:p>
      </dgm:t>
    </dgm:pt>
    <dgm:pt modelId="{7DCB645D-F66E-46B3-9CF3-BEE77C3AD3C0}" type="sibTrans" cxnId="{65A881AE-2998-4A97-A6E6-F6CDFE391EDE}">
      <dgm:prSet/>
      <dgm:spPr/>
      <dgm:t>
        <a:bodyPr/>
        <a:lstStyle/>
        <a:p>
          <a:endParaRPr lang="en-US">
            <a:solidFill>
              <a:schemeClr val="tx1"/>
            </a:solidFill>
            <a:cs typeface="B Nazanin" pitchFamily="2" charset="-78"/>
          </a:endParaRPr>
        </a:p>
      </dgm:t>
    </dgm:pt>
    <dgm:pt modelId="{08A90651-855A-46D6-9C18-C7F339A1B69F}">
      <dgm:prSet phldrT="[Text]" custT="1"/>
      <dgm:spPr/>
      <dgm:t>
        <a:bodyPr/>
        <a:lstStyle/>
        <a:p>
          <a:pPr rtl="1"/>
          <a:r>
            <a:rPr lang="fa-IR" sz="1800" b="1" u="none" dirty="0" smtClean="0">
              <a:solidFill>
                <a:schemeClr val="tx1"/>
              </a:solidFill>
              <a:cs typeface="B Nazanin" pitchFamily="2" charset="-78"/>
            </a:rPr>
            <a:t>سال 1391</a:t>
          </a:r>
        </a:p>
        <a:p>
          <a:pPr rtl="1"/>
          <a:r>
            <a:rPr lang="fa-IR" sz="1800" b="1" u="none" dirty="0" smtClean="0">
              <a:solidFill>
                <a:schemeClr val="tx1"/>
              </a:solidFill>
              <a:cs typeface="B Nazanin" pitchFamily="2" charset="-78"/>
            </a:rPr>
            <a:t>1/05</a:t>
          </a:r>
          <a:endParaRPr lang="en-US" sz="1800" b="1" u="none" dirty="0">
            <a:solidFill>
              <a:schemeClr val="tx1"/>
            </a:solidFill>
            <a:cs typeface="B Nazanin" pitchFamily="2" charset="-78"/>
          </a:endParaRPr>
        </a:p>
      </dgm:t>
    </dgm:pt>
    <dgm:pt modelId="{66B9F131-DA88-4C85-ACDA-5509380F998F}" type="parTrans" cxnId="{A7C39378-1451-4499-B000-909143472454}">
      <dgm:prSet/>
      <dgm:spPr/>
      <dgm:t>
        <a:bodyPr/>
        <a:lstStyle/>
        <a:p>
          <a:endParaRPr lang="en-US" dirty="0">
            <a:solidFill>
              <a:schemeClr val="tx1"/>
            </a:solidFill>
            <a:cs typeface="B Nazanin" pitchFamily="2" charset="-78"/>
          </a:endParaRPr>
        </a:p>
      </dgm:t>
    </dgm:pt>
    <dgm:pt modelId="{6D8A7E04-14DF-4DAB-8761-6CBC744B95A0}" type="sibTrans" cxnId="{A7C39378-1451-4499-B000-909143472454}">
      <dgm:prSet/>
      <dgm:spPr/>
      <dgm:t>
        <a:bodyPr/>
        <a:lstStyle/>
        <a:p>
          <a:endParaRPr lang="en-US">
            <a:solidFill>
              <a:schemeClr val="tx1"/>
            </a:solidFill>
            <a:cs typeface="B Nazanin" pitchFamily="2" charset="-78"/>
          </a:endParaRPr>
        </a:p>
      </dgm:t>
    </dgm:pt>
    <dgm:pt modelId="{972C372D-9D42-45A4-B80E-DF3355225245}" type="pres">
      <dgm:prSet presAssocID="{BBD4CFDA-A789-44F3-A7C5-CE915CF81F03}" presName="cycle" presStyleCnt="0">
        <dgm:presLayoutVars>
          <dgm:chMax val="1"/>
          <dgm:dir/>
          <dgm:animLvl val="ctr"/>
          <dgm:resizeHandles val="exact"/>
        </dgm:presLayoutVars>
      </dgm:prSet>
      <dgm:spPr/>
      <dgm:t>
        <a:bodyPr/>
        <a:lstStyle/>
        <a:p>
          <a:endParaRPr lang="en-US"/>
        </a:p>
      </dgm:t>
    </dgm:pt>
    <dgm:pt modelId="{3A9388E3-6C85-42FF-9E32-6326C10D2628}" type="pres">
      <dgm:prSet presAssocID="{39D2C1BB-4B02-4DA2-B6EA-542B05DB7484}" presName="centerShape" presStyleLbl="node0" presStyleIdx="0" presStyleCnt="1" custScaleX="119916" custScaleY="115039"/>
      <dgm:spPr/>
      <dgm:t>
        <a:bodyPr/>
        <a:lstStyle/>
        <a:p>
          <a:endParaRPr lang="en-US"/>
        </a:p>
      </dgm:t>
    </dgm:pt>
    <dgm:pt modelId="{B2F34BD6-6169-45B2-A14B-66697D81783C}" type="pres">
      <dgm:prSet presAssocID="{D06A01FB-829A-49A8-84AB-B9BDF6528AC4}" presName="Name9" presStyleLbl="parChTrans1D2" presStyleIdx="0" presStyleCnt="5"/>
      <dgm:spPr/>
      <dgm:t>
        <a:bodyPr/>
        <a:lstStyle/>
        <a:p>
          <a:endParaRPr lang="en-US"/>
        </a:p>
      </dgm:t>
    </dgm:pt>
    <dgm:pt modelId="{48BC8E82-1172-49B0-B92D-B466212B5B74}" type="pres">
      <dgm:prSet presAssocID="{D06A01FB-829A-49A8-84AB-B9BDF6528AC4}" presName="connTx" presStyleLbl="parChTrans1D2" presStyleIdx="0" presStyleCnt="5"/>
      <dgm:spPr/>
      <dgm:t>
        <a:bodyPr/>
        <a:lstStyle/>
        <a:p>
          <a:endParaRPr lang="en-US"/>
        </a:p>
      </dgm:t>
    </dgm:pt>
    <dgm:pt modelId="{D883F07E-D32E-439C-82F7-3D8AC747238F}" type="pres">
      <dgm:prSet presAssocID="{2C2BB911-6A4D-4DD7-B4B9-36D6ED7007BE}" presName="node" presStyleLbl="node1" presStyleIdx="0" presStyleCnt="5" custScaleX="146921" custRadScaleRad="97318" custRadScaleInc="-6405">
        <dgm:presLayoutVars>
          <dgm:bulletEnabled val="1"/>
        </dgm:presLayoutVars>
      </dgm:prSet>
      <dgm:spPr/>
      <dgm:t>
        <a:bodyPr/>
        <a:lstStyle/>
        <a:p>
          <a:endParaRPr lang="en-US"/>
        </a:p>
      </dgm:t>
    </dgm:pt>
    <dgm:pt modelId="{49EEEA97-A411-4379-92BD-7272DECC9AC4}" type="pres">
      <dgm:prSet presAssocID="{66B9F131-DA88-4C85-ACDA-5509380F998F}" presName="Name9" presStyleLbl="parChTrans1D2" presStyleIdx="1" presStyleCnt="5"/>
      <dgm:spPr/>
      <dgm:t>
        <a:bodyPr/>
        <a:lstStyle/>
        <a:p>
          <a:endParaRPr lang="en-US"/>
        </a:p>
      </dgm:t>
    </dgm:pt>
    <dgm:pt modelId="{88FF0482-4B8D-424C-AFB5-18EA30DCD8AD}" type="pres">
      <dgm:prSet presAssocID="{66B9F131-DA88-4C85-ACDA-5509380F998F}" presName="connTx" presStyleLbl="parChTrans1D2" presStyleIdx="1" presStyleCnt="5"/>
      <dgm:spPr/>
      <dgm:t>
        <a:bodyPr/>
        <a:lstStyle/>
        <a:p>
          <a:endParaRPr lang="en-US"/>
        </a:p>
      </dgm:t>
    </dgm:pt>
    <dgm:pt modelId="{A20558EC-2BBB-473F-BDDA-86E7B5BA4C32}" type="pres">
      <dgm:prSet presAssocID="{08A90651-855A-46D6-9C18-C7F339A1B69F}" presName="node" presStyleLbl="node1" presStyleIdx="1" presStyleCnt="5" custScaleX="140680" custRadScaleRad="132665" custRadScaleInc="-403277">
        <dgm:presLayoutVars>
          <dgm:bulletEnabled val="1"/>
        </dgm:presLayoutVars>
      </dgm:prSet>
      <dgm:spPr/>
      <dgm:t>
        <a:bodyPr/>
        <a:lstStyle/>
        <a:p>
          <a:endParaRPr lang="en-US"/>
        </a:p>
      </dgm:t>
    </dgm:pt>
    <dgm:pt modelId="{440ACB5C-ADB9-4562-956A-14C22DD66836}" type="pres">
      <dgm:prSet presAssocID="{3D2A8D27-5135-46B2-80EE-0E49115912ED}" presName="Name9" presStyleLbl="parChTrans1D2" presStyleIdx="2" presStyleCnt="5"/>
      <dgm:spPr/>
      <dgm:t>
        <a:bodyPr/>
        <a:lstStyle/>
        <a:p>
          <a:endParaRPr lang="en-US"/>
        </a:p>
      </dgm:t>
    </dgm:pt>
    <dgm:pt modelId="{70B3F43B-85CA-4CA5-B4B1-D924E2029423}" type="pres">
      <dgm:prSet presAssocID="{3D2A8D27-5135-46B2-80EE-0E49115912ED}" presName="connTx" presStyleLbl="parChTrans1D2" presStyleIdx="2" presStyleCnt="5"/>
      <dgm:spPr/>
      <dgm:t>
        <a:bodyPr/>
        <a:lstStyle/>
        <a:p>
          <a:endParaRPr lang="en-US"/>
        </a:p>
      </dgm:t>
    </dgm:pt>
    <dgm:pt modelId="{DAB1638B-1E5F-42C5-98EE-62EB5C8CE42A}" type="pres">
      <dgm:prSet presAssocID="{449DB6E2-F74E-4967-A873-F0BBD2F3ECDA}" presName="node" presStyleLbl="node1" presStyleIdx="2" presStyleCnt="5" custScaleX="138428" custRadScaleRad="117819" custRadScaleInc="227577">
        <dgm:presLayoutVars>
          <dgm:bulletEnabled val="1"/>
        </dgm:presLayoutVars>
      </dgm:prSet>
      <dgm:spPr/>
      <dgm:t>
        <a:bodyPr/>
        <a:lstStyle/>
        <a:p>
          <a:endParaRPr lang="en-US"/>
        </a:p>
      </dgm:t>
    </dgm:pt>
    <dgm:pt modelId="{EFFE3F6F-281A-466B-B5C8-A1528A97074E}" type="pres">
      <dgm:prSet presAssocID="{CD158DBA-2FF8-4480-B9FD-15CD6A701E96}" presName="Name9" presStyleLbl="parChTrans1D2" presStyleIdx="3" presStyleCnt="5"/>
      <dgm:spPr/>
      <dgm:t>
        <a:bodyPr/>
        <a:lstStyle/>
        <a:p>
          <a:endParaRPr lang="en-US"/>
        </a:p>
      </dgm:t>
    </dgm:pt>
    <dgm:pt modelId="{E0075892-8F22-4329-AC95-3B48A97EEF53}" type="pres">
      <dgm:prSet presAssocID="{CD158DBA-2FF8-4480-B9FD-15CD6A701E96}" presName="connTx" presStyleLbl="parChTrans1D2" presStyleIdx="3" presStyleCnt="5"/>
      <dgm:spPr/>
      <dgm:t>
        <a:bodyPr/>
        <a:lstStyle/>
        <a:p>
          <a:endParaRPr lang="en-US"/>
        </a:p>
      </dgm:t>
    </dgm:pt>
    <dgm:pt modelId="{FC2F8DD9-3775-473D-BD6F-D2CA271A984D}" type="pres">
      <dgm:prSet presAssocID="{5D265421-5A56-4327-83C1-829D104AF113}" presName="node" presStyleLbl="node1" presStyleIdx="3" presStyleCnt="5" custScaleX="135943" custRadScaleRad="115400" custRadScaleInc="-222019">
        <dgm:presLayoutVars>
          <dgm:bulletEnabled val="1"/>
        </dgm:presLayoutVars>
      </dgm:prSet>
      <dgm:spPr/>
      <dgm:t>
        <a:bodyPr/>
        <a:lstStyle/>
        <a:p>
          <a:endParaRPr lang="en-US"/>
        </a:p>
      </dgm:t>
    </dgm:pt>
    <dgm:pt modelId="{4A67A547-8D72-4908-ABDC-5012ADDB68C8}" type="pres">
      <dgm:prSet presAssocID="{892D0EA0-7151-4D31-B4CB-C8A2636574B2}" presName="Name9" presStyleLbl="parChTrans1D2" presStyleIdx="4" presStyleCnt="5"/>
      <dgm:spPr/>
      <dgm:t>
        <a:bodyPr/>
        <a:lstStyle/>
        <a:p>
          <a:endParaRPr lang="en-US"/>
        </a:p>
      </dgm:t>
    </dgm:pt>
    <dgm:pt modelId="{150D0221-54AB-49E8-ACA9-2B305AD03D26}" type="pres">
      <dgm:prSet presAssocID="{892D0EA0-7151-4D31-B4CB-C8A2636574B2}" presName="connTx" presStyleLbl="parChTrans1D2" presStyleIdx="4" presStyleCnt="5"/>
      <dgm:spPr/>
      <dgm:t>
        <a:bodyPr/>
        <a:lstStyle/>
        <a:p>
          <a:endParaRPr lang="en-US"/>
        </a:p>
      </dgm:t>
    </dgm:pt>
    <dgm:pt modelId="{FEE680B5-F0F7-4F4C-8531-3EA5E4E28A16}" type="pres">
      <dgm:prSet presAssocID="{354627BE-4022-4A22-BB79-47E47931CD86}" presName="node" presStyleLbl="node1" presStyleIdx="4" presStyleCnt="5" custScaleX="144708" custRadScaleRad="129973" custRadScaleInc="393273">
        <dgm:presLayoutVars>
          <dgm:bulletEnabled val="1"/>
        </dgm:presLayoutVars>
      </dgm:prSet>
      <dgm:spPr/>
      <dgm:t>
        <a:bodyPr/>
        <a:lstStyle/>
        <a:p>
          <a:endParaRPr lang="en-US"/>
        </a:p>
      </dgm:t>
    </dgm:pt>
  </dgm:ptLst>
  <dgm:cxnLst>
    <dgm:cxn modelId="{A7C39378-1451-4499-B000-909143472454}" srcId="{39D2C1BB-4B02-4DA2-B6EA-542B05DB7484}" destId="{08A90651-855A-46D6-9C18-C7F339A1B69F}" srcOrd="1" destOrd="0" parTransId="{66B9F131-DA88-4C85-ACDA-5509380F998F}" sibTransId="{6D8A7E04-14DF-4DAB-8761-6CBC744B95A0}"/>
    <dgm:cxn modelId="{69FFF667-D8D8-4C8C-AD7A-34016E64E2BE}" type="presOf" srcId="{3D2A8D27-5135-46B2-80EE-0E49115912ED}" destId="{440ACB5C-ADB9-4562-956A-14C22DD66836}" srcOrd="0" destOrd="0" presId="urn:microsoft.com/office/officeart/2005/8/layout/radial1"/>
    <dgm:cxn modelId="{B325F8F0-771E-4708-994B-BE791BC93071}" type="presOf" srcId="{449DB6E2-F74E-4967-A873-F0BBD2F3ECDA}" destId="{DAB1638B-1E5F-42C5-98EE-62EB5C8CE42A}" srcOrd="0" destOrd="0" presId="urn:microsoft.com/office/officeart/2005/8/layout/radial1"/>
    <dgm:cxn modelId="{6A93C1E1-BF64-421D-AFCF-27C39481EC6B}" type="presOf" srcId="{354627BE-4022-4A22-BB79-47E47931CD86}" destId="{FEE680B5-F0F7-4F4C-8531-3EA5E4E28A16}" srcOrd="0" destOrd="0" presId="urn:microsoft.com/office/officeart/2005/8/layout/radial1"/>
    <dgm:cxn modelId="{EAE4D211-BC1D-4F41-A9D7-807A16E1BEE9}" type="presOf" srcId="{D06A01FB-829A-49A8-84AB-B9BDF6528AC4}" destId="{B2F34BD6-6169-45B2-A14B-66697D81783C}" srcOrd="0" destOrd="0" presId="urn:microsoft.com/office/officeart/2005/8/layout/radial1"/>
    <dgm:cxn modelId="{59F15DD0-8432-42FF-9AFF-DE6DAC49142E}" type="presOf" srcId="{39D2C1BB-4B02-4DA2-B6EA-542B05DB7484}" destId="{3A9388E3-6C85-42FF-9E32-6326C10D2628}" srcOrd="0" destOrd="0" presId="urn:microsoft.com/office/officeart/2005/8/layout/radial1"/>
    <dgm:cxn modelId="{8D02EFC5-8FFA-40E6-9612-2B4E315F1102}" srcId="{39D2C1BB-4B02-4DA2-B6EA-542B05DB7484}" destId="{5D265421-5A56-4327-83C1-829D104AF113}" srcOrd="3" destOrd="0" parTransId="{CD158DBA-2FF8-4480-B9FD-15CD6A701E96}" sibTransId="{FE122503-ED71-41BA-9D36-78321AEEEE08}"/>
    <dgm:cxn modelId="{33157695-2055-4C52-AF18-5B6CCC958295}" type="presOf" srcId="{5D265421-5A56-4327-83C1-829D104AF113}" destId="{FC2F8DD9-3775-473D-BD6F-D2CA271A984D}" srcOrd="0" destOrd="0" presId="urn:microsoft.com/office/officeart/2005/8/layout/radial1"/>
    <dgm:cxn modelId="{A947EF3E-71D7-4A8C-8B28-08BE842CDA27}" type="presOf" srcId="{CD158DBA-2FF8-4480-B9FD-15CD6A701E96}" destId="{EFFE3F6F-281A-466B-B5C8-A1528A97074E}" srcOrd="0" destOrd="0" presId="urn:microsoft.com/office/officeart/2005/8/layout/radial1"/>
    <dgm:cxn modelId="{77CFAF6F-1EB2-4911-A133-DF518C84DB20}" type="presOf" srcId="{CD158DBA-2FF8-4480-B9FD-15CD6A701E96}" destId="{E0075892-8F22-4329-AC95-3B48A97EEF53}" srcOrd="1" destOrd="0" presId="urn:microsoft.com/office/officeart/2005/8/layout/radial1"/>
    <dgm:cxn modelId="{2B1A89ED-8077-4634-9002-40BA6A05333D}" srcId="{39D2C1BB-4B02-4DA2-B6EA-542B05DB7484}" destId="{2C2BB911-6A4D-4DD7-B4B9-36D6ED7007BE}" srcOrd="0" destOrd="0" parTransId="{D06A01FB-829A-49A8-84AB-B9BDF6528AC4}" sibTransId="{07A0B2C8-BBC5-4323-B83A-77608EDF2E52}"/>
    <dgm:cxn modelId="{B5B44BDB-CC8F-4B3E-8445-296A34A28545}" type="presOf" srcId="{66B9F131-DA88-4C85-ACDA-5509380F998F}" destId="{49EEEA97-A411-4379-92BD-7272DECC9AC4}" srcOrd="0" destOrd="0" presId="urn:microsoft.com/office/officeart/2005/8/layout/radial1"/>
    <dgm:cxn modelId="{BFA35B62-8BCF-41F7-8E07-434C62A2B47C}" type="presOf" srcId="{66B9F131-DA88-4C85-ACDA-5509380F998F}" destId="{88FF0482-4B8D-424C-AFB5-18EA30DCD8AD}" srcOrd="1" destOrd="0" presId="urn:microsoft.com/office/officeart/2005/8/layout/radial1"/>
    <dgm:cxn modelId="{2D867BB9-20F9-4C3B-B3A1-AC68318BAA03}" srcId="{39D2C1BB-4B02-4DA2-B6EA-542B05DB7484}" destId="{354627BE-4022-4A22-BB79-47E47931CD86}" srcOrd="4" destOrd="0" parTransId="{892D0EA0-7151-4D31-B4CB-C8A2636574B2}" sibTransId="{44E31270-3DDD-41C1-97CC-AB9DA82C16C6}"/>
    <dgm:cxn modelId="{2BDB0772-5C47-4F99-8585-D27150F0CD7B}" type="presOf" srcId="{892D0EA0-7151-4D31-B4CB-C8A2636574B2}" destId="{4A67A547-8D72-4908-ABDC-5012ADDB68C8}" srcOrd="0" destOrd="0" presId="urn:microsoft.com/office/officeart/2005/8/layout/radial1"/>
    <dgm:cxn modelId="{BAC1F755-0A16-4EC1-A503-64BF7239A480}" type="presOf" srcId="{08A90651-855A-46D6-9C18-C7F339A1B69F}" destId="{A20558EC-2BBB-473F-BDDA-86E7B5BA4C32}" srcOrd="0" destOrd="0" presId="urn:microsoft.com/office/officeart/2005/8/layout/radial1"/>
    <dgm:cxn modelId="{5C7E37A4-56C7-4A1D-AEEF-5E44F7545CE8}" type="presOf" srcId="{D06A01FB-829A-49A8-84AB-B9BDF6528AC4}" destId="{48BC8E82-1172-49B0-B92D-B466212B5B74}" srcOrd="1" destOrd="0" presId="urn:microsoft.com/office/officeart/2005/8/layout/radial1"/>
    <dgm:cxn modelId="{65A881AE-2998-4A97-A6E6-F6CDFE391EDE}" srcId="{39D2C1BB-4B02-4DA2-B6EA-542B05DB7484}" destId="{449DB6E2-F74E-4967-A873-F0BBD2F3ECDA}" srcOrd="2" destOrd="0" parTransId="{3D2A8D27-5135-46B2-80EE-0E49115912ED}" sibTransId="{7DCB645D-F66E-46B3-9CF3-BEE77C3AD3C0}"/>
    <dgm:cxn modelId="{3E29C521-9062-4DB0-A3DA-AA1E398843B8}" srcId="{BBD4CFDA-A789-44F3-A7C5-CE915CF81F03}" destId="{39D2C1BB-4B02-4DA2-B6EA-542B05DB7484}" srcOrd="0" destOrd="0" parTransId="{48CB2D13-6FB8-4BF2-8E91-4019764D4D50}" sibTransId="{BE38602D-41F3-4CFA-BBC1-951DE10CA6C1}"/>
    <dgm:cxn modelId="{AA85EA01-3BBC-4CA9-8026-9E4ADD5A30C0}" type="presOf" srcId="{2C2BB911-6A4D-4DD7-B4B9-36D6ED7007BE}" destId="{D883F07E-D32E-439C-82F7-3D8AC747238F}" srcOrd="0" destOrd="0" presId="urn:microsoft.com/office/officeart/2005/8/layout/radial1"/>
    <dgm:cxn modelId="{BAE29C75-2AEF-4647-8441-F75EE20B64B5}" type="presOf" srcId="{3D2A8D27-5135-46B2-80EE-0E49115912ED}" destId="{70B3F43B-85CA-4CA5-B4B1-D924E2029423}" srcOrd="1" destOrd="0" presId="urn:microsoft.com/office/officeart/2005/8/layout/radial1"/>
    <dgm:cxn modelId="{3299947C-4F57-48D9-A44F-46F48A44984A}" type="presOf" srcId="{BBD4CFDA-A789-44F3-A7C5-CE915CF81F03}" destId="{972C372D-9D42-45A4-B80E-DF3355225245}" srcOrd="0" destOrd="0" presId="urn:microsoft.com/office/officeart/2005/8/layout/radial1"/>
    <dgm:cxn modelId="{7A007861-549B-4811-8ED9-E8845BA11B91}" type="presOf" srcId="{892D0EA0-7151-4D31-B4CB-C8A2636574B2}" destId="{150D0221-54AB-49E8-ACA9-2B305AD03D26}" srcOrd="1" destOrd="0" presId="urn:microsoft.com/office/officeart/2005/8/layout/radial1"/>
    <dgm:cxn modelId="{C2DD79DE-0E4F-4D50-B960-96FBF7B3C478}" type="presParOf" srcId="{972C372D-9D42-45A4-B80E-DF3355225245}" destId="{3A9388E3-6C85-42FF-9E32-6326C10D2628}" srcOrd="0" destOrd="0" presId="urn:microsoft.com/office/officeart/2005/8/layout/radial1"/>
    <dgm:cxn modelId="{FBAD9E40-103D-404A-B7BB-A816B473724F}" type="presParOf" srcId="{972C372D-9D42-45A4-B80E-DF3355225245}" destId="{B2F34BD6-6169-45B2-A14B-66697D81783C}" srcOrd="1" destOrd="0" presId="urn:microsoft.com/office/officeart/2005/8/layout/radial1"/>
    <dgm:cxn modelId="{125564BD-3D3F-4590-8053-AEE129CC5580}" type="presParOf" srcId="{B2F34BD6-6169-45B2-A14B-66697D81783C}" destId="{48BC8E82-1172-49B0-B92D-B466212B5B74}" srcOrd="0" destOrd="0" presId="urn:microsoft.com/office/officeart/2005/8/layout/radial1"/>
    <dgm:cxn modelId="{85B29EF2-48A9-43B2-AB29-97F99A319C01}" type="presParOf" srcId="{972C372D-9D42-45A4-B80E-DF3355225245}" destId="{D883F07E-D32E-439C-82F7-3D8AC747238F}" srcOrd="2" destOrd="0" presId="urn:microsoft.com/office/officeart/2005/8/layout/radial1"/>
    <dgm:cxn modelId="{684E21CB-644C-40F4-A592-F389EA4EB71C}" type="presParOf" srcId="{972C372D-9D42-45A4-B80E-DF3355225245}" destId="{49EEEA97-A411-4379-92BD-7272DECC9AC4}" srcOrd="3" destOrd="0" presId="urn:microsoft.com/office/officeart/2005/8/layout/radial1"/>
    <dgm:cxn modelId="{CC3B6EAE-6712-45AB-8F82-CD53A534AE70}" type="presParOf" srcId="{49EEEA97-A411-4379-92BD-7272DECC9AC4}" destId="{88FF0482-4B8D-424C-AFB5-18EA30DCD8AD}" srcOrd="0" destOrd="0" presId="urn:microsoft.com/office/officeart/2005/8/layout/radial1"/>
    <dgm:cxn modelId="{121FA313-1196-4E2C-90A5-86E7248EF209}" type="presParOf" srcId="{972C372D-9D42-45A4-B80E-DF3355225245}" destId="{A20558EC-2BBB-473F-BDDA-86E7B5BA4C32}" srcOrd="4" destOrd="0" presId="urn:microsoft.com/office/officeart/2005/8/layout/radial1"/>
    <dgm:cxn modelId="{B752E104-3E3F-462A-B5C0-B05C64FB1A32}" type="presParOf" srcId="{972C372D-9D42-45A4-B80E-DF3355225245}" destId="{440ACB5C-ADB9-4562-956A-14C22DD66836}" srcOrd="5" destOrd="0" presId="urn:microsoft.com/office/officeart/2005/8/layout/radial1"/>
    <dgm:cxn modelId="{7E7FA2B0-2862-444A-932A-A3173CB42E05}" type="presParOf" srcId="{440ACB5C-ADB9-4562-956A-14C22DD66836}" destId="{70B3F43B-85CA-4CA5-B4B1-D924E2029423}" srcOrd="0" destOrd="0" presId="urn:microsoft.com/office/officeart/2005/8/layout/radial1"/>
    <dgm:cxn modelId="{218E4522-8E81-43C2-AD3E-A3A5EEA3F2D2}" type="presParOf" srcId="{972C372D-9D42-45A4-B80E-DF3355225245}" destId="{DAB1638B-1E5F-42C5-98EE-62EB5C8CE42A}" srcOrd="6" destOrd="0" presId="urn:microsoft.com/office/officeart/2005/8/layout/radial1"/>
    <dgm:cxn modelId="{04E38F10-60A0-434A-B548-509D2C1D550F}" type="presParOf" srcId="{972C372D-9D42-45A4-B80E-DF3355225245}" destId="{EFFE3F6F-281A-466B-B5C8-A1528A97074E}" srcOrd="7" destOrd="0" presId="urn:microsoft.com/office/officeart/2005/8/layout/radial1"/>
    <dgm:cxn modelId="{02F96DA9-A1B8-4FD0-873C-BB98BB5B5922}" type="presParOf" srcId="{EFFE3F6F-281A-466B-B5C8-A1528A97074E}" destId="{E0075892-8F22-4329-AC95-3B48A97EEF53}" srcOrd="0" destOrd="0" presId="urn:microsoft.com/office/officeart/2005/8/layout/radial1"/>
    <dgm:cxn modelId="{6F31423E-B5DB-4CBA-B1E4-1AD1C105E454}" type="presParOf" srcId="{972C372D-9D42-45A4-B80E-DF3355225245}" destId="{FC2F8DD9-3775-473D-BD6F-D2CA271A984D}" srcOrd="8" destOrd="0" presId="urn:microsoft.com/office/officeart/2005/8/layout/radial1"/>
    <dgm:cxn modelId="{02665FA7-054A-4A2B-A795-787517AA9EBA}" type="presParOf" srcId="{972C372D-9D42-45A4-B80E-DF3355225245}" destId="{4A67A547-8D72-4908-ABDC-5012ADDB68C8}" srcOrd="9" destOrd="0" presId="urn:microsoft.com/office/officeart/2005/8/layout/radial1"/>
    <dgm:cxn modelId="{E2039459-82F2-4FBC-A3C4-4349575384B7}" type="presParOf" srcId="{4A67A547-8D72-4908-ABDC-5012ADDB68C8}" destId="{150D0221-54AB-49E8-ACA9-2B305AD03D26}" srcOrd="0" destOrd="0" presId="urn:microsoft.com/office/officeart/2005/8/layout/radial1"/>
    <dgm:cxn modelId="{D9850CC9-4A40-4942-981C-09CBE9DFDDD4}" type="presParOf" srcId="{972C372D-9D42-45A4-B80E-DF3355225245}" destId="{FEE680B5-F0F7-4F4C-8531-3EA5E4E28A16}"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9BE44C-F933-4DB8-9E34-BC62037D19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3C30198-647A-446D-8310-D9151E3A4963}">
      <dgm:prSet custT="1"/>
      <dgm:spPr>
        <a:solidFill>
          <a:schemeClr val="accent5">
            <a:lumMod val="50000"/>
          </a:schemeClr>
        </a:solidFill>
        <a:ln>
          <a:solidFill>
            <a:srgbClr val="FF0000"/>
          </a:solidFill>
        </a:ln>
      </dgm:spPr>
      <dgm:t>
        <a:bodyPr/>
        <a:lstStyle/>
        <a:p>
          <a:pPr algn="ctr" rtl="1"/>
          <a:r>
            <a:rPr lang="fa-IR" sz="2700" dirty="0" smtClean="0">
              <a:cs typeface="B Nazanin" pitchFamily="2" charset="-78"/>
            </a:rPr>
            <a:t>بند تعجیل</a:t>
          </a:r>
          <a:r>
            <a:rPr lang="en-US" sz="2700" dirty="0" smtClean="0">
              <a:cs typeface="B Nazanin" pitchFamily="2" charset="-78"/>
            </a:rPr>
            <a:t> </a:t>
          </a:r>
          <a:r>
            <a:rPr lang="fa-IR" sz="2700" dirty="0" smtClean="0">
              <a:cs typeface="B Nazanin" pitchFamily="2" charset="-78"/>
            </a:rPr>
            <a:t> </a:t>
          </a:r>
          <a:r>
            <a:rPr lang="fa-IR" sz="2700" dirty="0" smtClean="0">
              <a:cs typeface="B Zar" pitchFamily="2" charset="-78"/>
            </a:rPr>
            <a:t>(</a:t>
          </a:r>
          <a:r>
            <a:rPr lang="en-US" sz="2700" dirty="0" smtClean="0">
              <a:latin typeface="Times New Roman" pitchFamily="18" charset="0"/>
              <a:cs typeface="Times New Roman" pitchFamily="18" charset="0"/>
            </a:rPr>
            <a:t>acceleration clause</a:t>
          </a:r>
          <a:r>
            <a:rPr lang="fa-IR" sz="2700" dirty="0" smtClean="0">
              <a:cs typeface="B Zar" pitchFamily="2" charset="-78"/>
            </a:rPr>
            <a:t>)</a:t>
          </a:r>
          <a:endParaRPr lang="en-US" sz="2700" dirty="0">
            <a:cs typeface="B Zar" pitchFamily="2" charset="-78"/>
          </a:endParaRPr>
        </a:p>
      </dgm:t>
    </dgm:pt>
    <dgm:pt modelId="{5B01A12D-03F2-4373-9B67-076C187FFB3A}" type="parTrans" cxnId="{00505A28-380E-42F3-8F57-7825BACF902D}">
      <dgm:prSet/>
      <dgm:spPr/>
      <dgm:t>
        <a:bodyPr/>
        <a:lstStyle/>
        <a:p>
          <a:pPr algn="justLow"/>
          <a:endParaRPr lang="en-US">
            <a:cs typeface="B Zar" pitchFamily="2" charset="-78"/>
          </a:endParaRPr>
        </a:p>
      </dgm:t>
    </dgm:pt>
    <dgm:pt modelId="{30F55268-C7C5-4914-BEC6-766B1E396EF3}" type="sibTrans" cxnId="{00505A28-380E-42F3-8F57-7825BACF902D}">
      <dgm:prSet/>
      <dgm:spPr/>
      <dgm:t>
        <a:bodyPr/>
        <a:lstStyle/>
        <a:p>
          <a:pPr algn="justLow"/>
          <a:endParaRPr lang="en-US">
            <a:cs typeface="B Zar" pitchFamily="2" charset="-78"/>
          </a:endParaRPr>
        </a:p>
      </dgm:t>
    </dgm:pt>
    <dgm:pt modelId="{34845EFA-3E7B-4833-A148-6CE027181F68}">
      <dgm:prSet custT="1"/>
      <dgm:spPr>
        <a:solidFill>
          <a:schemeClr val="accent5">
            <a:lumMod val="40000"/>
            <a:lumOff val="60000"/>
            <a:alpha val="90000"/>
          </a:schemeClr>
        </a:solidFill>
      </dgm:spPr>
      <dgm:t>
        <a:bodyPr/>
        <a:lstStyle/>
        <a:p>
          <a:pPr algn="just" rtl="1"/>
          <a:r>
            <a:rPr lang="fa-IR" sz="2000" dirty="0" smtClean="0">
              <a:cs typeface="B Nazanin" pitchFamily="2" charset="-78"/>
            </a:rPr>
            <a:t>وام‌دهنده می‌تواند تحت شرایط معینی (عموماً به‌هنگام نکول وام‌گیرنده) کل ماندۀ وام را دفعتاً مطالبه نماید. </a:t>
          </a:r>
          <a:endParaRPr lang="en-US" sz="2000" dirty="0">
            <a:cs typeface="B Nazanin" pitchFamily="2" charset="-78"/>
          </a:endParaRPr>
        </a:p>
      </dgm:t>
    </dgm:pt>
    <dgm:pt modelId="{9B5A865B-C0C6-4576-9A7B-B128D7E5BBA8}" type="parTrans" cxnId="{D0487C04-CD63-489B-9B29-210B03D4858D}">
      <dgm:prSet/>
      <dgm:spPr/>
      <dgm:t>
        <a:bodyPr/>
        <a:lstStyle/>
        <a:p>
          <a:pPr algn="justLow"/>
          <a:endParaRPr lang="en-US">
            <a:cs typeface="B Zar" pitchFamily="2" charset="-78"/>
          </a:endParaRPr>
        </a:p>
      </dgm:t>
    </dgm:pt>
    <dgm:pt modelId="{92618A77-CF92-4445-A9A3-A89F0427D045}" type="sibTrans" cxnId="{D0487C04-CD63-489B-9B29-210B03D4858D}">
      <dgm:prSet/>
      <dgm:spPr/>
      <dgm:t>
        <a:bodyPr/>
        <a:lstStyle/>
        <a:p>
          <a:pPr algn="justLow"/>
          <a:endParaRPr lang="en-US">
            <a:cs typeface="B Zar" pitchFamily="2" charset="-78"/>
          </a:endParaRPr>
        </a:p>
      </dgm:t>
    </dgm:pt>
    <dgm:pt modelId="{3BB6CB40-FC95-4CC0-A153-45287F49FE93}">
      <dgm:prSet custT="1"/>
      <dgm:spPr>
        <a:solidFill>
          <a:schemeClr val="accent5">
            <a:lumMod val="50000"/>
          </a:schemeClr>
        </a:solidFill>
        <a:ln>
          <a:solidFill>
            <a:srgbClr val="FF0000"/>
          </a:solidFill>
        </a:ln>
      </dgm:spPr>
      <dgm:t>
        <a:bodyPr/>
        <a:lstStyle/>
        <a:p>
          <a:pPr algn="ctr" rtl="1"/>
          <a:r>
            <a:rPr lang="fa-IR" sz="2700" dirty="0" smtClean="0">
              <a:cs typeface="B Nazanin" pitchFamily="2" charset="-78"/>
            </a:rPr>
            <a:t>بند پرداخت </a:t>
          </a:r>
          <a:r>
            <a:rPr lang="fa-IR" sz="2700" dirty="0" smtClean="0">
              <a:cs typeface="B Nazanin" pitchFamily="2" charset="-78"/>
            </a:rPr>
            <a:t>زودتر </a:t>
          </a:r>
          <a:r>
            <a:rPr lang="fa-IR" sz="2700" dirty="0" smtClean="0">
              <a:cs typeface="B Nazanin" pitchFamily="2" charset="-78"/>
            </a:rPr>
            <a:t>از موعد </a:t>
          </a:r>
          <a:r>
            <a:rPr lang="fa-IR" sz="2700" dirty="0" smtClean="0">
              <a:cs typeface="B Zar" pitchFamily="2" charset="-78"/>
            </a:rPr>
            <a:t>(</a:t>
          </a:r>
          <a:r>
            <a:rPr lang="en-US" sz="2700" dirty="0" smtClean="0">
              <a:latin typeface="Times New Roman" pitchFamily="18" charset="0"/>
              <a:cs typeface="Times New Roman" pitchFamily="18" charset="0"/>
            </a:rPr>
            <a:t>prepayment clause</a:t>
          </a:r>
          <a:r>
            <a:rPr lang="fa-IR" sz="2700" dirty="0" smtClean="0">
              <a:cs typeface="B Zar" pitchFamily="2" charset="-78"/>
            </a:rPr>
            <a:t>)</a:t>
          </a:r>
          <a:endParaRPr lang="en-US" sz="2700" dirty="0">
            <a:cs typeface="B Zar" pitchFamily="2" charset="-78"/>
          </a:endParaRPr>
        </a:p>
      </dgm:t>
    </dgm:pt>
    <dgm:pt modelId="{A197D486-D484-4ACC-872F-1C016866C8F9}" type="parTrans" cxnId="{E22DED3B-54F2-490C-B89E-1218FC6354AC}">
      <dgm:prSet/>
      <dgm:spPr/>
      <dgm:t>
        <a:bodyPr/>
        <a:lstStyle/>
        <a:p>
          <a:pPr algn="justLow"/>
          <a:endParaRPr lang="en-US">
            <a:cs typeface="B Zar" pitchFamily="2" charset="-78"/>
          </a:endParaRPr>
        </a:p>
      </dgm:t>
    </dgm:pt>
    <dgm:pt modelId="{885DCF72-B01A-4794-BC2C-FDA40FF1CF34}" type="sibTrans" cxnId="{E22DED3B-54F2-490C-B89E-1218FC6354AC}">
      <dgm:prSet/>
      <dgm:spPr/>
      <dgm:t>
        <a:bodyPr/>
        <a:lstStyle/>
        <a:p>
          <a:pPr algn="justLow"/>
          <a:endParaRPr lang="en-US">
            <a:cs typeface="B Zar" pitchFamily="2" charset="-78"/>
          </a:endParaRPr>
        </a:p>
      </dgm:t>
    </dgm:pt>
    <dgm:pt modelId="{6AA720C1-5BB8-4F74-A4EF-FE1C2B7BFF60}">
      <dgm:prSet custT="1"/>
      <dgm:spPr>
        <a:solidFill>
          <a:schemeClr val="accent5">
            <a:lumMod val="40000"/>
            <a:lumOff val="60000"/>
            <a:alpha val="90000"/>
          </a:schemeClr>
        </a:solidFill>
      </dgm:spPr>
      <dgm:t>
        <a:bodyPr/>
        <a:lstStyle/>
        <a:p>
          <a:pPr algn="just" rtl="1"/>
          <a:r>
            <a:rPr lang="fa-IR" sz="2000" dirty="0" smtClean="0">
              <a:cs typeface="B Nazanin" pitchFamily="2" charset="-78"/>
            </a:rPr>
            <a:t>تمهیدی است که به وام‌گیرنده اختیار می‌دهد که وام را قبل از سررسید تسویه کند. این تمهید مانند اوراق قرضۀ قابل‌ استرجاع (</a:t>
          </a:r>
          <a:r>
            <a:rPr lang="en-US" sz="2000" dirty="0" smtClean="0">
              <a:latin typeface="Times New Roman" pitchFamily="18" charset="0"/>
              <a:cs typeface="Times New Roman" pitchFamily="18" charset="0"/>
            </a:rPr>
            <a:t>callable bond</a:t>
          </a:r>
          <a:r>
            <a:rPr lang="fa-IR" sz="2000" dirty="0" smtClean="0">
              <a:cs typeface="B Nazanin" pitchFamily="2" charset="-78"/>
            </a:rPr>
            <a:t>) است.</a:t>
          </a:r>
          <a:endParaRPr lang="en-US" sz="2000" dirty="0">
            <a:cs typeface="B Nazanin" pitchFamily="2" charset="-78"/>
          </a:endParaRPr>
        </a:p>
      </dgm:t>
    </dgm:pt>
    <dgm:pt modelId="{0994FAB9-09EB-419B-AC8B-25E4AAC17C4C}" type="parTrans" cxnId="{D981746B-56A7-45C6-8409-C071B0E7029E}">
      <dgm:prSet/>
      <dgm:spPr/>
      <dgm:t>
        <a:bodyPr/>
        <a:lstStyle/>
        <a:p>
          <a:pPr algn="justLow"/>
          <a:endParaRPr lang="en-US">
            <a:cs typeface="B Zar" pitchFamily="2" charset="-78"/>
          </a:endParaRPr>
        </a:p>
      </dgm:t>
    </dgm:pt>
    <dgm:pt modelId="{FE4882F2-47DE-4E55-8816-BF31BD564C25}" type="sibTrans" cxnId="{D981746B-56A7-45C6-8409-C071B0E7029E}">
      <dgm:prSet/>
      <dgm:spPr/>
      <dgm:t>
        <a:bodyPr/>
        <a:lstStyle/>
        <a:p>
          <a:pPr algn="justLow"/>
          <a:endParaRPr lang="en-US">
            <a:cs typeface="B Zar" pitchFamily="2" charset="-78"/>
          </a:endParaRPr>
        </a:p>
      </dgm:t>
    </dgm:pt>
    <dgm:pt modelId="{A6E63F69-AD2B-4455-9DAD-98C2FB99B286}" type="pres">
      <dgm:prSet presAssocID="{4D9BE44C-F933-4DB8-9E34-BC62037D199C}" presName="Name0" presStyleCnt="0">
        <dgm:presLayoutVars>
          <dgm:dir/>
          <dgm:animLvl val="lvl"/>
          <dgm:resizeHandles val="exact"/>
        </dgm:presLayoutVars>
      </dgm:prSet>
      <dgm:spPr/>
      <dgm:t>
        <a:bodyPr/>
        <a:lstStyle/>
        <a:p>
          <a:endParaRPr lang="en-US"/>
        </a:p>
      </dgm:t>
    </dgm:pt>
    <dgm:pt modelId="{9DF7542F-C41A-4D27-9DF6-82BDD3B24E83}" type="pres">
      <dgm:prSet presAssocID="{03C30198-647A-446D-8310-D9151E3A4963}" presName="linNode" presStyleCnt="0"/>
      <dgm:spPr/>
    </dgm:pt>
    <dgm:pt modelId="{1A4E18E7-05D8-42CA-8258-00CE7D371097}" type="pres">
      <dgm:prSet presAssocID="{03C30198-647A-446D-8310-D9151E3A4963}" presName="parentText" presStyleLbl="node1" presStyleIdx="0" presStyleCnt="2" custScaleX="106664">
        <dgm:presLayoutVars>
          <dgm:chMax val="1"/>
          <dgm:bulletEnabled val="1"/>
        </dgm:presLayoutVars>
      </dgm:prSet>
      <dgm:spPr/>
      <dgm:t>
        <a:bodyPr/>
        <a:lstStyle/>
        <a:p>
          <a:endParaRPr lang="en-US"/>
        </a:p>
      </dgm:t>
    </dgm:pt>
    <dgm:pt modelId="{3F21F8F2-2B47-4869-B34F-1633EB8AEE6A}" type="pres">
      <dgm:prSet presAssocID="{03C30198-647A-446D-8310-D9151E3A4963}" presName="descendantText" presStyleLbl="alignAccFollowNode1" presStyleIdx="0" presStyleCnt="2">
        <dgm:presLayoutVars>
          <dgm:bulletEnabled val="1"/>
        </dgm:presLayoutVars>
      </dgm:prSet>
      <dgm:spPr/>
      <dgm:t>
        <a:bodyPr/>
        <a:lstStyle/>
        <a:p>
          <a:endParaRPr lang="en-US"/>
        </a:p>
      </dgm:t>
    </dgm:pt>
    <dgm:pt modelId="{692AC729-49A5-4A22-B5AE-9A1B8890E88E}" type="pres">
      <dgm:prSet presAssocID="{30F55268-C7C5-4914-BEC6-766B1E396EF3}" presName="sp" presStyleCnt="0"/>
      <dgm:spPr/>
    </dgm:pt>
    <dgm:pt modelId="{39DD29C0-A8F2-40E4-9F7F-AA5094A9E024}" type="pres">
      <dgm:prSet presAssocID="{3BB6CB40-FC95-4CC0-A153-45287F49FE93}" presName="linNode" presStyleCnt="0"/>
      <dgm:spPr/>
    </dgm:pt>
    <dgm:pt modelId="{7D71B471-C4FA-4243-B39A-84E936016FA7}" type="pres">
      <dgm:prSet presAssocID="{3BB6CB40-FC95-4CC0-A153-45287F49FE93}" presName="parentText" presStyleLbl="node1" presStyleIdx="1" presStyleCnt="2" custScaleX="106932">
        <dgm:presLayoutVars>
          <dgm:chMax val="1"/>
          <dgm:bulletEnabled val="1"/>
        </dgm:presLayoutVars>
      </dgm:prSet>
      <dgm:spPr/>
      <dgm:t>
        <a:bodyPr/>
        <a:lstStyle/>
        <a:p>
          <a:endParaRPr lang="en-US"/>
        </a:p>
      </dgm:t>
    </dgm:pt>
    <dgm:pt modelId="{5D273D1B-EBBD-44E8-893A-D68B73D02802}" type="pres">
      <dgm:prSet presAssocID="{3BB6CB40-FC95-4CC0-A153-45287F49FE93}" presName="descendantText" presStyleLbl="alignAccFollowNode1" presStyleIdx="1" presStyleCnt="2">
        <dgm:presLayoutVars>
          <dgm:bulletEnabled val="1"/>
        </dgm:presLayoutVars>
      </dgm:prSet>
      <dgm:spPr/>
      <dgm:t>
        <a:bodyPr/>
        <a:lstStyle/>
        <a:p>
          <a:endParaRPr lang="en-US"/>
        </a:p>
      </dgm:t>
    </dgm:pt>
  </dgm:ptLst>
  <dgm:cxnLst>
    <dgm:cxn modelId="{ED5796B0-0A3C-4484-932B-971B732E2940}" type="presOf" srcId="{34845EFA-3E7B-4833-A148-6CE027181F68}" destId="{3F21F8F2-2B47-4869-B34F-1633EB8AEE6A}" srcOrd="0" destOrd="0" presId="urn:microsoft.com/office/officeart/2005/8/layout/vList5"/>
    <dgm:cxn modelId="{16188D9A-74F5-47E9-A740-80BF30E21BA5}" type="presOf" srcId="{4D9BE44C-F933-4DB8-9E34-BC62037D199C}" destId="{A6E63F69-AD2B-4455-9DAD-98C2FB99B286}" srcOrd="0" destOrd="0" presId="urn:microsoft.com/office/officeart/2005/8/layout/vList5"/>
    <dgm:cxn modelId="{00505A28-380E-42F3-8F57-7825BACF902D}" srcId="{4D9BE44C-F933-4DB8-9E34-BC62037D199C}" destId="{03C30198-647A-446D-8310-D9151E3A4963}" srcOrd="0" destOrd="0" parTransId="{5B01A12D-03F2-4373-9B67-076C187FFB3A}" sibTransId="{30F55268-C7C5-4914-BEC6-766B1E396EF3}"/>
    <dgm:cxn modelId="{B5102D9A-BBA0-42E8-BECD-1F767EC54C8D}" type="presOf" srcId="{3BB6CB40-FC95-4CC0-A153-45287F49FE93}" destId="{7D71B471-C4FA-4243-B39A-84E936016FA7}" srcOrd="0" destOrd="0" presId="urn:microsoft.com/office/officeart/2005/8/layout/vList5"/>
    <dgm:cxn modelId="{D0487C04-CD63-489B-9B29-210B03D4858D}" srcId="{03C30198-647A-446D-8310-D9151E3A4963}" destId="{34845EFA-3E7B-4833-A148-6CE027181F68}" srcOrd="0" destOrd="0" parTransId="{9B5A865B-C0C6-4576-9A7B-B128D7E5BBA8}" sibTransId="{92618A77-CF92-4445-A9A3-A89F0427D045}"/>
    <dgm:cxn modelId="{E22DED3B-54F2-490C-B89E-1218FC6354AC}" srcId="{4D9BE44C-F933-4DB8-9E34-BC62037D199C}" destId="{3BB6CB40-FC95-4CC0-A153-45287F49FE93}" srcOrd="1" destOrd="0" parTransId="{A197D486-D484-4ACC-872F-1C016866C8F9}" sibTransId="{885DCF72-B01A-4794-BC2C-FDA40FF1CF34}"/>
    <dgm:cxn modelId="{41CD6DCA-2455-4486-A6BE-969E95818077}" type="presOf" srcId="{6AA720C1-5BB8-4F74-A4EF-FE1C2B7BFF60}" destId="{5D273D1B-EBBD-44E8-893A-D68B73D02802}" srcOrd="0" destOrd="0" presId="urn:microsoft.com/office/officeart/2005/8/layout/vList5"/>
    <dgm:cxn modelId="{D981746B-56A7-45C6-8409-C071B0E7029E}" srcId="{3BB6CB40-FC95-4CC0-A153-45287F49FE93}" destId="{6AA720C1-5BB8-4F74-A4EF-FE1C2B7BFF60}" srcOrd="0" destOrd="0" parTransId="{0994FAB9-09EB-419B-AC8B-25E4AAC17C4C}" sibTransId="{FE4882F2-47DE-4E55-8816-BF31BD564C25}"/>
    <dgm:cxn modelId="{C325EE1E-B6C3-46DC-A000-4F4CF4F367E6}" type="presOf" srcId="{03C30198-647A-446D-8310-D9151E3A4963}" destId="{1A4E18E7-05D8-42CA-8258-00CE7D371097}" srcOrd="0" destOrd="0" presId="urn:microsoft.com/office/officeart/2005/8/layout/vList5"/>
    <dgm:cxn modelId="{3B604AD1-28EB-4560-8C9C-1BA0C957AFCA}" type="presParOf" srcId="{A6E63F69-AD2B-4455-9DAD-98C2FB99B286}" destId="{9DF7542F-C41A-4D27-9DF6-82BDD3B24E83}" srcOrd="0" destOrd="0" presId="urn:microsoft.com/office/officeart/2005/8/layout/vList5"/>
    <dgm:cxn modelId="{243F567B-A8A8-4E1E-8EC8-98BE32F7DD4C}" type="presParOf" srcId="{9DF7542F-C41A-4D27-9DF6-82BDD3B24E83}" destId="{1A4E18E7-05D8-42CA-8258-00CE7D371097}" srcOrd="0" destOrd="0" presId="urn:microsoft.com/office/officeart/2005/8/layout/vList5"/>
    <dgm:cxn modelId="{ECF9B746-EFDD-4512-A07B-31D3B3E1BF2E}" type="presParOf" srcId="{9DF7542F-C41A-4D27-9DF6-82BDD3B24E83}" destId="{3F21F8F2-2B47-4869-B34F-1633EB8AEE6A}" srcOrd="1" destOrd="0" presId="urn:microsoft.com/office/officeart/2005/8/layout/vList5"/>
    <dgm:cxn modelId="{4A0A4D1B-BC3A-4868-87E0-361B20CA7BD7}" type="presParOf" srcId="{A6E63F69-AD2B-4455-9DAD-98C2FB99B286}" destId="{692AC729-49A5-4A22-B5AE-9A1B8890E88E}" srcOrd="1" destOrd="0" presId="urn:microsoft.com/office/officeart/2005/8/layout/vList5"/>
    <dgm:cxn modelId="{C63D98D2-6C52-4F6F-9FF6-047ABCD25587}" type="presParOf" srcId="{A6E63F69-AD2B-4455-9DAD-98C2FB99B286}" destId="{39DD29C0-A8F2-40E4-9F7F-AA5094A9E024}" srcOrd="2" destOrd="0" presId="urn:microsoft.com/office/officeart/2005/8/layout/vList5"/>
    <dgm:cxn modelId="{204A4B66-7559-4A04-BAA1-3CAA515D483E}" type="presParOf" srcId="{39DD29C0-A8F2-40E4-9F7F-AA5094A9E024}" destId="{7D71B471-C4FA-4243-B39A-84E936016FA7}" srcOrd="0" destOrd="0" presId="urn:microsoft.com/office/officeart/2005/8/layout/vList5"/>
    <dgm:cxn modelId="{F54AC156-FDAC-4109-A432-DD49BBC782C2}" type="presParOf" srcId="{39DD29C0-A8F2-40E4-9F7F-AA5094A9E024}" destId="{5D273D1B-EBBD-44E8-893A-D68B73D028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710D2D-7525-4735-BED6-EFFA673732AE}"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n-US"/>
        </a:p>
      </dgm:t>
    </dgm:pt>
    <dgm:pt modelId="{9744ADDA-44DE-4767-9A8A-C649DC6765A3}">
      <dgm:prSet/>
      <dgm:spPr>
        <a:solidFill>
          <a:schemeClr val="accent5">
            <a:lumMod val="40000"/>
            <a:lumOff val="60000"/>
          </a:schemeClr>
        </a:solidFill>
        <a:ln>
          <a:solidFill>
            <a:schemeClr val="accent5">
              <a:lumMod val="50000"/>
            </a:schemeClr>
          </a:solidFill>
        </a:ln>
      </dgm:spPr>
      <dgm:t>
        <a:bodyPr/>
        <a:lstStyle/>
        <a:p>
          <a:pPr rtl="1"/>
          <a:r>
            <a:rPr lang="fa-IR" baseline="0" dirty="0" smtClean="0">
              <a:solidFill>
                <a:schemeClr val="tx1"/>
              </a:solidFill>
              <a:cs typeface="B Nazanin" pitchFamily="2" charset="-78"/>
            </a:rPr>
            <a:t>سرمایه‌گذاران</a:t>
          </a:r>
        </a:p>
        <a:p>
          <a:pPr rtl="1"/>
          <a:r>
            <a:rPr lang="en-US" baseline="0" dirty="0" smtClean="0">
              <a:solidFill>
                <a:schemeClr val="tx1"/>
              </a:solidFill>
              <a:latin typeface="Times New Roman" pitchFamily="18" charset="0"/>
              <a:cs typeface="Times New Roman" pitchFamily="18" charset="0"/>
            </a:rPr>
            <a:t>investors</a:t>
          </a:r>
        </a:p>
      </dgm:t>
    </dgm:pt>
    <dgm:pt modelId="{C2BE72F9-038F-448B-976A-E538A24B88F1}" type="parTrans" cxnId="{2B895853-184A-4197-8971-CD74B82A81E8}">
      <dgm:prSet/>
      <dgm:spPr/>
      <dgm:t>
        <a:bodyPr/>
        <a:lstStyle/>
        <a:p>
          <a:endParaRPr lang="en-US"/>
        </a:p>
      </dgm:t>
    </dgm:pt>
    <dgm:pt modelId="{C3091F1B-6288-478D-A0D4-15968EE8AE22}" type="sibTrans" cxnId="{2B895853-184A-4197-8971-CD74B82A81E8}">
      <dgm:prSet/>
      <dgm:spPr/>
      <dgm:t>
        <a:bodyPr/>
        <a:lstStyle/>
        <a:p>
          <a:endParaRPr lang="en-US"/>
        </a:p>
      </dgm:t>
    </dgm:pt>
    <dgm:pt modelId="{8E690D75-A224-4B8B-B08D-637D9EA664D7}">
      <dgm:prSet custT="1"/>
      <dgm:spPr>
        <a:solidFill>
          <a:schemeClr val="accent5">
            <a:lumMod val="40000"/>
            <a:lumOff val="60000"/>
            <a:alpha val="90000"/>
          </a:schemeClr>
        </a:solidFill>
        <a:ln>
          <a:solidFill>
            <a:schemeClr val="accent5">
              <a:lumMod val="50000"/>
              <a:alpha val="90000"/>
            </a:schemeClr>
          </a:solidFill>
        </a:ln>
      </dgm:spPr>
      <dgm:t>
        <a:bodyPr/>
        <a:lstStyle/>
        <a:p>
          <a:pPr rtl="1"/>
          <a:r>
            <a:rPr lang="fa-IR" sz="1800" dirty="0" smtClean="0">
              <a:cs typeface="B Nazanin" pitchFamily="2" charset="-78"/>
            </a:rPr>
            <a:t>اوراق بهادار با پشوانۀ رهن را معامله می‌کنند.</a:t>
          </a:r>
          <a:endParaRPr lang="en-US" sz="1800" dirty="0" smtClean="0">
            <a:cs typeface="B Nazanin" pitchFamily="2" charset="-78"/>
          </a:endParaRPr>
        </a:p>
      </dgm:t>
    </dgm:pt>
    <dgm:pt modelId="{33AC669D-9D5E-4000-8639-1FFC0585D16B}" type="parTrans" cxnId="{6E02AD52-A5B6-454B-92F8-212A068C4F9A}">
      <dgm:prSet/>
      <dgm:spPr/>
      <dgm:t>
        <a:bodyPr/>
        <a:lstStyle/>
        <a:p>
          <a:endParaRPr lang="en-US"/>
        </a:p>
      </dgm:t>
    </dgm:pt>
    <dgm:pt modelId="{8ECA8BE3-2EEC-423B-9B93-57C4C77CFBF6}" type="sibTrans" cxnId="{6E02AD52-A5B6-454B-92F8-212A068C4F9A}">
      <dgm:prSet/>
      <dgm:spPr/>
      <dgm:t>
        <a:bodyPr/>
        <a:lstStyle/>
        <a:p>
          <a:endParaRPr lang="en-US"/>
        </a:p>
      </dgm:t>
    </dgm:pt>
    <dgm:pt modelId="{2E820942-3759-4BCF-B746-A6CCE9C1A098}">
      <dgm:prSet custT="1"/>
      <dgm:spPr>
        <a:solidFill>
          <a:schemeClr val="accent5">
            <a:lumMod val="40000"/>
            <a:lumOff val="60000"/>
            <a:alpha val="90000"/>
          </a:schemeClr>
        </a:solidFill>
        <a:ln>
          <a:solidFill>
            <a:schemeClr val="accent5">
              <a:lumMod val="50000"/>
              <a:alpha val="90000"/>
            </a:schemeClr>
          </a:solidFill>
        </a:ln>
      </dgm:spPr>
      <dgm:t>
        <a:bodyPr/>
        <a:lstStyle/>
        <a:p>
          <a:pPr rtl="1"/>
          <a:endParaRPr lang="en-US" sz="1800" dirty="0" smtClean="0">
            <a:cs typeface="B Zar" pitchFamily="2" charset="-78"/>
          </a:endParaRPr>
        </a:p>
      </dgm:t>
    </dgm:pt>
    <dgm:pt modelId="{D9991CE9-74AD-456F-8BB5-322F6A896917}" type="parTrans" cxnId="{E74FD3F9-0BC7-4917-AB35-7B7164A5F595}">
      <dgm:prSet/>
      <dgm:spPr/>
      <dgm:t>
        <a:bodyPr/>
        <a:lstStyle/>
        <a:p>
          <a:endParaRPr lang="en-US"/>
        </a:p>
      </dgm:t>
    </dgm:pt>
    <dgm:pt modelId="{28090642-EFC8-42AE-928D-2556579CFF36}" type="sibTrans" cxnId="{E74FD3F9-0BC7-4917-AB35-7B7164A5F595}">
      <dgm:prSet/>
      <dgm:spPr/>
      <dgm:t>
        <a:bodyPr/>
        <a:lstStyle/>
        <a:p>
          <a:endParaRPr lang="en-US"/>
        </a:p>
      </dgm:t>
    </dgm:pt>
    <dgm:pt modelId="{8D819B62-2EE4-41DD-851D-EEC3F6F76657}" type="pres">
      <dgm:prSet presAssocID="{96710D2D-7525-4735-BED6-EFFA673732AE}" presName="Name0" presStyleCnt="0">
        <dgm:presLayoutVars>
          <dgm:dir/>
          <dgm:animLvl val="lvl"/>
          <dgm:resizeHandles val="exact"/>
        </dgm:presLayoutVars>
      </dgm:prSet>
      <dgm:spPr/>
      <dgm:t>
        <a:bodyPr/>
        <a:lstStyle/>
        <a:p>
          <a:endParaRPr lang="en-US"/>
        </a:p>
      </dgm:t>
    </dgm:pt>
    <dgm:pt modelId="{06D168E8-0DD8-49FD-BC22-B21AB71A772D}" type="pres">
      <dgm:prSet presAssocID="{9744ADDA-44DE-4767-9A8A-C649DC6765A3}" presName="composite" presStyleCnt="0"/>
      <dgm:spPr/>
    </dgm:pt>
    <dgm:pt modelId="{B904F9AB-8481-4179-9A44-7802022676CE}" type="pres">
      <dgm:prSet presAssocID="{9744ADDA-44DE-4767-9A8A-C649DC6765A3}" presName="parTx" presStyleLbl="alignNode1" presStyleIdx="0" presStyleCnt="1">
        <dgm:presLayoutVars>
          <dgm:chMax val="0"/>
          <dgm:chPref val="0"/>
          <dgm:bulletEnabled val="1"/>
        </dgm:presLayoutVars>
      </dgm:prSet>
      <dgm:spPr/>
      <dgm:t>
        <a:bodyPr/>
        <a:lstStyle/>
        <a:p>
          <a:endParaRPr lang="en-US"/>
        </a:p>
      </dgm:t>
    </dgm:pt>
    <dgm:pt modelId="{1D080A1D-1EC0-4E9C-B47C-E5919CB26698}" type="pres">
      <dgm:prSet presAssocID="{9744ADDA-44DE-4767-9A8A-C649DC6765A3}" presName="desTx" presStyleLbl="alignAccFollowNode1" presStyleIdx="0" presStyleCnt="1" custLinFactNeighborX="-3376">
        <dgm:presLayoutVars>
          <dgm:bulletEnabled val="1"/>
        </dgm:presLayoutVars>
      </dgm:prSet>
      <dgm:spPr/>
      <dgm:t>
        <a:bodyPr/>
        <a:lstStyle/>
        <a:p>
          <a:endParaRPr lang="en-US"/>
        </a:p>
      </dgm:t>
    </dgm:pt>
  </dgm:ptLst>
  <dgm:cxnLst>
    <dgm:cxn modelId="{45E42E55-9CB4-4B00-80F1-E34C2422CD1A}" type="presOf" srcId="{8E690D75-A224-4B8B-B08D-637D9EA664D7}" destId="{1D080A1D-1EC0-4E9C-B47C-E5919CB26698}" srcOrd="0" destOrd="1" presId="urn:microsoft.com/office/officeart/2005/8/layout/hList1"/>
    <dgm:cxn modelId="{00C77248-AE91-44CE-BC9F-0533989E1576}" type="presOf" srcId="{9744ADDA-44DE-4767-9A8A-C649DC6765A3}" destId="{B904F9AB-8481-4179-9A44-7802022676CE}" srcOrd="0" destOrd="0" presId="urn:microsoft.com/office/officeart/2005/8/layout/hList1"/>
    <dgm:cxn modelId="{2B895853-184A-4197-8971-CD74B82A81E8}" srcId="{96710D2D-7525-4735-BED6-EFFA673732AE}" destId="{9744ADDA-44DE-4767-9A8A-C649DC6765A3}" srcOrd="0" destOrd="0" parTransId="{C2BE72F9-038F-448B-976A-E538A24B88F1}" sibTransId="{C3091F1B-6288-478D-A0D4-15968EE8AE22}"/>
    <dgm:cxn modelId="{6E02AD52-A5B6-454B-92F8-212A068C4F9A}" srcId="{9744ADDA-44DE-4767-9A8A-C649DC6765A3}" destId="{8E690D75-A224-4B8B-B08D-637D9EA664D7}" srcOrd="1" destOrd="0" parTransId="{33AC669D-9D5E-4000-8639-1FFC0585D16B}" sibTransId="{8ECA8BE3-2EEC-423B-9B93-57C4C77CFBF6}"/>
    <dgm:cxn modelId="{E74FD3F9-0BC7-4917-AB35-7B7164A5F595}" srcId="{9744ADDA-44DE-4767-9A8A-C649DC6765A3}" destId="{2E820942-3759-4BCF-B746-A6CCE9C1A098}" srcOrd="0" destOrd="0" parTransId="{D9991CE9-74AD-456F-8BB5-322F6A896917}" sibTransId="{28090642-EFC8-42AE-928D-2556579CFF36}"/>
    <dgm:cxn modelId="{592896FB-C622-42AE-95DB-0AD0A1100AE6}" type="presOf" srcId="{96710D2D-7525-4735-BED6-EFFA673732AE}" destId="{8D819B62-2EE4-41DD-851D-EEC3F6F76657}" srcOrd="0" destOrd="0" presId="urn:microsoft.com/office/officeart/2005/8/layout/hList1"/>
    <dgm:cxn modelId="{FDBB76F8-4E3A-441A-9804-E8FD7463038E}" type="presOf" srcId="{2E820942-3759-4BCF-B746-A6CCE9C1A098}" destId="{1D080A1D-1EC0-4E9C-B47C-E5919CB26698}" srcOrd="0" destOrd="0" presId="urn:microsoft.com/office/officeart/2005/8/layout/hList1"/>
    <dgm:cxn modelId="{06CA9E65-9396-4603-AA64-E433F5C54DD0}" type="presParOf" srcId="{8D819B62-2EE4-41DD-851D-EEC3F6F76657}" destId="{06D168E8-0DD8-49FD-BC22-B21AB71A772D}" srcOrd="0" destOrd="0" presId="urn:microsoft.com/office/officeart/2005/8/layout/hList1"/>
    <dgm:cxn modelId="{BA965FE4-0402-4F23-8A01-2140A304AA67}" type="presParOf" srcId="{06D168E8-0DD8-49FD-BC22-B21AB71A772D}" destId="{B904F9AB-8481-4179-9A44-7802022676CE}" srcOrd="0" destOrd="0" presId="urn:microsoft.com/office/officeart/2005/8/layout/hList1"/>
    <dgm:cxn modelId="{870762CB-D1B7-4D4C-BAFF-53FC115FAF78}" type="presParOf" srcId="{06D168E8-0DD8-49FD-BC22-B21AB71A772D}" destId="{1D080A1D-1EC0-4E9C-B47C-E5919CB266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A842CC-1133-4B5E-BBAC-D18B3259D5A9}" type="doc">
      <dgm:prSet loTypeId="urn:microsoft.com/office/officeart/2005/8/layout/hList1" loCatId="list" qsTypeId="urn:microsoft.com/office/officeart/2005/8/quickstyle/3d1" qsCatId="3D" csTypeId="urn:microsoft.com/office/officeart/2005/8/colors/colorful1#2" csCatId="colorful" phldr="1"/>
      <dgm:spPr/>
      <dgm:t>
        <a:bodyPr/>
        <a:lstStyle/>
        <a:p>
          <a:endParaRPr lang="en-US"/>
        </a:p>
      </dgm:t>
    </dgm:pt>
    <dgm:pt modelId="{2F12BCB4-A3D8-4813-A250-D6011526CB9E}">
      <dgm:prSet/>
      <dgm:spPr>
        <a:solidFill>
          <a:schemeClr val="accent5">
            <a:lumMod val="40000"/>
            <a:lumOff val="60000"/>
          </a:schemeClr>
        </a:solidFill>
        <a:ln>
          <a:solidFill>
            <a:schemeClr val="accent5">
              <a:lumMod val="50000"/>
            </a:schemeClr>
          </a:solidFill>
        </a:ln>
      </dgm:spPr>
      <dgm:t>
        <a:bodyPr/>
        <a:lstStyle/>
        <a:p>
          <a:pPr rtl="1"/>
          <a:r>
            <a:rPr lang="fa-IR" baseline="0" dirty="0" smtClean="0">
              <a:solidFill>
                <a:schemeClr val="tx1"/>
              </a:solidFill>
              <a:cs typeface="B Nazanin" pitchFamily="2" charset="-78"/>
            </a:rPr>
            <a:t>بانک</a:t>
          </a:r>
          <a:endParaRPr lang="en-US" baseline="0" dirty="0" smtClean="0">
            <a:solidFill>
              <a:schemeClr val="tx1"/>
            </a:solidFill>
            <a:cs typeface="B Nazanin" pitchFamily="2" charset="-78"/>
          </a:endParaRPr>
        </a:p>
        <a:p>
          <a:pPr rtl="1"/>
          <a:r>
            <a:rPr lang="en-US" baseline="0" dirty="0" smtClean="0">
              <a:solidFill>
                <a:schemeClr val="tx1"/>
              </a:solidFill>
              <a:latin typeface="Times New Roman" pitchFamily="18" charset="0"/>
              <a:cs typeface="Times New Roman" pitchFamily="18" charset="0"/>
            </a:rPr>
            <a:t>originator</a:t>
          </a:r>
        </a:p>
      </dgm:t>
    </dgm:pt>
    <dgm:pt modelId="{B5F65749-7406-49E8-A6CF-16BAE9E7C6DB}" type="parTrans" cxnId="{047FD52F-E201-4074-83AF-4C9C10DA9170}">
      <dgm:prSet/>
      <dgm:spPr/>
      <dgm:t>
        <a:bodyPr/>
        <a:lstStyle/>
        <a:p>
          <a:endParaRPr lang="en-US"/>
        </a:p>
      </dgm:t>
    </dgm:pt>
    <dgm:pt modelId="{E01222D7-4757-4FA0-965A-EF8521961029}" type="sibTrans" cxnId="{047FD52F-E201-4074-83AF-4C9C10DA9170}">
      <dgm:prSet/>
      <dgm:spPr/>
      <dgm:t>
        <a:bodyPr/>
        <a:lstStyle/>
        <a:p>
          <a:endParaRPr lang="en-US"/>
        </a:p>
      </dgm:t>
    </dgm:pt>
    <dgm:pt modelId="{12EF38F3-4726-4FE2-B854-4D870BB5CD79}">
      <dgm:prSet custT="1"/>
      <dgm:spPr>
        <a:solidFill>
          <a:schemeClr val="accent5">
            <a:lumMod val="40000"/>
            <a:lumOff val="60000"/>
          </a:schemeClr>
        </a:solidFill>
        <a:ln>
          <a:solidFill>
            <a:schemeClr val="accent5">
              <a:lumMod val="50000"/>
              <a:alpha val="90000"/>
            </a:schemeClr>
          </a:solidFill>
        </a:ln>
      </dgm:spPr>
      <dgm:t>
        <a:bodyPr/>
        <a:lstStyle/>
        <a:p>
          <a:pPr algn="ctr" rtl="1"/>
          <a:r>
            <a:rPr lang="fa-IR" sz="1800" dirty="0" smtClean="0">
              <a:cs typeface="B Nazanin" pitchFamily="2" charset="-78"/>
            </a:rPr>
            <a:t>وام‌های رهنی تولید  می‌کند</a:t>
          </a:r>
          <a:r>
            <a:rPr lang="fa-IR" sz="1800" dirty="0" smtClean="0"/>
            <a:t>.</a:t>
          </a:r>
          <a:endParaRPr lang="en-US" sz="1800" dirty="0" smtClean="0">
            <a:cs typeface="B Zar" pitchFamily="2" charset="-78"/>
          </a:endParaRPr>
        </a:p>
      </dgm:t>
    </dgm:pt>
    <dgm:pt modelId="{5BAD8A65-69E7-49E2-A9C9-1E5DEAF6980F}" type="parTrans" cxnId="{2FA9A11B-041E-4B8B-81A1-8B3B5C69FC69}">
      <dgm:prSet/>
      <dgm:spPr/>
      <dgm:t>
        <a:bodyPr/>
        <a:lstStyle/>
        <a:p>
          <a:endParaRPr lang="en-US"/>
        </a:p>
      </dgm:t>
    </dgm:pt>
    <dgm:pt modelId="{B8832B32-B520-4F80-85E1-3ADDDE273406}" type="sibTrans" cxnId="{2FA9A11B-041E-4B8B-81A1-8B3B5C69FC69}">
      <dgm:prSet/>
      <dgm:spPr/>
      <dgm:t>
        <a:bodyPr/>
        <a:lstStyle/>
        <a:p>
          <a:endParaRPr lang="en-US"/>
        </a:p>
      </dgm:t>
    </dgm:pt>
    <dgm:pt modelId="{E8E33082-F1CE-4DDF-ABF8-FEC673B86CFA}">
      <dgm:prSet custT="1"/>
      <dgm:spPr>
        <a:solidFill>
          <a:schemeClr val="accent5">
            <a:lumMod val="40000"/>
            <a:lumOff val="60000"/>
          </a:schemeClr>
        </a:solidFill>
        <a:ln>
          <a:solidFill>
            <a:schemeClr val="accent5">
              <a:lumMod val="50000"/>
              <a:alpha val="90000"/>
            </a:schemeClr>
          </a:solidFill>
        </a:ln>
      </dgm:spPr>
      <dgm:t>
        <a:bodyPr/>
        <a:lstStyle/>
        <a:p>
          <a:pPr algn="r" rtl="1"/>
          <a:endParaRPr lang="en-US" sz="1800" dirty="0" smtClean="0">
            <a:cs typeface="B Zar" pitchFamily="2" charset="-78"/>
          </a:endParaRPr>
        </a:p>
      </dgm:t>
    </dgm:pt>
    <dgm:pt modelId="{8484A6B6-FC40-4E17-A14C-96AEE9FB7553}" type="parTrans" cxnId="{7AB6BAB0-E3D3-44EC-BD11-1E26239900BB}">
      <dgm:prSet/>
      <dgm:spPr/>
      <dgm:t>
        <a:bodyPr/>
        <a:lstStyle/>
        <a:p>
          <a:endParaRPr lang="en-US"/>
        </a:p>
      </dgm:t>
    </dgm:pt>
    <dgm:pt modelId="{960D55BF-3317-4A59-BBDC-C454B50E99EA}" type="sibTrans" cxnId="{7AB6BAB0-E3D3-44EC-BD11-1E26239900BB}">
      <dgm:prSet/>
      <dgm:spPr/>
      <dgm:t>
        <a:bodyPr/>
        <a:lstStyle/>
        <a:p>
          <a:endParaRPr lang="en-US"/>
        </a:p>
      </dgm:t>
    </dgm:pt>
    <dgm:pt modelId="{F6EEE073-F18F-4941-B0D5-63C9A81BC39C}" type="pres">
      <dgm:prSet presAssocID="{44A842CC-1133-4B5E-BBAC-D18B3259D5A9}" presName="Name0" presStyleCnt="0">
        <dgm:presLayoutVars>
          <dgm:dir/>
          <dgm:animLvl val="lvl"/>
          <dgm:resizeHandles val="exact"/>
        </dgm:presLayoutVars>
      </dgm:prSet>
      <dgm:spPr/>
      <dgm:t>
        <a:bodyPr/>
        <a:lstStyle/>
        <a:p>
          <a:endParaRPr lang="en-US"/>
        </a:p>
      </dgm:t>
    </dgm:pt>
    <dgm:pt modelId="{89387338-D9A6-435A-9FAA-D309318EA7F1}" type="pres">
      <dgm:prSet presAssocID="{2F12BCB4-A3D8-4813-A250-D6011526CB9E}" presName="composite" presStyleCnt="0"/>
      <dgm:spPr/>
    </dgm:pt>
    <dgm:pt modelId="{CE3656BF-72B4-4683-838D-0609C9E73B4E}" type="pres">
      <dgm:prSet presAssocID="{2F12BCB4-A3D8-4813-A250-D6011526CB9E}" presName="parTx" presStyleLbl="alignNode1" presStyleIdx="0" presStyleCnt="1" custLinFactNeighborX="22789" custLinFactNeighborY="-3212">
        <dgm:presLayoutVars>
          <dgm:chMax val="0"/>
          <dgm:chPref val="0"/>
          <dgm:bulletEnabled val="1"/>
        </dgm:presLayoutVars>
      </dgm:prSet>
      <dgm:spPr/>
      <dgm:t>
        <a:bodyPr/>
        <a:lstStyle/>
        <a:p>
          <a:endParaRPr lang="en-US"/>
        </a:p>
      </dgm:t>
    </dgm:pt>
    <dgm:pt modelId="{3B34D743-E37B-4BB3-BD37-7DAD3FDAC112}" type="pres">
      <dgm:prSet presAssocID="{2F12BCB4-A3D8-4813-A250-D6011526CB9E}" presName="desTx" presStyleLbl="alignAccFollowNode1" presStyleIdx="0" presStyleCnt="1" custLinFactNeighborX="1281" custLinFactNeighborY="-333">
        <dgm:presLayoutVars>
          <dgm:bulletEnabled val="1"/>
        </dgm:presLayoutVars>
      </dgm:prSet>
      <dgm:spPr/>
      <dgm:t>
        <a:bodyPr/>
        <a:lstStyle/>
        <a:p>
          <a:endParaRPr lang="en-US"/>
        </a:p>
      </dgm:t>
    </dgm:pt>
  </dgm:ptLst>
  <dgm:cxnLst>
    <dgm:cxn modelId="{BCC2B8A6-60BE-4ECD-A345-AAA0EF717E1E}" type="presOf" srcId="{12EF38F3-4726-4FE2-B854-4D870BB5CD79}" destId="{3B34D743-E37B-4BB3-BD37-7DAD3FDAC112}" srcOrd="0" destOrd="1" presId="urn:microsoft.com/office/officeart/2005/8/layout/hList1"/>
    <dgm:cxn modelId="{047FD52F-E201-4074-83AF-4C9C10DA9170}" srcId="{44A842CC-1133-4B5E-BBAC-D18B3259D5A9}" destId="{2F12BCB4-A3D8-4813-A250-D6011526CB9E}" srcOrd="0" destOrd="0" parTransId="{B5F65749-7406-49E8-A6CF-16BAE9E7C6DB}" sibTransId="{E01222D7-4757-4FA0-965A-EF8521961029}"/>
    <dgm:cxn modelId="{6480A5A9-A38F-43A7-AD70-7B9346C625AA}" type="presOf" srcId="{44A842CC-1133-4B5E-BBAC-D18B3259D5A9}" destId="{F6EEE073-F18F-4941-B0D5-63C9A81BC39C}" srcOrd="0" destOrd="0" presId="urn:microsoft.com/office/officeart/2005/8/layout/hList1"/>
    <dgm:cxn modelId="{8B48DB9B-90EA-42B7-B051-2C3BDA6E836A}" type="presOf" srcId="{2F12BCB4-A3D8-4813-A250-D6011526CB9E}" destId="{CE3656BF-72B4-4683-838D-0609C9E73B4E}" srcOrd="0" destOrd="0" presId="urn:microsoft.com/office/officeart/2005/8/layout/hList1"/>
    <dgm:cxn modelId="{7AB6BAB0-E3D3-44EC-BD11-1E26239900BB}" srcId="{2F12BCB4-A3D8-4813-A250-D6011526CB9E}" destId="{E8E33082-F1CE-4DDF-ABF8-FEC673B86CFA}" srcOrd="0" destOrd="0" parTransId="{8484A6B6-FC40-4E17-A14C-96AEE9FB7553}" sibTransId="{960D55BF-3317-4A59-BBDC-C454B50E99EA}"/>
    <dgm:cxn modelId="{2FA9A11B-041E-4B8B-81A1-8B3B5C69FC69}" srcId="{2F12BCB4-A3D8-4813-A250-D6011526CB9E}" destId="{12EF38F3-4726-4FE2-B854-4D870BB5CD79}" srcOrd="1" destOrd="0" parTransId="{5BAD8A65-69E7-49E2-A9C9-1E5DEAF6980F}" sibTransId="{B8832B32-B520-4F80-85E1-3ADDDE273406}"/>
    <dgm:cxn modelId="{1C3B4FAE-0DFB-475A-8D80-2057027FDBE6}" type="presOf" srcId="{E8E33082-F1CE-4DDF-ABF8-FEC673B86CFA}" destId="{3B34D743-E37B-4BB3-BD37-7DAD3FDAC112}" srcOrd="0" destOrd="0" presId="urn:microsoft.com/office/officeart/2005/8/layout/hList1"/>
    <dgm:cxn modelId="{D2F58F73-78B4-4897-B3D0-1FC874E50082}" type="presParOf" srcId="{F6EEE073-F18F-4941-B0D5-63C9A81BC39C}" destId="{89387338-D9A6-435A-9FAA-D309318EA7F1}" srcOrd="0" destOrd="0" presId="urn:microsoft.com/office/officeart/2005/8/layout/hList1"/>
    <dgm:cxn modelId="{B9535856-FDB4-4E70-A89C-905597035585}" type="presParOf" srcId="{89387338-D9A6-435A-9FAA-D309318EA7F1}" destId="{CE3656BF-72B4-4683-838D-0609C9E73B4E}" srcOrd="0" destOrd="0" presId="urn:microsoft.com/office/officeart/2005/8/layout/hList1"/>
    <dgm:cxn modelId="{7F416A60-F80C-4E9D-BDE3-B9115B9AD605}" type="presParOf" srcId="{89387338-D9A6-435A-9FAA-D309318EA7F1}" destId="{3B34D743-E37B-4BB3-BD37-7DAD3FDAC112}"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CA3700-53EA-4BB8-8278-43833D35849F}" type="doc">
      <dgm:prSet loTypeId="urn:microsoft.com/office/officeart/2005/8/layout/hList1" loCatId="list" qsTypeId="urn:microsoft.com/office/officeart/2005/8/quickstyle/3d1" qsCatId="3D" csTypeId="urn:microsoft.com/office/officeart/2005/8/colors/accent3_2" csCatId="accent3" phldr="1"/>
      <dgm:spPr/>
      <dgm:t>
        <a:bodyPr/>
        <a:lstStyle/>
        <a:p>
          <a:endParaRPr lang="en-US"/>
        </a:p>
      </dgm:t>
    </dgm:pt>
    <dgm:pt modelId="{E4D810E4-6A8D-4CF6-B0AD-1D3FA4A38730}">
      <dgm:prSet/>
      <dgm:spPr>
        <a:solidFill>
          <a:srgbClr val="FF0000"/>
        </a:solidFill>
        <a:ln>
          <a:solidFill>
            <a:schemeClr val="accent5">
              <a:lumMod val="50000"/>
            </a:schemeClr>
          </a:solidFill>
        </a:ln>
      </dgm:spPr>
      <dgm:t>
        <a:bodyPr/>
        <a:lstStyle/>
        <a:p>
          <a:pPr rtl="1"/>
          <a:r>
            <a:rPr lang="fa-IR" baseline="0" dirty="0" smtClean="0">
              <a:solidFill>
                <a:schemeClr val="tx1"/>
              </a:solidFill>
              <a:cs typeface="B Nazanin" pitchFamily="2" charset="-78"/>
            </a:rPr>
            <a:t>شرکت واسط</a:t>
          </a:r>
          <a:endParaRPr lang="en-US" baseline="0" dirty="0" smtClean="0">
            <a:solidFill>
              <a:schemeClr val="tx1"/>
            </a:solidFill>
            <a:cs typeface="B Nazanin" pitchFamily="2" charset="-78"/>
          </a:endParaRPr>
        </a:p>
        <a:p>
          <a:pPr rtl="1"/>
          <a:r>
            <a:rPr lang="en-US" baseline="0" dirty="0" smtClean="0">
              <a:solidFill>
                <a:schemeClr val="tx1"/>
              </a:solidFill>
              <a:latin typeface="Times New Roman" pitchFamily="18" charset="0"/>
              <a:cs typeface="Times New Roman" pitchFamily="18" charset="0"/>
            </a:rPr>
            <a:t>SPV</a:t>
          </a:r>
          <a:r>
            <a:rPr lang="fa-IR" baseline="0" dirty="0" smtClean="0">
              <a:solidFill>
                <a:schemeClr val="tx1"/>
              </a:solidFill>
              <a:latin typeface="Times New Roman" pitchFamily="18" charset="0"/>
              <a:cs typeface="Times New Roman" pitchFamily="18" charset="0"/>
            </a:rPr>
            <a:t> </a:t>
          </a:r>
          <a:endParaRPr lang="en-US" baseline="0" dirty="0" smtClean="0">
            <a:solidFill>
              <a:schemeClr val="tx1"/>
            </a:solidFill>
            <a:latin typeface="Times New Roman" pitchFamily="18" charset="0"/>
            <a:cs typeface="Times New Roman" pitchFamily="18" charset="0"/>
          </a:endParaRPr>
        </a:p>
      </dgm:t>
    </dgm:pt>
    <dgm:pt modelId="{BF75A5E1-366F-4F0E-A284-B615875E0830}" type="parTrans" cxnId="{70D17888-08CB-4ABA-BBD8-F98A6BCF85A1}">
      <dgm:prSet/>
      <dgm:spPr/>
      <dgm:t>
        <a:bodyPr/>
        <a:lstStyle/>
        <a:p>
          <a:endParaRPr lang="en-US"/>
        </a:p>
      </dgm:t>
    </dgm:pt>
    <dgm:pt modelId="{3E8462ED-8B4A-4B97-9B89-A408564931E7}" type="sibTrans" cxnId="{70D17888-08CB-4ABA-BBD8-F98A6BCF85A1}">
      <dgm:prSet/>
      <dgm:spPr/>
      <dgm:t>
        <a:bodyPr/>
        <a:lstStyle/>
        <a:p>
          <a:endParaRPr lang="en-US"/>
        </a:p>
      </dgm:t>
    </dgm:pt>
    <dgm:pt modelId="{A317539C-11E9-47E0-8B9F-83A6CECE1836}">
      <dgm:prSet custT="1"/>
      <dgm:spPr>
        <a:solidFill>
          <a:srgbClr val="FF0000">
            <a:alpha val="90000"/>
          </a:srgbClr>
        </a:solidFill>
        <a:ln>
          <a:solidFill>
            <a:schemeClr val="accent5">
              <a:lumMod val="50000"/>
              <a:alpha val="90000"/>
            </a:schemeClr>
          </a:solidFill>
        </a:ln>
      </dgm:spPr>
      <dgm:t>
        <a:bodyPr/>
        <a:lstStyle/>
        <a:p>
          <a:pPr algn="ctr" rtl="1"/>
          <a:r>
            <a:rPr lang="fa-IR" sz="1800" dirty="0" smtClean="0">
              <a:cs typeface="B Nazanin" pitchFamily="2" charset="-78"/>
            </a:rPr>
            <a:t>رهن‌ها را یک‌کاسه‌ می‌کند.</a:t>
          </a:r>
          <a:endParaRPr lang="en-US" sz="1800" dirty="0" smtClean="0">
            <a:cs typeface="B Nazanin" pitchFamily="2" charset="-78"/>
          </a:endParaRPr>
        </a:p>
      </dgm:t>
    </dgm:pt>
    <dgm:pt modelId="{C07AF1E4-6239-41F1-999C-C341F3F8BFB9}" type="parTrans" cxnId="{D78D050C-9439-4431-A78D-46EE6C62B513}">
      <dgm:prSet/>
      <dgm:spPr/>
      <dgm:t>
        <a:bodyPr/>
        <a:lstStyle/>
        <a:p>
          <a:endParaRPr lang="en-US"/>
        </a:p>
      </dgm:t>
    </dgm:pt>
    <dgm:pt modelId="{63D0BCF0-9BD1-4181-9F7A-4FD3ADDA71C2}" type="sibTrans" cxnId="{D78D050C-9439-4431-A78D-46EE6C62B513}">
      <dgm:prSet/>
      <dgm:spPr/>
      <dgm:t>
        <a:bodyPr/>
        <a:lstStyle/>
        <a:p>
          <a:endParaRPr lang="en-US"/>
        </a:p>
      </dgm:t>
    </dgm:pt>
    <dgm:pt modelId="{CD6E0B03-6B59-46DA-827D-BF8603C5577C}">
      <dgm:prSet custT="1"/>
      <dgm:spPr>
        <a:solidFill>
          <a:srgbClr val="FF0000">
            <a:alpha val="90000"/>
          </a:srgbClr>
        </a:solidFill>
        <a:ln>
          <a:solidFill>
            <a:schemeClr val="accent5">
              <a:lumMod val="50000"/>
              <a:alpha val="90000"/>
            </a:schemeClr>
          </a:solidFill>
        </a:ln>
      </dgm:spPr>
      <dgm:t>
        <a:bodyPr/>
        <a:lstStyle/>
        <a:p>
          <a:pPr algn="r" rtl="1"/>
          <a:endParaRPr lang="en-US" sz="1800" dirty="0" smtClean="0">
            <a:cs typeface="B Zar" pitchFamily="2" charset="-78"/>
          </a:endParaRPr>
        </a:p>
      </dgm:t>
    </dgm:pt>
    <dgm:pt modelId="{2801C78B-CA9B-4A9A-8F02-9B3198BDA70F}" type="parTrans" cxnId="{84376DAD-A4FB-4466-B644-F60381CF4387}">
      <dgm:prSet/>
      <dgm:spPr/>
      <dgm:t>
        <a:bodyPr/>
        <a:lstStyle/>
        <a:p>
          <a:endParaRPr lang="en-US"/>
        </a:p>
      </dgm:t>
    </dgm:pt>
    <dgm:pt modelId="{5A0CFAB7-307B-4BEA-B284-711EFF484395}" type="sibTrans" cxnId="{84376DAD-A4FB-4466-B644-F60381CF4387}">
      <dgm:prSet/>
      <dgm:spPr/>
      <dgm:t>
        <a:bodyPr/>
        <a:lstStyle/>
        <a:p>
          <a:endParaRPr lang="en-US"/>
        </a:p>
      </dgm:t>
    </dgm:pt>
    <dgm:pt modelId="{EEC7AE51-DC84-48D4-B8CF-E3D8FED575B9}" type="pres">
      <dgm:prSet presAssocID="{76CA3700-53EA-4BB8-8278-43833D35849F}" presName="Name0" presStyleCnt="0">
        <dgm:presLayoutVars>
          <dgm:dir/>
          <dgm:animLvl val="lvl"/>
          <dgm:resizeHandles val="exact"/>
        </dgm:presLayoutVars>
      </dgm:prSet>
      <dgm:spPr/>
      <dgm:t>
        <a:bodyPr/>
        <a:lstStyle/>
        <a:p>
          <a:endParaRPr lang="en-US"/>
        </a:p>
      </dgm:t>
    </dgm:pt>
    <dgm:pt modelId="{7DE7DC11-273A-449E-B549-17A78FA559B7}" type="pres">
      <dgm:prSet presAssocID="{E4D810E4-6A8D-4CF6-B0AD-1D3FA4A38730}" presName="composite" presStyleCnt="0"/>
      <dgm:spPr/>
    </dgm:pt>
    <dgm:pt modelId="{C4F01F9B-BC57-48DF-A6A2-C2D31A8AD7C3}" type="pres">
      <dgm:prSet presAssocID="{E4D810E4-6A8D-4CF6-B0AD-1D3FA4A38730}" presName="parTx" presStyleLbl="alignNode1" presStyleIdx="0" presStyleCnt="1">
        <dgm:presLayoutVars>
          <dgm:chMax val="0"/>
          <dgm:chPref val="0"/>
          <dgm:bulletEnabled val="1"/>
        </dgm:presLayoutVars>
      </dgm:prSet>
      <dgm:spPr/>
      <dgm:t>
        <a:bodyPr/>
        <a:lstStyle/>
        <a:p>
          <a:endParaRPr lang="en-US"/>
        </a:p>
      </dgm:t>
    </dgm:pt>
    <dgm:pt modelId="{D7799154-4830-41A9-A8F7-EE04507D5211}" type="pres">
      <dgm:prSet presAssocID="{E4D810E4-6A8D-4CF6-B0AD-1D3FA4A38730}" presName="desTx" presStyleLbl="alignAccFollowNode1" presStyleIdx="0" presStyleCnt="1" custLinFactNeighborX="-1281">
        <dgm:presLayoutVars>
          <dgm:bulletEnabled val="1"/>
        </dgm:presLayoutVars>
      </dgm:prSet>
      <dgm:spPr/>
      <dgm:t>
        <a:bodyPr/>
        <a:lstStyle/>
        <a:p>
          <a:endParaRPr lang="en-US"/>
        </a:p>
      </dgm:t>
    </dgm:pt>
  </dgm:ptLst>
  <dgm:cxnLst>
    <dgm:cxn modelId="{C06EAA3F-A8E9-4AE2-9A8A-E012B575736C}" type="presOf" srcId="{76CA3700-53EA-4BB8-8278-43833D35849F}" destId="{EEC7AE51-DC84-48D4-B8CF-E3D8FED575B9}" srcOrd="0" destOrd="0" presId="urn:microsoft.com/office/officeart/2005/8/layout/hList1"/>
    <dgm:cxn modelId="{73082135-46FB-4A2F-A2BB-9AD60E55F61F}" type="presOf" srcId="{CD6E0B03-6B59-46DA-827D-BF8603C5577C}" destId="{D7799154-4830-41A9-A8F7-EE04507D5211}" srcOrd="0" destOrd="0" presId="urn:microsoft.com/office/officeart/2005/8/layout/hList1"/>
    <dgm:cxn modelId="{0DF394BF-0A4C-4160-A9C8-C6861E078B76}" type="presOf" srcId="{A317539C-11E9-47E0-8B9F-83A6CECE1836}" destId="{D7799154-4830-41A9-A8F7-EE04507D5211}" srcOrd="0" destOrd="1" presId="urn:microsoft.com/office/officeart/2005/8/layout/hList1"/>
    <dgm:cxn modelId="{D78D050C-9439-4431-A78D-46EE6C62B513}" srcId="{E4D810E4-6A8D-4CF6-B0AD-1D3FA4A38730}" destId="{A317539C-11E9-47E0-8B9F-83A6CECE1836}" srcOrd="1" destOrd="0" parTransId="{C07AF1E4-6239-41F1-999C-C341F3F8BFB9}" sibTransId="{63D0BCF0-9BD1-4181-9F7A-4FD3ADDA71C2}"/>
    <dgm:cxn modelId="{84376DAD-A4FB-4466-B644-F60381CF4387}" srcId="{E4D810E4-6A8D-4CF6-B0AD-1D3FA4A38730}" destId="{CD6E0B03-6B59-46DA-827D-BF8603C5577C}" srcOrd="0" destOrd="0" parTransId="{2801C78B-CA9B-4A9A-8F02-9B3198BDA70F}" sibTransId="{5A0CFAB7-307B-4BEA-B284-711EFF484395}"/>
    <dgm:cxn modelId="{70D17888-08CB-4ABA-BBD8-F98A6BCF85A1}" srcId="{76CA3700-53EA-4BB8-8278-43833D35849F}" destId="{E4D810E4-6A8D-4CF6-B0AD-1D3FA4A38730}" srcOrd="0" destOrd="0" parTransId="{BF75A5E1-366F-4F0E-A284-B615875E0830}" sibTransId="{3E8462ED-8B4A-4B97-9B89-A408564931E7}"/>
    <dgm:cxn modelId="{0DA2A2D3-28D6-4E98-8B35-3AAD5EAB36E5}" type="presOf" srcId="{E4D810E4-6A8D-4CF6-B0AD-1D3FA4A38730}" destId="{C4F01F9B-BC57-48DF-A6A2-C2D31A8AD7C3}" srcOrd="0" destOrd="0" presId="urn:microsoft.com/office/officeart/2005/8/layout/hList1"/>
    <dgm:cxn modelId="{AC31E277-DA26-475E-8F07-44E674AF35E3}" type="presParOf" srcId="{EEC7AE51-DC84-48D4-B8CF-E3D8FED575B9}" destId="{7DE7DC11-273A-449E-B549-17A78FA559B7}" srcOrd="0" destOrd="0" presId="urn:microsoft.com/office/officeart/2005/8/layout/hList1"/>
    <dgm:cxn modelId="{0658F40D-BE3C-4F4D-911B-66A28E6EBE53}" type="presParOf" srcId="{7DE7DC11-273A-449E-B549-17A78FA559B7}" destId="{C4F01F9B-BC57-48DF-A6A2-C2D31A8AD7C3}" srcOrd="0" destOrd="0" presId="urn:microsoft.com/office/officeart/2005/8/layout/hList1"/>
    <dgm:cxn modelId="{BC76CA69-3AD3-4977-A8E4-09193B78FD59}" type="presParOf" srcId="{7DE7DC11-273A-449E-B549-17A78FA559B7}" destId="{D7799154-4830-41A9-A8F7-EE04507D5211}" srcOrd="1" destOrd="0" presId="urn:microsoft.com/office/officeart/2005/8/layout/h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122482-9D2D-4F03-9C8F-9F4690B74CC4}" type="doc">
      <dgm:prSet loTypeId="urn:microsoft.com/office/officeart/2005/8/layout/hierarchy1" loCatId="hierarchy" qsTypeId="urn:microsoft.com/office/officeart/2005/8/quickstyle/3d2" qsCatId="3D" csTypeId="urn:microsoft.com/office/officeart/2005/8/colors/colorful1#1" csCatId="colorful" phldr="1"/>
      <dgm:spPr/>
      <dgm:t>
        <a:bodyPr/>
        <a:lstStyle/>
        <a:p>
          <a:endParaRPr lang="en-US"/>
        </a:p>
      </dgm:t>
    </dgm:pt>
    <dgm:pt modelId="{686F223B-1439-4AFB-A53A-D80A15779334}">
      <dgm:prSet custT="1"/>
      <dgm:spPr/>
      <dgm:t>
        <a:bodyPr/>
        <a:lstStyle/>
        <a:p>
          <a:pPr rtl="1"/>
          <a:r>
            <a:rPr lang="fa-IR" sz="2400" dirty="0" smtClean="0">
              <a:cs typeface="B Nazanin" pitchFamily="2" charset="-78"/>
            </a:rPr>
            <a:t>کاهش هزینۀ معاملات</a:t>
          </a:r>
          <a:endParaRPr lang="en-US" sz="2400" dirty="0">
            <a:cs typeface="B Nazanin" pitchFamily="2" charset="-78"/>
          </a:endParaRPr>
        </a:p>
      </dgm:t>
    </dgm:pt>
    <dgm:pt modelId="{FFA85183-B2CA-4912-862A-9466B46753EF}" type="parTrans" cxnId="{0F7A885E-AEFA-4588-A2A7-01087FFA651E}">
      <dgm:prSet/>
      <dgm:spPr/>
      <dgm:t>
        <a:bodyPr/>
        <a:lstStyle/>
        <a:p>
          <a:endParaRPr lang="en-US">
            <a:cs typeface="B Zar" pitchFamily="2" charset="-78"/>
          </a:endParaRPr>
        </a:p>
      </dgm:t>
    </dgm:pt>
    <dgm:pt modelId="{828BC731-AA9D-440A-8A87-96FE96E06F29}" type="sibTrans" cxnId="{0F7A885E-AEFA-4588-A2A7-01087FFA651E}">
      <dgm:prSet/>
      <dgm:spPr/>
      <dgm:t>
        <a:bodyPr/>
        <a:lstStyle/>
        <a:p>
          <a:endParaRPr lang="en-US">
            <a:cs typeface="B Zar" pitchFamily="2" charset="-78"/>
          </a:endParaRPr>
        </a:p>
      </dgm:t>
    </dgm:pt>
    <dgm:pt modelId="{7F4DE6DC-562B-44A1-93FD-E19168DED947}">
      <dgm:prSet custT="1"/>
      <dgm:spPr/>
      <dgm:t>
        <a:bodyPr/>
        <a:lstStyle/>
        <a:p>
          <a:pPr rtl="0"/>
          <a:r>
            <a:rPr lang="en-US" sz="2000" dirty="0" smtClean="0">
              <a:latin typeface="Times New Roman" pitchFamily="18" charset="0"/>
              <a:cs typeface="Times New Roman" pitchFamily="18" charset="0"/>
            </a:rPr>
            <a:t>Transaction cost</a:t>
          </a:r>
          <a:endParaRPr lang="en-US" sz="2000" dirty="0">
            <a:latin typeface="Times New Roman" pitchFamily="18" charset="0"/>
            <a:cs typeface="Times New Roman" pitchFamily="18" charset="0"/>
          </a:endParaRPr>
        </a:p>
      </dgm:t>
    </dgm:pt>
    <dgm:pt modelId="{DFA97A2C-B494-4237-94E1-5645F1419924}" type="parTrans" cxnId="{A45C642C-DD6C-4B75-BDA4-F7C8A03F2BFA}">
      <dgm:prSet/>
      <dgm:spPr>
        <a:ln>
          <a:solidFill>
            <a:srgbClr val="FF0000"/>
          </a:solidFill>
        </a:ln>
      </dgm:spPr>
      <dgm:t>
        <a:bodyPr/>
        <a:lstStyle/>
        <a:p>
          <a:endParaRPr lang="en-US">
            <a:cs typeface="B Zar" pitchFamily="2" charset="-78"/>
          </a:endParaRPr>
        </a:p>
      </dgm:t>
    </dgm:pt>
    <dgm:pt modelId="{8F8D08A9-730C-4627-AF84-59B9E0049C62}" type="sibTrans" cxnId="{A45C642C-DD6C-4B75-BDA4-F7C8A03F2BFA}">
      <dgm:prSet/>
      <dgm:spPr/>
      <dgm:t>
        <a:bodyPr/>
        <a:lstStyle/>
        <a:p>
          <a:endParaRPr lang="en-US">
            <a:cs typeface="B Zar" pitchFamily="2" charset="-78"/>
          </a:endParaRPr>
        </a:p>
      </dgm:t>
    </dgm:pt>
    <dgm:pt modelId="{3FEB999E-1DA4-41E7-97A2-7D30B26C2518}">
      <dgm:prSet custT="1"/>
      <dgm:spPr/>
      <dgm:t>
        <a:bodyPr/>
        <a:lstStyle/>
        <a:p>
          <a:pPr rtl="1"/>
          <a:r>
            <a:rPr lang="fa-IR" sz="2400" dirty="0" smtClean="0">
              <a:cs typeface="B Nazanin" pitchFamily="2" charset="-78"/>
            </a:rPr>
            <a:t>قیمت‌یابی</a:t>
          </a:r>
          <a:endParaRPr lang="fa-IR" sz="2400" dirty="0">
            <a:cs typeface="B Nazanin" pitchFamily="2" charset="-78"/>
          </a:endParaRPr>
        </a:p>
      </dgm:t>
    </dgm:pt>
    <dgm:pt modelId="{F814CE9E-A082-4F3E-A754-3383C2B12F51}" type="parTrans" cxnId="{ABF06276-B31E-462A-BAFC-2C8097AF2A5B}">
      <dgm:prSet/>
      <dgm:spPr/>
      <dgm:t>
        <a:bodyPr/>
        <a:lstStyle/>
        <a:p>
          <a:endParaRPr lang="en-US">
            <a:cs typeface="B Zar" pitchFamily="2" charset="-78"/>
          </a:endParaRPr>
        </a:p>
      </dgm:t>
    </dgm:pt>
    <dgm:pt modelId="{8A439192-F74A-43FB-9787-BB71E36039BC}" type="sibTrans" cxnId="{ABF06276-B31E-462A-BAFC-2C8097AF2A5B}">
      <dgm:prSet/>
      <dgm:spPr/>
      <dgm:t>
        <a:bodyPr/>
        <a:lstStyle/>
        <a:p>
          <a:endParaRPr lang="en-US">
            <a:cs typeface="B Zar" pitchFamily="2" charset="-78"/>
          </a:endParaRPr>
        </a:p>
      </dgm:t>
    </dgm:pt>
    <dgm:pt modelId="{D2D73417-1228-4052-99CF-4CD739374530}">
      <dgm:prSet custT="1"/>
      <dgm:spPr/>
      <dgm:t>
        <a:bodyPr/>
        <a:lstStyle/>
        <a:p>
          <a:pPr rtl="0"/>
          <a:r>
            <a:rPr lang="en-US" sz="2000" dirty="0" smtClean="0">
              <a:latin typeface="Times New Roman" pitchFamily="18" charset="0"/>
              <a:cs typeface="Times New Roman" pitchFamily="18" charset="0"/>
            </a:rPr>
            <a:t>Price discovery</a:t>
          </a:r>
          <a:endParaRPr lang="en-US" sz="2000" dirty="0">
            <a:latin typeface="Times New Roman" pitchFamily="18" charset="0"/>
            <a:cs typeface="Times New Roman" pitchFamily="18" charset="0"/>
          </a:endParaRPr>
        </a:p>
      </dgm:t>
    </dgm:pt>
    <dgm:pt modelId="{96D424F9-C072-40E0-B902-05D52F2FE2F4}" type="parTrans" cxnId="{BCAF0534-1196-496C-9F12-8FF3BECF55E5}">
      <dgm:prSet/>
      <dgm:spPr>
        <a:ln>
          <a:solidFill>
            <a:srgbClr val="FF0000"/>
          </a:solidFill>
        </a:ln>
      </dgm:spPr>
      <dgm:t>
        <a:bodyPr/>
        <a:lstStyle/>
        <a:p>
          <a:endParaRPr lang="en-US">
            <a:cs typeface="B Zar" pitchFamily="2" charset="-78"/>
          </a:endParaRPr>
        </a:p>
      </dgm:t>
    </dgm:pt>
    <dgm:pt modelId="{CA48872B-CCC7-4041-A621-81512BF503F4}" type="sibTrans" cxnId="{BCAF0534-1196-496C-9F12-8FF3BECF55E5}">
      <dgm:prSet/>
      <dgm:spPr/>
      <dgm:t>
        <a:bodyPr/>
        <a:lstStyle/>
        <a:p>
          <a:endParaRPr lang="en-US">
            <a:cs typeface="B Zar" pitchFamily="2" charset="-78"/>
          </a:endParaRPr>
        </a:p>
      </dgm:t>
    </dgm:pt>
    <dgm:pt modelId="{5296D918-EBFD-4DD4-9CDE-0E75D1C1CE8A}">
      <dgm:prSet custT="1"/>
      <dgm:spPr/>
      <dgm:t>
        <a:bodyPr/>
        <a:lstStyle/>
        <a:p>
          <a:pPr rtl="1"/>
          <a:r>
            <a:rPr lang="fa-IR" sz="2400" dirty="0" smtClean="0">
              <a:cs typeface="B Nazanin" pitchFamily="2" charset="-78"/>
            </a:rPr>
            <a:t>فرآهم آوردن نقدینگی</a:t>
          </a:r>
          <a:endParaRPr lang="en-US" sz="2400" dirty="0">
            <a:cs typeface="B Nazanin" pitchFamily="2" charset="-78"/>
          </a:endParaRPr>
        </a:p>
      </dgm:t>
    </dgm:pt>
    <dgm:pt modelId="{37EDB054-3C8A-4923-9E24-7E4D4050D45A}" type="parTrans" cxnId="{33BE3708-CA56-4510-87F1-836E19582345}">
      <dgm:prSet/>
      <dgm:spPr/>
      <dgm:t>
        <a:bodyPr/>
        <a:lstStyle/>
        <a:p>
          <a:endParaRPr lang="en-US">
            <a:cs typeface="B Zar" pitchFamily="2" charset="-78"/>
          </a:endParaRPr>
        </a:p>
      </dgm:t>
    </dgm:pt>
    <dgm:pt modelId="{A0976ED1-020F-419D-9F78-0D64D9F938BE}" type="sibTrans" cxnId="{33BE3708-CA56-4510-87F1-836E19582345}">
      <dgm:prSet/>
      <dgm:spPr/>
      <dgm:t>
        <a:bodyPr/>
        <a:lstStyle/>
        <a:p>
          <a:endParaRPr lang="en-US">
            <a:cs typeface="B Zar" pitchFamily="2" charset="-78"/>
          </a:endParaRPr>
        </a:p>
      </dgm:t>
    </dgm:pt>
    <dgm:pt modelId="{DD7F46E0-707A-405B-83B0-56B35F825247}">
      <dgm:prSet custT="1"/>
      <dgm:spPr/>
      <dgm:t>
        <a:bodyPr/>
        <a:lstStyle/>
        <a:p>
          <a:pPr rtl="0"/>
          <a:r>
            <a:rPr lang="en-US" sz="2000" dirty="0" smtClean="0">
              <a:latin typeface="Times New Roman" pitchFamily="18" charset="0"/>
              <a:cs typeface="Times New Roman" pitchFamily="18" charset="0"/>
            </a:rPr>
            <a:t>Liquidity</a:t>
          </a:r>
          <a:endParaRPr lang="en-US" sz="2000" dirty="0">
            <a:latin typeface="Times New Roman" pitchFamily="18" charset="0"/>
            <a:cs typeface="Times New Roman" pitchFamily="18" charset="0"/>
          </a:endParaRPr>
        </a:p>
      </dgm:t>
    </dgm:pt>
    <dgm:pt modelId="{8FAC4A92-B3D6-4AE3-BA49-2B8D9795765D}" type="parTrans" cxnId="{9F59DF56-C38F-40D0-8E77-A6095387CA23}">
      <dgm:prSet/>
      <dgm:spPr>
        <a:ln>
          <a:solidFill>
            <a:srgbClr val="FF0000"/>
          </a:solidFill>
        </a:ln>
      </dgm:spPr>
      <dgm:t>
        <a:bodyPr/>
        <a:lstStyle/>
        <a:p>
          <a:endParaRPr lang="en-US">
            <a:cs typeface="B Zar" pitchFamily="2" charset="-78"/>
          </a:endParaRPr>
        </a:p>
      </dgm:t>
    </dgm:pt>
    <dgm:pt modelId="{1763EBA1-872D-4E0D-A451-69BE781EA1E9}" type="sibTrans" cxnId="{9F59DF56-C38F-40D0-8E77-A6095387CA23}">
      <dgm:prSet/>
      <dgm:spPr/>
      <dgm:t>
        <a:bodyPr/>
        <a:lstStyle/>
        <a:p>
          <a:endParaRPr lang="en-US">
            <a:cs typeface="B Zar" pitchFamily="2" charset="-78"/>
          </a:endParaRPr>
        </a:p>
      </dgm:t>
    </dgm:pt>
    <dgm:pt modelId="{D744FDCF-E1B3-435C-9756-D6F55D84D5F2}" type="pres">
      <dgm:prSet presAssocID="{54122482-9D2D-4F03-9C8F-9F4690B74CC4}" presName="hierChild1" presStyleCnt="0">
        <dgm:presLayoutVars>
          <dgm:chPref val="1"/>
          <dgm:dir/>
          <dgm:animOne val="branch"/>
          <dgm:animLvl val="lvl"/>
          <dgm:resizeHandles/>
        </dgm:presLayoutVars>
      </dgm:prSet>
      <dgm:spPr/>
      <dgm:t>
        <a:bodyPr/>
        <a:lstStyle/>
        <a:p>
          <a:endParaRPr lang="en-US"/>
        </a:p>
      </dgm:t>
    </dgm:pt>
    <dgm:pt modelId="{FB021211-5420-4FF2-9C1A-AA6F09A071E7}" type="pres">
      <dgm:prSet presAssocID="{686F223B-1439-4AFB-A53A-D80A15779334}" presName="hierRoot1" presStyleCnt="0"/>
      <dgm:spPr/>
      <dgm:t>
        <a:bodyPr/>
        <a:lstStyle/>
        <a:p>
          <a:endParaRPr lang="en-US"/>
        </a:p>
      </dgm:t>
    </dgm:pt>
    <dgm:pt modelId="{AD7DF45F-77EA-4E02-9DEB-7505F63B2342}" type="pres">
      <dgm:prSet presAssocID="{686F223B-1439-4AFB-A53A-D80A15779334}" presName="composite" presStyleCnt="0"/>
      <dgm:spPr/>
      <dgm:t>
        <a:bodyPr/>
        <a:lstStyle/>
        <a:p>
          <a:endParaRPr lang="en-US"/>
        </a:p>
      </dgm:t>
    </dgm:pt>
    <dgm:pt modelId="{011F8BBB-B6F5-4F00-A9BF-2699E906A2DF}" type="pres">
      <dgm:prSet presAssocID="{686F223B-1439-4AFB-A53A-D80A15779334}" presName="background" presStyleLbl="node0" presStyleIdx="0" presStyleCnt="3"/>
      <dgm:spPr>
        <a:solidFill>
          <a:schemeClr val="accent5">
            <a:lumMod val="50000"/>
          </a:schemeClr>
        </a:solidFill>
      </dgm:spPr>
      <dgm:t>
        <a:bodyPr/>
        <a:lstStyle/>
        <a:p>
          <a:endParaRPr lang="en-US"/>
        </a:p>
      </dgm:t>
    </dgm:pt>
    <dgm:pt modelId="{D61C598B-31AB-40CD-8ADB-14259747CF17}" type="pres">
      <dgm:prSet presAssocID="{686F223B-1439-4AFB-A53A-D80A15779334}" presName="text" presStyleLbl="fgAcc0" presStyleIdx="0" presStyleCnt="3">
        <dgm:presLayoutVars>
          <dgm:chPref val="3"/>
        </dgm:presLayoutVars>
      </dgm:prSet>
      <dgm:spPr/>
      <dgm:t>
        <a:bodyPr/>
        <a:lstStyle/>
        <a:p>
          <a:endParaRPr lang="en-US"/>
        </a:p>
      </dgm:t>
    </dgm:pt>
    <dgm:pt modelId="{30D71788-8ED4-41C4-AA6F-CBBAF9E86A24}" type="pres">
      <dgm:prSet presAssocID="{686F223B-1439-4AFB-A53A-D80A15779334}" presName="hierChild2" presStyleCnt="0"/>
      <dgm:spPr/>
      <dgm:t>
        <a:bodyPr/>
        <a:lstStyle/>
        <a:p>
          <a:endParaRPr lang="en-US"/>
        </a:p>
      </dgm:t>
    </dgm:pt>
    <dgm:pt modelId="{451421B5-7A31-42EE-B723-A320582F06A2}" type="pres">
      <dgm:prSet presAssocID="{DFA97A2C-B494-4237-94E1-5645F1419924}" presName="Name10" presStyleLbl="parChTrans1D2" presStyleIdx="0" presStyleCnt="3"/>
      <dgm:spPr/>
      <dgm:t>
        <a:bodyPr/>
        <a:lstStyle/>
        <a:p>
          <a:endParaRPr lang="en-US"/>
        </a:p>
      </dgm:t>
    </dgm:pt>
    <dgm:pt modelId="{30B743B4-4443-4E67-9638-ADA55FCA4342}" type="pres">
      <dgm:prSet presAssocID="{7F4DE6DC-562B-44A1-93FD-E19168DED947}" presName="hierRoot2" presStyleCnt="0"/>
      <dgm:spPr/>
      <dgm:t>
        <a:bodyPr/>
        <a:lstStyle/>
        <a:p>
          <a:endParaRPr lang="en-US"/>
        </a:p>
      </dgm:t>
    </dgm:pt>
    <dgm:pt modelId="{B8D5010B-84E5-488C-BFD1-7BD524228C72}" type="pres">
      <dgm:prSet presAssocID="{7F4DE6DC-562B-44A1-93FD-E19168DED947}" presName="composite2" presStyleCnt="0"/>
      <dgm:spPr/>
      <dgm:t>
        <a:bodyPr/>
        <a:lstStyle/>
        <a:p>
          <a:endParaRPr lang="en-US"/>
        </a:p>
      </dgm:t>
    </dgm:pt>
    <dgm:pt modelId="{5DCFFA44-1076-46FB-8F8B-BD2BF00FB268}" type="pres">
      <dgm:prSet presAssocID="{7F4DE6DC-562B-44A1-93FD-E19168DED947}" presName="background2" presStyleLbl="node2" presStyleIdx="0" presStyleCnt="3"/>
      <dgm:spPr>
        <a:solidFill>
          <a:srgbClr val="FF0000"/>
        </a:solidFill>
      </dgm:spPr>
      <dgm:t>
        <a:bodyPr/>
        <a:lstStyle/>
        <a:p>
          <a:endParaRPr lang="en-US"/>
        </a:p>
      </dgm:t>
    </dgm:pt>
    <dgm:pt modelId="{E544EC18-E8E3-4EA0-B08F-88A7F11DA4D4}" type="pres">
      <dgm:prSet presAssocID="{7F4DE6DC-562B-44A1-93FD-E19168DED947}" presName="text2" presStyleLbl="fgAcc2" presStyleIdx="0" presStyleCnt="3">
        <dgm:presLayoutVars>
          <dgm:chPref val="3"/>
        </dgm:presLayoutVars>
      </dgm:prSet>
      <dgm:spPr/>
      <dgm:t>
        <a:bodyPr/>
        <a:lstStyle/>
        <a:p>
          <a:endParaRPr lang="en-US"/>
        </a:p>
      </dgm:t>
    </dgm:pt>
    <dgm:pt modelId="{2241A38B-5D53-4A01-A3D4-93F8B138E5EA}" type="pres">
      <dgm:prSet presAssocID="{7F4DE6DC-562B-44A1-93FD-E19168DED947}" presName="hierChild3" presStyleCnt="0"/>
      <dgm:spPr/>
      <dgm:t>
        <a:bodyPr/>
        <a:lstStyle/>
        <a:p>
          <a:endParaRPr lang="en-US"/>
        </a:p>
      </dgm:t>
    </dgm:pt>
    <dgm:pt modelId="{5E7BA5CB-A28D-47E9-BE36-AA7DE08567C6}" type="pres">
      <dgm:prSet presAssocID="{3FEB999E-1DA4-41E7-97A2-7D30B26C2518}" presName="hierRoot1" presStyleCnt="0"/>
      <dgm:spPr/>
      <dgm:t>
        <a:bodyPr/>
        <a:lstStyle/>
        <a:p>
          <a:endParaRPr lang="en-US"/>
        </a:p>
      </dgm:t>
    </dgm:pt>
    <dgm:pt modelId="{30F73FB3-8CD7-4ED7-9BB3-E9EA69A75614}" type="pres">
      <dgm:prSet presAssocID="{3FEB999E-1DA4-41E7-97A2-7D30B26C2518}" presName="composite" presStyleCnt="0"/>
      <dgm:spPr/>
      <dgm:t>
        <a:bodyPr/>
        <a:lstStyle/>
        <a:p>
          <a:endParaRPr lang="en-US"/>
        </a:p>
      </dgm:t>
    </dgm:pt>
    <dgm:pt modelId="{9F0D6DC8-4AD0-4AA0-8977-E1008B4AE67B}" type="pres">
      <dgm:prSet presAssocID="{3FEB999E-1DA4-41E7-97A2-7D30B26C2518}" presName="background" presStyleLbl="node0" presStyleIdx="1" presStyleCnt="3"/>
      <dgm:spPr>
        <a:solidFill>
          <a:schemeClr val="accent5">
            <a:lumMod val="50000"/>
          </a:schemeClr>
        </a:solidFill>
      </dgm:spPr>
      <dgm:t>
        <a:bodyPr/>
        <a:lstStyle/>
        <a:p>
          <a:endParaRPr lang="en-US"/>
        </a:p>
      </dgm:t>
    </dgm:pt>
    <dgm:pt modelId="{E009E17A-0A46-4F3E-AE5A-5310D601FBEA}" type="pres">
      <dgm:prSet presAssocID="{3FEB999E-1DA4-41E7-97A2-7D30B26C2518}" presName="text" presStyleLbl="fgAcc0" presStyleIdx="1" presStyleCnt="3">
        <dgm:presLayoutVars>
          <dgm:chPref val="3"/>
        </dgm:presLayoutVars>
      </dgm:prSet>
      <dgm:spPr/>
      <dgm:t>
        <a:bodyPr/>
        <a:lstStyle/>
        <a:p>
          <a:endParaRPr lang="en-US"/>
        </a:p>
      </dgm:t>
    </dgm:pt>
    <dgm:pt modelId="{5FE9B604-CF23-4E73-BFC6-C6C24825560C}" type="pres">
      <dgm:prSet presAssocID="{3FEB999E-1DA4-41E7-97A2-7D30B26C2518}" presName="hierChild2" presStyleCnt="0"/>
      <dgm:spPr/>
      <dgm:t>
        <a:bodyPr/>
        <a:lstStyle/>
        <a:p>
          <a:endParaRPr lang="en-US"/>
        </a:p>
      </dgm:t>
    </dgm:pt>
    <dgm:pt modelId="{5724F873-C47D-4575-8F66-43D121939F4B}" type="pres">
      <dgm:prSet presAssocID="{96D424F9-C072-40E0-B902-05D52F2FE2F4}" presName="Name10" presStyleLbl="parChTrans1D2" presStyleIdx="1" presStyleCnt="3"/>
      <dgm:spPr/>
      <dgm:t>
        <a:bodyPr/>
        <a:lstStyle/>
        <a:p>
          <a:endParaRPr lang="en-US"/>
        </a:p>
      </dgm:t>
    </dgm:pt>
    <dgm:pt modelId="{4A8F11FA-B909-40BE-91D1-4D512024D094}" type="pres">
      <dgm:prSet presAssocID="{D2D73417-1228-4052-99CF-4CD739374530}" presName="hierRoot2" presStyleCnt="0"/>
      <dgm:spPr/>
      <dgm:t>
        <a:bodyPr/>
        <a:lstStyle/>
        <a:p>
          <a:endParaRPr lang="en-US"/>
        </a:p>
      </dgm:t>
    </dgm:pt>
    <dgm:pt modelId="{5CE05F56-5D58-4978-AB1D-19A4E100653C}" type="pres">
      <dgm:prSet presAssocID="{D2D73417-1228-4052-99CF-4CD739374530}" presName="composite2" presStyleCnt="0"/>
      <dgm:spPr/>
      <dgm:t>
        <a:bodyPr/>
        <a:lstStyle/>
        <a:p>
          <a:endParaRPr lang="en-US"/>
        </a:p>
      </dgm:t>
    </dgm:pt>
    <dgm:pt modelId="{13A46D62-EA52-4561-AF04-4F89B2982CE0}" type="pres">
      <dgm:prSet presAssocID="{D2D73417-1228-4052-99CF-4CD739374530}" presName="background2" presStyleLbl="node2" presStyleIdx="1" presStyleCnt="3"/>
      <dgm:spPr>
        <a:solidFill>
          <a:srgbClr val="FF0000"/>
        </a:solidFill>
      </dgm:spPr>
      <dgm:t>
        <a:bodyPr/>
        <a:lstStyle/>
        <a:p>
          <a:endParaRPr lang="en-US"/>
        </a:p>
      </dgm:t>
    </dgm:pt>
    <dgm:pt modelId="{7376CFA5-99C6-4C2E-A2CA-E4F0B7A9732F}" type="pres">
      <dgm:prSet presAssocID="{D2D73417-1228-4052-99CF-4CD739374530}" presName="text2" presStyleLbl="fgAcc2" presStyleIdx="1" presStyleCnt="3">
        <dgm:presLayoutVars>
          <dgm:chPref val="3"/>
        </dgm:presLayoutVars>
      </dgm:prSet>
      <dgm:spPr/>
      <dgm:t>
        <a:bodyPr/>
        <a:lstStyle/>
        <a:p>
          <a:endParaRPr lang="en-US"/>
        </a:p>
      </dgm:t>
    </dgm:pt>
    <dgm:pt modelId="{BD3ADD34-2259-493E-95B2-5F8CCABF5D1B}" type="pres">
      <dgm:prSet presAssocID="{D2D73417-1228-4052-99CF-4CD739374530}" presName="hierChild3" presStyleCnt="0"/>
      <dgm:spPr/>
      <dgm:t>
        <a:bodyPr/>
        <a:lstStyle/>
        <a:p>
          <a:endParaRPr lang="en-US"/>
        </a:p>
      </dgm:t>
    </dgm:pt>
    <dgm:pt modelId="{F8EBF3D6-6BBF-481D-AEB9-DE468ACCF103}" type="pres">
      <dgm:prSet presAssocID="{5296D918-EBFD-4DD4-9CDE-0E75D1C1CE8A}" presName="hierRoot1" presStyleCnt="0"/>
      <dgm:spPr/>
      <dgm:t>
        <a:bodyPr/>
        <a:lstStyle/>
        <a:p>
          <a:endParaRPr lang="en-US"/>
        </a:p>
      </dgm:t>
    </dgm:pt>
    <dgm:pt modelId="{7DB0CE46-1996-4D58-B783-65FC7FD50192}" type="pres">
      <dgm:prSet presAssocID="{5296D918-EBFD-4DD4-9CDE-0E75D1C1CE8A}" presName="composite" presStyleCnt="0"/>
      <dgm:spPr/>
      <dgm:t>
        <a:bodyPr/>
        <a:lstStyle/>
        <a:p>
          <a:endParaRPr lang="en-US"/>
        </a:p>
      </dgm:t>
    </dgm:pt>
    <dgm:pt modelId="{F112DC5F-CEF3-4FB4-9AB4-CE087B42C7D2}" type="pres">
      <dgm:prSet presAssocID="{5296D918-EBFD-4DD4-9CDE-0E75D1C1CE8A}" presName="background" presStyleLbl="node0" presStyleIdx="2" presStyleCnt="3"/>
      <dgm:spPr>
        <a:solidFill>
          <a:schemeClr val="accent5">
            <a:lumMod val="50000"/>
          </a:schemeClr>
        </a:solidFill>
      </dgm:spPr>
      <dgm:t>
        <a:bodyPr/>
        <a:lstStyle/>
        <a:p>
          <a:endParaRPr lang="en-US"/>
        </a:p>
      </dgm:t>
    </dgm:pt>
    <dgm:pt modelId="{07764A6D-0C79-44B5-82AD-EBB1860CB8B1}" type="pres">
      <dgm:prSet presAssocID="{5296D918-EBFD-4DD4-9CDE-0E75D1C1CE8A}" presName="text" presStyleLbl="fgAcc0" presStyleIdx="2" presStyleCnt="3">
        <dgm:presLayoutVars>
          <dgm:chPref val="3"/>
        </dgm:presLayoutVars>
      </dgm:prSet>
      <dgm:spPr/>
      <dgm:t>
        <a:bodyPr/>
        <a:lstStyle/>
        <a:p>
          <a:endParaRPr lang="en-US"/>
        </a:p>
      </dgm:t>
    </dgm:pt>
    <dgm:pt modelId="{DBE945AE-B5AE-4C7C-B940-B361BE59CCE0}" type="pres">
      <dgm:prSet presAssocID="{5296D918-EBFD-4DD4-9CDE-0E75D1C1CE8A}" presName="hierChild2" presStyleCnt="0"/>
      <dgm:spPr/>
      <dgm:t>
        <a:bodyPr/>
        <a:lstStyle/>
        <a:p>
          <a:endParaRPr lang="en-US"/>
        </a:p>
      </dgm:t>
    </dgm:pt>
    <dgm:pt modelId="{84765BA9-119E-44BF-A7BE-036711298E83}" type="pres">
      <dgm:prSet presAssocID="{8FAC4A92-B3D6-4AE3-BA49-2B8D9795765D}" presName="Name10" presStyleLbl="parChTrans1D2" presStyleIdx="2" presStyleCnt="3"/>
      <dgm:spPr/>
      <dgm:t>
        <a:bodyPr/>
        <a:lstStyle/>
        <a:p>
          <a:endParaRPr lang="en-US"/>
        </a:p>
      </dgm:t>
    </dgm:pt>
    <dgm:pt modelId="{4110C704-F8A9-427C-87B9-A2F3C4F7FAB8}" type="pres">
      <dgm:prSet presAssocID="{DD7F46E0-707A-405B-83B0-56B35F825247}" presName="hierRoot2" presStyleCnt="0"/>
      <dgm:spPr/>
      <dgm:t>
        <a:bodyPr/>
        <a:lstStyle/>
        <a:p>
          <a:endParaRPr lang="en-US"/>
        </a:p>
      </dgm:t>
    </dgm:pt>
    <dgm:pt modelId="{3D73046D-EA8D-4EAA-9110-E2241DF11C87}" type="pres">
      <dgm:prSet presAssocID="{DD7F46E0-707A-405B-83B0-56B35F825247}" presName="composite2" presStyleCnt="0"/>
      <dgm:spPr/>
      <dgm:t>
        <a:bodyPr/>
        <a:lstStyle/>
        <a:p>
          <a:endParaRPr lang="en-US"/>
        </a:p>
      </dgm:t>
    </dgm:pt>
    <dgm:pt modelId="{032A2392-C68B-4428-935A-087B53D805EE}" type="pres">
      <dgm:prSet presAssocID="{DD7F46E0-707A-405B-83B0-56B35F825247}" presName="background2" presStyleLbl="node2" presStyleIdx="2" presStyleCnt="3"/>
      <dgm:spPr>
        <a:solidFill>
          <a:srgbClr val="FF0000"/>
        </a:solidFill>
      </dgm:spPr>
      <dgm:t>
        <a:bodyPr/>
        <a:lstStyle/>
        <a:p>
          <a:endParaRPr lang="en-US"/>
        </a:p>
      </dgm:t>
    </dgm:pt>
    <dgm:pt modelId="{3C381038-60AF-4A53-9043-56E1000C8EF7}" type="pres">
      <dgm:prSet presAssocID="{DD7F46E0-707A-405B-83B0-56B35F825247}" presName="text2" presStyleLbl="fgAcc2" presStyleIdx="2" presStyleCnt="3">
        <dgm:presLayoutVars>
          <dgm:chPref val="3"/>
        </dgm:presLayoutVars>
      </dgm:prSet>
      <dgm:spPr/>
      <dgm:t>
        <a:bodyPr/>
        <a:lstStyle/>
        <a:p>
          <a:endParaRPr lang="en-US"/>
        </a:p>
      </dgm:t>
    </dgm:pt>
    <dgm:pt modelId="{74A76E4B-B648-4EFD-BD14-98378398A753}" type="pres">
      <dgm:prSet presAssocID="{DD7F46E0-707A-405B-83B0-56B35F825247}" presName="hierChild3" presStyleCnt="0"/>
      <dgm:spPr/>
      <dgm:t>
        <a:bodyPr/>
        <a:lstStyle/>
        <a:p>
          <a:endParaRPr lang="en-US"/>
        </a:p>
      </dgm:t>
    </dgm:pt>
  </dgm:ptLst>
  <dgm:cxnLst>
    <dgm:cxn modelId="{A45C642C-DD6C-4B75-BDA4-F7C8A03F2BFA}" srcId="{686F223B-1439-4AFB-A53A-D80A15779334}" destId="{7F4DE6DC-562B-44A1-93FD-E19168DED947}" srcOrd="0" destOrd="0" parTransId="{DFA97A2C-B494-4237-94E1-5645F1419924}" sibTransId="{8F8D08A9-730C-4627-AF84-59B9E0049C62}"/>
    <dgm:cxn modelId="{0F7A885E-AEFA-4588-A2A7-01087FFA651E}" srcId="{54122482-9D2D-4F03-9C8F-9F4690B74CC4}" destId="{686F223B-1439-4AFB-A53A-D80A15779334}" srcOrd="0" destOrd="0" parTransId="{FFA85183-B2CA-4912-862A-9466B46753EF}" sibTransId="{828BC731-AA9D-440A-8A87-96FE96E06F29}"/>
    <dgm:cxn modelId="{33BE3708-CA56-4510-87F1-836E19582345}" srcId="{54122482-9D2D-4F03-9C8F-9F4690B74CC4}" destId="{5296D918-EBFD-4DD4-9CDE-0E75D1C1CE8A}" srcOrd="2" destOrd="0" parTransId="{37EDB054-3C8A-4923-9E24-7E4D4050D45A}" sibTransId="{A0976ED1-020F-419D-9F78-0D64D9F938BE}"/>
    <dgm:cxn modelId="{ACE8CE55-A9BB-4EA2-84BF-7C073C1F2C16}" type="presOf" srcId="{7F4DE6DC-562B-44A1-93FD-E19168DED947}" destId="{E544EC18-E8E3-4EA0-B08F-88A7F11DA4D4}" srcOrd="0" destOrd="0" presId="urn:microsoft.com/office/officeart/2005/8/layout/hierarchy1"/>
    <dgm:cxn modelId="{EE7F1CFB-E618-48BC-9AEE-0D5F74113E33}" type="presOf" srcId="{D2D73417-1228-4052-99CF-4CD739374530}" destId="{7376CFA5-99C6-4C2E-A2CA-E4F0B7A9732F}" srcOrd="0" destOrd="0" presId="urn:microsoft.com/office/officeart/2005/8/layout/hierarchy1"/>
    <dgm:cxn modelId="{2AF4734A-7EF0-4A92-A623-892BBF969AC7}" type="presOf" srcId="{96D424F9-C072-40E0-B902-05D52F2FE2F4}" destId="{5724F873-C47D-4575-8F66-43D121939F4B}" srcOrd="0" destOrd="0" presId="urn:microsoft.com/office/officeart/2005/8/layout/hierarchy1"/>
    <dgm:cxn modelId="{51C1DEFC-0626-4790-8C38-4F17BFD13EFE}" type="presOf" srcId="{DD7F46E0-707A-405B-83B0-56B35F825247}" destId="{3C381038-60AF-4A53-9043-56E1000C8EF7}" srcOrd="0" destOrd="0" presId="urn:microsoft.com/office/officeart/2005/8/layout/hierarchy1"/>
    <dgm:cxn modelId="{3771248C-50BD-4778-93BC-3AA2344C9DCA}" type="presOf" srcId="{686F223B-1439-4AFB-A53A-D80A15779334}" destId="{D61C598B-31AB-40CD-8ADB-14259747CF17}" srcOrd="0" destOrd="0" presId="urn:microsoft.com/office/officeart/2005/8/layout/hierarchy1"/>
    <dgm:cxn modelId="{6878F4C8-73CF-4216-A3FA-44E842D87855}" type="presOf" srcId="{5296D918-EBFD-4DD4-9CDE-0E75D1C1CE8A}" destId="{07764A6D-0C79-44B5-82AD-EBB1860CB8B1}" srcOrd="0" destOrd="0" presId="urn:microsoft.com/office/officeart/2005/8/layout/hierarchy1"/>
    <dgm:cxn modelId="{FFED21A7-250A-458C-A675-FD0CE9C60800}" type="presOf" srcId="{54122482-9D2D-4F03-9C8F-9F4690B74CC4}" destId="{D744FDCF-E1B3-435C-9756-D6F55D84D5F2}" srcOrd="0" destOrd="0" presId="urn:microsoft.com/office/officeart/2005/8/layout/hierarchy1"/>
    <dgm:cxn modelId="{E0098961-2FB7-44D1-98C6-2B6E3BFDB4FC}" type="presOf" srcId="{DFA97A2C-B494-4237-94E1-5645F1419924}" destId="{451421B5-7A31-42EE-B723-A320582F06A2}" srcOrd="0" destOrd="0" presId="urn:microsoft.com/office/officeart/2005/8/layout/hierarchy1"/>
    <dgm:cxn modelId="{BCAF0534-1196-496C-9F12-8FF3BECF55E5}" srcId="{3FEB999E-1DA4-41E7-97A2-7D30B26C2518}" destId="{D2D73417-1228-4052-99CF-4CD739374530}" srcOrd="0" destOrd="0" parTransId="{96D424F9-C072-40E0-B902-05D52F2FE2F4}" sibTransId="{CA48872B-CCC7-4041-A621-81512BF503F4}"/>
    <dgm:cxn modelId="{C55E23BC-894C-489F-933F-7DAAE45E975D}" type="presOf" srcId="{8FAC4A92-B3D6-4AE3-BA49-2B8D9795765D}" destId="{84765BA9-119E-44BF-A7BE-036711298E83}" srcOrd="0" destOrd="0" presId="urn:microsoft.com/office/officeart/2005/8/layout/hierarchy1"/>
    <dgm:cxn modelId="{ABF06276-B31E-462A-BAFC-2C8097AF2A5B}" srcId="{54122482-9D2D-4F03-9C8F-9F4690B74CC4}" destId="{3FEB999E-1DA4-41E7-97A2-7D30B26C2518}" srcOrd="1" destOrd="0" parTransId="{F814CE9E-A082-4F3E-A754-3383C2B12F51}" sibTransId="{8A439192-F74A-43FB-9787-BB71E36039BC}"/>
    <dgm:cxn modelId="{9F59DF56-C38F-40D0-8E77-A6095387CA23}" srcId="{5296D918-EBFD-4DD4-9CDE-0E75D1C1CE8A}" destId="{DD7F46E0-707A-405B-83B0-56B35F825247}" srcOrd="0" destOrd="0" parTransId="{8FAC4A92-B3D6-4AE3-BA49-2B8D9795765D}" sibTransId="{1763EBA1-872D-4E0D-A451-69BE781EA1E9}"/>
    <dgm:cxn modelId="{F6C8382C-EF70-43EB-9D37-BA12B8BF0FAB}" type="presOf" srcId="{3FEB999E-1DA4-41E7-97A2-7D30B26C2518}" destId="{E009E17A-0A46-4F3E-AE5A-5310D601FBEA}" srcOrd="0" destOrd="0" presId="urn:microsoft.com/office/officeart/2005/8/layout/hierarchy1"/>
    <dgm:cxn modelId="{9FAF4A9F-736C-4C07-8835-2585B5F67858}" type="presParOf" srcId="{D744FDCF-E1B3-435C-9756-D6F55D84D5F2}" destId="{FB021211-5420-4FF2-9C1A-AA6F09A071E7}" srcOrd="0" destOrd="0" presId="urn:microsoft.com/office/officeart/2005/8/layout/hierarchy1"/>
    <dgm:cxn modelId="{12B254CD-B713-4BB8-B978-FB3EF421047D}" type="presParOf" srcId="{FB021211-5420-4FF2-9C1A-AA6F09A071E7}" destId="{AD7DF45F-77EA-4E02-9DEB-7505F63B2342}" srcOrd="0" destOrd="0" presId="urn:microsoft.com/office/officeart/2005/8/layout/hierarchy1"/>
    <dgm:cxn modelId="{16FD931A-9A69-4234-97C1-198147CD7C75}" type="presParOf" srcId="{AD7DF45F-77EA-4E02-9DEB-7505F63B2342}" destId="{011F8BBB-B6F5-4F00-A9BF-2699E906A2DF}" srcOrd="0" destOrd="0" presId="urn:microsoft.com/office/officeart/2005/8/layout/hierarchy1"/>
    <dgm:cxn modelId="{A938656E-7CDD-46A2-88F0-EA00F39C029F}" type="presParOf" srcId="{AD7DF45F-77EA-4E02-9DEB-7505F63B2342}" destId="{D61C598B-31AB-40CD-8ADB-14259747CF17}" srcOrd="1" destOrd="0" presId="urn:microsoft.com/office/officeart/2005/8/layout/hierarchy1"/>
    <dgm:cxn modelId="{7C1DA965-FCFF-4064-9083-51D2E65565C1}" type="presParOf" srcId="{FB021211-5420-4FF2-9C1A-AA6F09A071E7}" destId="{30D71788-8ED4-41C4-AA6F-CBBAF9E86A24}" srcOrd="1" destOrd="0" presId="urn:microsoft.com/office/officeart/2005/8/layout/hierarchy1"/>
    <dgm:cxn modelId="{D846B38B-6FB9-4C3C-8BC1-C88E9CC269B7}" type="presParOf" srcId="{30D71788-8ED4-41C4-AA6F-CBBAF9E86A24}" destId="{451421B5-7A31-42EE-B723-A320582F06A2}" srcOrd="0" destOrd="0" presId="urn:microsoft.com/office/officeart/2005/8/layout/hierarchy1"/>
    <dgm:cxn modelId="{2B4B3AED-1E93-431E-9E17-C9B567353E4F}" type="presParOf" srcId="{30D71788-8ED4-41C4-AA6F-CBBAF9E86A24}" destId="{30B743B4-4443-4E67-9638-ADA55FCA4342}" srcOrd="1" destOrd="0" presId="urn:microsoft.com/office/officeart/2005/8/layout/hierarchy1"/>
    <dgm:cxn modelId="{8E2966F7-F6E9-4297-8DED-014D7682E9A0}" type="presParOf" srcId="{30B743B4-4443-4E67-9638-ADA55FCA4342}" destId="{B8D5010B-84E5-488C-BFD1-7BD524228C72}" srcOrd="0" destOrd="0" presId="urn:microsoft.com/office/officeart/2005/8/layout/hierarchy1"/>
    <dgm:cxn modelId="{B3D1FCE4-F571-49C6-8D9F-2CD2354C154A}" type="presParOf" srcId="{B8D5010B-84E5-488C-BFD1-7BD524228C72}" destId="{5DCFFA44-1076-46FB-8F8B-BD2BF00FB268}" srcOrd="0" destOrd="0" presId="urn:microsoft.com/office/officeart/2005/8/layout/hierarchy1"/>
    <dgm:cxn modelId="{DEF5929A-60C6-4437-82D7-CF1C0D970ACB}" type="presParOf" srcId="{B8D5010B-84E5-488C-BFD1-7BD524228C72}" destId="{E544EC18-E8E3-4EA0-B08F-88A7F11DA4D4}" srcOrd="1" destOrd="0" presId="urn:microsoft.com/office/officeart/2005/8/layout/hierarchy1"/>
    <dgm:cxn modelId="{091CE29A-F291-494F-973E-F6C1B655777C}" type="presParOf" srcId="{30B743B4-4443-4E67-9638-ADA55FCA4342}" destId="{2241A38B-5D53-4A01-A3D4-93F8B138E5EA}" srcOrd="1" destOrd="0" presId="urn:microsoft.com/office/officeart/2005/8/layout/hierarchy1"/>
    <dgm:cxn modelId="{0E552173-8BA3-4FBD-98DE-44BA5F7F23D9}" type="presParOf" srcId="{D744FDCF-E1B3-435C-9756-D6F55D84D5F2}" destId="{5E7BA5CB-A28D-47E9-BE36-AA7DE08567C6}" srcOrd="1" destOrd="0" presId="urn:microsoft.com/office/officeart/2005/8/layout/hierarchy1"/>
    <dgm:cxn modelId="{597FFA61-B2AF-4A80-BBFC-B8680ED70618}" type="presParOf" srcId="{5E7BA5CB-A28D-47E9-BE36-AA7DE08567C6}" destId="{30F73FB3-8CD7-4ED7-9BB3-E9EA69A75614}" srcOrd="0" destOrd="0" presId="urn:microsoft.com/office/officeart/2005/8/layout/hierarchy1"/>
    <dgm:cxn modelId="{B0DFF51E-2D6B-4F29-B922-DED1BE7CA0E1}" type="presParOf" srcId="{30F73FB3-8CD7-4ED7-9BB3-E9EA69A75614}" destId="{9F0D6DC8-4AD0-4AA0-8977-E1008B4AE67B}" srcOrd="0" destOrd="0" presId="urn:microsoft.com/office/officeart/2005/8/layout/hierarchy1"/>
    <dgm:cxn modelId="{229B7454-E175-41FB-AD61-F4AAC537C4D4}" type="presParOf" srcId="{30F73FB3-8CD7-4ED7-9BB3-E9EA69A75614}" destId="{E009E17A-0A46-4F3E-AE5A-5310D601FBEA}" srcOrd="1" destOrd="0" presId="urn:microsoft.com/office/officeart/2005/8/layout/hierarchy1"/>
    <dgm:cxn modelId="{41A4A708-738C-4BE9-9203-EA70E19D9627}" type="presParOf" srcId="{5E7BA5CB-A28D-47E9-BE36-AA7DE08567C6}" destId="{5FE9B604-CF23-4E73-BFC6-C6C24825560C}" srcOrd="1" destOrd="0" presId="urn:microsoft.com/office/officeart/2005/8/layout/hierarchy1"/>
    <dgm:cxn modelId="{A90ADDB2-E3AF-40C4-98FD-FE23EEC55EC4}" type="presParOf" srcId="{5FE9B604-CF23-4E73-BFC6-C6C24825560C}" destId="{5724F873-C47D-4575-8F66-43D121939F4B}" srcOrd="0" destOrd="0" presId="urn:microsoft.com/office/officeart/2005/8/layout/hierarchy1"/>
    <dgm:cxn modelId="{D5296A33-0FDB-4674-AF60-4ED780150704}" type="presParOf" srcId="{5FE9B604-CF23-4E73-BFC6-C6C24825560C}" destId="{4A8F11FA-B909-40BE-91D1-4D512024D094}" srcOrd="1" destOrd="0" presId="urn:microsoft.com/office/officeart/2005/8/layout/hierarchy1"/>
    <dgm:cxn modelId="{86A8E12B-72DD-412C-81F4-99F7DE7B807F}" type="presParOf" srcId="{4A8F11FA-B909-40BE-91D1-4D512024D094}" destId="{5CE05F56-5D58-4978-AB1D-19A4E100653C}" srcOrd="0" destOrd="0" presId="urn:microsoft.com/office/officeart/2005/8/layout/hierarchy1"/>
    <dgm:cxn modelId="{8BACE138-86A2-469A-A735-200277F9E434}" type="presParOf" srcId="{5CE05F56-5D58-4978-AB1D-19A4E100653C}" destId="{13A46D62-EA52-4561-AF04-4F89B2982CE0}" srcOrd="0" destOrd="0" presId="urn:microsoft.com/office/officeart/2005/8/layout/hierarchy1"/>
    <dgm:cxn modelId="{D9F60780-FFBA-4577-9D91-0F6233E88164}" type="presParOf" srcId="{5CE05F56-5D58-4978-AB1D-19A4E100653C}" destId="{7376CFA5-99C6-4C2E-A2CA-E4F0B7A9732F}" srcOrd="1" destOrd="0" presId="urn:microsoft.com/office/officeart/2005/8/layout/hierarchy1"/>
    <dgm:cxn modelId="{28ACDCDF-15D2-476A-AECB-1DCF32B63D5C}" type="presParOf" srcId="{4A8F11FA-B909-40BE-91D1-4D512024D094}" destId="{BD3ADD34-2259-493E-95B2-5F8CCABF5D1B}" srcOrd="1" destOrd="0" presId="urn:microsoft.com/office/officeart/2005/8/layout/hierarchy1"/>
    <dgm:cxn modelId="{C5CBE9C8-4949-4A7D-B8AA-53FA5EE680D6}" type="presParOf" srcId="{D744FDCF-E1B3-435C-9756-D6F55D84D5F2}" destId="{F8EBF3D6-6BBF-481D-AEB9-DE468ACCF103}" srcOrd="2" destOrd="0" presId="urn:microsoft.com/office/officeart/2005/8/layout/hierarchy1"/>
    <dgm:cxn modelId="{CF7D2FE9-87A8-4148-BAA3-1AB957D48B7C}" type="presParOf" srcId="{F8EBF3D6-6BBF-481D-AEB9-DE468ACCF103}" destId="{7DB0CE46-1996-4D58-B783-65FC7FD50192}" srcOrd="0" destOrd="0" presId="urn:microsoft.com/office/officeart/2005/8/layout/hierarchy1"/>
    <dgm:cxn modelId="{C5975BA2-14A8-4374-9845-3696922A8605}" type="presParOf" srcId="{7DB0CE46-1996-4D58-B783-65FC7FD50192}" destId="{F112DC5F-CEF3-4FB4-9AB4-CE087B42C7D2}" srcOrd="0" destOrd="0" presId="urn:microsoft.com/office/officeart/2005/8/layout/hierarchy1"/>
    <dgm:cxn modelId="{8B3B6CED-5013-4F87-9D2A-9F93509FE6F1}" type="presParOf" srcId="{7DB0CE46-1996-4D58-B783-65FC7FD50192}" destId="{07764A6D-0C79-44B5-82AD-EBB1860CB8B1}" srcOrd="1" destOrd="0" presId="urn:microsoft.com/office/officeart/2005/8/layout/hierarchy1"/>
    <dgm:cxn modelId="{834685D9-75F6-4356-BEF9-3A2957F0FA28}" type="presParOf" srcId="{F8EBF3D6-6BBF-481D-AEB9-DE468ACCF103}" destId="{DBE945AE-B5AE-4C7C-B940-B361BE59CCE0}" srcOrd="1" destOrd="0" presId="urn:microsoft.com/office/officeart/2005/8/layout/hierarchy1"/>
    <dgm:cxn modelId="{ED6E0456-C22B-4F86-937D-CA97EC5A918B}" type="presParOf" srcId="{DBE945AE-B5AE-4C7C-B940-B361BE59CCE0}" destId="{84765BA9-119E-44BF-A7BE-036711298E83}" srcOrd="0" destOrd="0" presId="urn:microsoft.com/office/officeart/2005/8/layout/hierarchy1"/>
    <dgm:cxn modelId="{3FBC7DD0-5FF6-49C3-A055-24433157D1D1}" type="presParOf" srcId="{DBE945AE-B5AE-4C7C-B940-B361BE59CCE0}" destId="{4110C704-F8A9-427C-87B9-A2F3C4F7FAB8}" srcOrd="1" destOrd="0" presId="urn:microsoft.com/office/officeart/2005/8/layout/hierarchy1"/>
    <dgm:cxn modelId="{7F941828-B08A-4515-B708-07591F4F8099}" type="presParOf" srcId="{4110C704-F8A9-427C-87B9-A2F3C4F7FAB8}" destId="{3D73046D-EA8D-4EAA-9110-E2241DF11C87}" srcOrd="0" destOrd="0" presId="urn:microsoft.com/office/officeart/2005/8/layout/hierarchy1"/>
    <dgm:cxn modelId="{B778E08C-CC14-467E-9F3E-C47F0690D042}" type="presParOf" srcId="{3D73046D-EA8D-4EAA-9110-E2241DF11C87}" destId="{032A2392-C68B-4428-935A-087B53D805EE}" srcOrd="0" destOrd="0" presId="urn:microsoft.com/office/officeart/2005/8/layout/hierarchy1"/>
    <dgm:cxn modelId="{C62C856C-7810-4565-85E0-535628BA3BFE}" type="presParOf" srcId="{3D73046D-EA8D-4EAA-9110-E2241DF11C87}" destId="{3C381038-60AF-4A53-9043-56E1000C8EF7}" srcOrd="1" destOrd="0" presId="urn:microsoft.com/office/officeart/2005/8/layout/hierarchy1"/>
    <dgm:cxn modelId="{590A25F7-2180-47DE-8868-5FA15D9B33FA}" type="presParOf" srcId="{4110C704-F8A9-427C-87B9-A2F3C4F7FAB8}" destId="{74A76E4B-B648-4EFD-BD14-98378398A75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CBE5B9-EFC3-49C4-B102-5C6101F2190B}"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B11FA91F-3494-49B8-97F4-923D504DD8F6}">
      <dgm:prSet/>
      <dgm:spPr>
        <a:solidFill>
          <a:schemeClr val="accent5">
            <a:lumMod val="50000"/>
          </a:schemeClr>
        </a:solidFill>
        <a:ln>
          <a:solidFill>
            <a:schemeClr val="accent5">
              <a:lumMod val="50000"/>
            </a:schemeClr>
          </a:solidFill>
        </a:ln>
      </dgm:spPr>
      <dgm:t>
        <a:bodyPr/>
        <a:lstStyle/>
        <a:p>
          <a:pPr rtl="1"/>
          <a:r>
            <a:rPr lang="fa-IR" dirty="0" smtClean="0">
              <a:cs typeface="B Nazanin" pitchFamily="2" charset="-78"/>
            </a:rPr>
            <a:t>اوراق بهادار با پشتوانۀ رهن</a:t>
          </a:r>
          <a:endParaRPr lang="en-US" dirty="0">
            <a:cs typeface="B Nazanin" pitchFamily="2" charset="-78"/>
          </a:endParaRPr>
        </a:p>
      </dgm:t>
    </dgm:pt>
    <dgm:pt modelId="{CA83AD2E-105A-4E93-AA0E-92F8A052826B}" type="parTrans" cxnId="{B26DCCDC-4050-4904-998C-2CAFF30DC47B}">
      <dgm:prSet/>
      <dgm:spPr/>
      <dgm:t>
        <a:bodyPr/>
        <a:lstStyle/>
        <a:p>
          <a:endParaRPr lang="en-US">
            <a:cs typeface="B Zar" pitchFamily="2" charset="-78"/>
          </a:endParaRPr>
        </a:p>
      </dgm:t>
    </dgm:pt>
    <dgm:pt modelId="{07B744FC-F0B9-4ADB-9A0B-55AA6AC337B9}" type="sibTrans" cxnId="{B26DCCDC-4050-4904-998C-2CAFF30DC47B}">
      <dgm:prSet/>
      <dgm:spPr>
        <a:solidFill>
          <a:srgbClr val="FF0000">
            <a:alpha val="90000"/>
          </a:srgbClr>
        </a:solidFill>
        <a:ln>
          <a:solidFill>
            <a:srgbClr val="FF0000"/>
          </a:solidFill>
        </a:ln>
      </dgm:spPr>
      <dgm:t>
        <a:bodyPr/>
        <a:lstStyle/>
        <a:p>
          <a:endParaRPr lang="en-US">
            <a:cs typeface="B Zar" pitchFamily="2" charset="-78"/>
          </a:endParaRPr>
        </a:p>
      </dgm:t>
    </dgm:pt>
    <dgm:pt modelId="{C80D4100-B0BC-4CA1-9122-FB56E7C2D8A1}">
      <dgm:prSet/>
      <dgm:spPr>
        <a:solidFill>
          <a:schemeClr val="accent5">
            <a:lumMod val="50000"/>
          </a:schemeClr>
        </a:solidFill>
        <a:ln>
          <a:solidFill>
            <a:schemeClr val="accent5">
              <a:lumMod val="50000"/>
            </a:schemeClr>
          </a:solidFill>
        </a:ln>
      </dgm:spPr>
      <dgm:t>
        <a:bodyPr/>
        <a:lstStyle/>
        <a:p>
          <a:pPr rtl="1"/>
          <a:r>
            <a:rPr lang="fa-IR" dirty="0" smtClean="0">
              <a:cs typeface="B Nazanin" pitchFamily="2" charset="-78"/>
            </a:rPr>
            <a:t>انتقال از بانک به بازار</a:t>
          </a:r>
          <a:endParaRPr lang="en-US" dirty="0">
            <a:cs typeface="B Nazanin" pitchFamily="2" charset="-78"/>
          </a:endParaRPr>
        </a:p>
      </dgm:t>
    </dgm:pt>
    <dgm:pt modelId="{5BD1D8BF-916D-42AA-AA21-57D909A03643}" type="parTrans" cxnId="{CA552C9A-35D9-45AB-9376-6A011A3CC823}">
      <dgm:prSet/>
      <dgm:spPr/>
      <dgm:t>
        <a:bodyPr/>
        <a:lstStyle/>
        <a:p>
          <a:endParaRPr lang="en-US">
            <a:cs typeface="B Zar" pitchFamily="2" charset="-78"/>
          </a:endParaRPr>
        </a:p>
      </dgm:t>
    </dgm:pt>
    <dgm:pt modelId="{D1428237-A94A-4907-80AD-A3E06C05B0C7}" type="sibTrans" cxnId="{CA552C9A-35D9-45AB-9376-6A011A3CC823}">
      <dgm:prSet/>
      <dgm:spPr>
        <a:solidFill>
          <a:srgbClr val="FF0000">
            <a:alpha val="90000"/>
          </a:srgbClr>
        </a:solidFill>
        <a:ln>
          <a:solidFill>
            <a:srgbClr val="FF0000"/>
          </a:solidFill>
        </a:ln>
      </dgm:spPr>
      <dgm:t>
        <a:bodyPr/>
        <a:lstStyle/>
        <a:p>
          <a:endParaRPr lang="en-US">
            <a:cs typeface="B Zar" pitchFamily="2" charset="-78"/>
          </a:endParaRPr>
        </a:p>
      </dgm:t>
    </dgm:pt>
    <dgm:pt modelId="{53F3A7D9-CC13-4030-B52E-DFC8694FE6F9}">
      <dgm:prSet/>
      <dgm:spPr>
        <a:solidFill>
          <a:schemeClr val="accent5">
            <a:lumMod val="50000"/>
          </a:schemeClr>
        </a:solidFill>
        <a:ln>
          <a:solidFill>
            <a:schemeClr val="accent5">
              <a:lumMod val="50000"/>
            </a:schemeClr>
          </a:solidFill>
        </a:ln>
      </dgm:spPr>
      <dgm:t>
        <a:bodyPr/>
        <a:lstStyle/>
        <a:p>
          <a:pPr rtl="1"/>
          <a:r>
            <a:rPr lang="fa-IR" dirty="0" smtClean="0">
              <a:cs typeface="B Nazanin" pitchFamily="2" charset="-78"/>
            </a:rPr>
            <a:t>انتقال از </a:t>
          </a:r>
          <a:r>
            <a:rPr lang="fa-IR" dirty="0" smtClean="0">
              <a:cs typeface="B Nazanin" pitchFamily="2" charset="-78"/>
            </a:rPr>
            <a:t>بانک‌پایگی  </a:t>
          </a:r>
          <a:r>
            <a:rPr lang="fa-IR" dirty="0" smtClean="0">
              <a:cs typeface="B Nazanin" pitchFamily="2" charset="-78"/>
            </a:rPr>
            <a:t>به بازارپایگی</a:t>
          </a:r>
          <a:endParaRPr lang="en-US" dirty="0">
            <a:cs typeface="B Nazanin" pitchFamily="2" charset="-78"/>
          </a:endParaRPr>
        </a:p>
      </dgm:t>
    </dgm:pt>
    <dgm:pt modelId="{5EEA4703-2051-465D-8429-77A07CA72778}" type="parTrans" cxnId="{E961AFA6-C860-4BEF-A683-225BDB238597}">
      <dgm:prSet/>
      <dgm:spPr/>
      <dgm:t>
        <a:bodyPr/>
        <a:lstStyle/>
        <a:p>
          <a:endParaRPr lang="en-US">
            <a:cs typeface="B Zar" pitchFamily="2" charset="-78"/>
          </a:endParaRPr>
        </a:p>
      </dgm:t>
    </dgm:pt>
    <dgm:pt modelId="{44E97402-BED9-4E4A-B7ED-D26634F4E668}" type="sibTrans" cxnId="{E961AFA6-C860-4BEF-A683-225BDB238597}">
      <dgm:prSet/>
      <dgm:spPr/>
      <dgm:t>
        <a:bodyPr/>
        <a:lstStyle/>
        <a:p>
          <a:endParaRPr lang="en-US">
            <a:cs typeface="B Zar" pitchFamily="2" charset="-78"/>
          </a:endParaRPr>
        </a:p>
      </dgm:t>
    </dgm:pt>
    <dgm:pt modelId="{74D6514D-CC09-4C8C-9397-432B53949185}" type="pres">
      <dgm:prSet presAssocID="{3ECBE5B9-EFC3-49C4-B102-5C6101F2190B}" presName="outerComposite" presStyleCnt="0">
        <dgm:presLayoutVars>
          <dgm:chMax val="5"/>
          <dgm:dir/>
          <dgm:resizeHandles val="exact"/>
        </dgm:presLayoutVars>
      </dgm:prSet>
      <dgm:spPr/>
      <dgm:t>
        <a:bodyPr/>
        <a:lstStyle/>
        <a:p>
          <a:endParaRPr lang="en-US"/>
        </a:p>
      </dgm:t>
    </dgm:pt>
    <dgm:pt modelId="{A29DC5CE-7F98-43B5-BDFB-37AB929A8222}" type="pres">
      <dgm:prSet presAssocID="{3ECBE5B9-EFC3-49C4-B102-5C6101F2190B}" presName="dummyMaxCanvas" presStyleCnt="0">
        <dgm:presLayoutVars/>
      </dgm:prSet>
      <dgm:spPr/>
      <dgm:t>
        <a:bodyPr/>
        <a:lstStyle/>
        <a:p>
          <a:endParaRPr lang="en-US"/>
        </a:p>
      </dgm:t>
    </dgm:pt>
    <dgm:pt modelId="{2A8B8836-A700-4D5A-A8FC-3520E916F080}" type="pres">
      <dgm:prSet presAssocID="{3ECBE5B9-EFC3-49C4-B102-5C6101F2190B}" presName="ThreeNodes_1" presStyleLbl="node1" presStyleIdx="0" presStyleCnt="3">
        <dgm:presLayoutVars>
          <dgm:bulletEnabled val="1"/>
        </dgm:presLayoutVars>
      </dgm:prSet>
      <dgm:spPr/>
      <dgm:t>
        <a:bodyPr/>
        <a:lstStyle/>
        <a:p>
          <a:endParaRPr lang="en-US"/>
        </a:p>
      </dgm:t>
    </dgm:pt>
    <dgm:pt modelId="{2560BAE2-EDB2-49EC-9A62-5ED184499036}" type="pres">
      <dgm:prSet presAssocID="{3ECBE5B9-EFC3-49C4-B102-5C6101F2190B}" presName="ThreeNodes_2" presStyleLbl="node1" presStyleIdx="1" presStyleCnt="3">
        <dgm:presLayoutVars>
          <dgm:bulletEnabled val="1"/>
        </dgm:presLayoutVars>
      </dgm:prSet>
      <dgm:spPr/>
      <dgm:t>
        <a:bodyPr/>
        <a:lstStyle/>
        <a:p>
          <a:endParaRPr lang="en-US"/>
        </a:p>
      </dgm:t>
    </dgm:pt>
    <dgm:pt modelId="{1CE878F8-C2F7-4C7A-88B3-7E01613E8528}" type="pres">
      <dgm:prSet presAssocID="{3ECBE5B9-EFC3-49C4-B102-5C6101F2190B}" presName="ThreeNodes_3" presStyleLbl="node1" presStyleIdx="2" presStyleCnt="3">
        <dgm:presLayoutVars>
          <dgm:bulletEnabled val="1"/>
        </dgm:presLayoutVars>
      </dgm:prSet>
      <dgm:spPr/>
      <dgm:t>
        <a:bodyPr/>
        <a:lstStyle/>
        <a:p>
          <a:endParaRPr lang="en-US"/>
        </a:p>
      </dgm:t>
    </dgm:pt>
    <dgm:pt modelId="{177D1E97-CF48-45AC-9F72-2A3C97616A04}" type="pres">
      <dgm:prSet presAssocID="{3ECBE5B9-EFC3-49C4-B102-5C6101F2190B}" presName="ThreeConn_1-2" presStyleLbl="fgAccFollowNode1" presStyleIdx="0" presStyleCnt="2">
        <dgm:presLayoutVars>
          <dgm:bulletEnabled val="1"/>
        </dgm:presLayoutVars>
      </dgm:prSet>
      <dgm:spPr/>
      <dgm:t>
        <a:bodyPr/>
        <a:lstStyle/>
        <a:p>
          <a:endParaRPr lang="en-US"/>
        </a:p>
      </dgm:t>
    </dgm:pt>
    <dgm:pt modelId="{3F83046D-67EB-48EA-9443-ED5E7F363D8F}" type="pres">
      <dgm:prSet presAssocID="{3ECBE5B9-EFC3-49C4-B102-5C6101F2190B}" presName="ThreeConn_2-3" presStyleLbl="fgAccFollowNode1" presStyleIdx="1" presStyleCnt="2">
        <dgm:presLayoutVars>
          <dgm:bulletEnabled val="1"/>
        </dgm:presLayoutVars>
      </dgm:prSet>
      <dgm:spPr/>
      <dgm:t>
        <a:bodyPr/>
        <a:lstStyle/>
        <a:p>
          <a:endParaRPr lang="en-US"/>
        </a:p>
      </dgm:t>
    </dgm:pt>
    <dgm:pt modelId="{7E4D827D-EB25-454C-A9C1-BC8E8629FB93}" type="pres">
      <dgm:prSet presAssocID="{3ECBE5B9-EFC3-49C4-B102-5C6101F2190B}" presName="ThreeNodes_1_text" presStyleLbl="node1" presStyleIdx="2" presStyleCnt="3">
        <dgm:presLayoutVars>
          <dgm:bulletEnabled val="1"/>
        </dgm:presLayoutVars>
      </dgm:prSet>
      <dgm:spPr/>
      <dgm:t>
        <a:bodyPr/>
        <a:lstStyle/>
        <a:p>
          <a:endParaRPr lang="en-US"/>
        </a:p>
      </dgm:t>
    </dgm:pt>
    <dgm:pt modelId="{4467B106-4553-4EA0-82E5-D7AE90C2E8DF}" type="pres">
      <dgm:prSet presAssocID="{3ECBE5B9-EFC3-49C4-B102-5C6101F2190B}" presName="ThreeNodes_2_text" presStyleLbl="node1" presStyleIdx="2" presStyleCnt="3">
        <dgm:presLayoutVars>
          <dgm:bulletEnabled val="1"/>
        </dgm:presLayoutVars>
      </dgm:prSet>
      <dgm:spPr/>
      <dgm:t>
        <a:bodyPr/>
        <a:lstStyle/>
        <a:p>
          <a:endParaRPr lang="en-US"/>
        </a:p>
      </dgm:t>
    </dgm:pt>
    <dgm:pt modelId="{BFBE8BF2-00C4-4F5D-ACA3-79C2A4A662D5}" type="pres">
      <dgm:prSet presAssocID="{3ECBE5B9-EFC3-49C4-B102-5C6101F2190B}" presName="ThreeNodes_3_text" presStyleLbl="node1" presStyleIdx="2" presStyleCnt="3">
        <dgm:presLayoutVars>
          <dgm:bulletEnabled val="1"/>
        </dgm:presLayoutVars>
      </dgm:prSet>
      <dgm:spPr/>
      <dgm:t>
        <a:bodyPr/>
        <a:lstStyle/>
        <a:p>
          <a:endParaRPr lang="en-US"/>
        </a:p>
      </dgm:t>
    </dgm:pt>
  </dgm:ptLst>
  <dgm:cxnLst>
    <dgm:cxn modelId="{F692A885-784E-4A1B-BC5A-4AAE6FC127E8}" type="presOf" srcId="{53F3A7D9-CC13-4030-B52E-DFC8694FE6F9}" destId="{BFBE8BF2-00C4-4F5D-ACA3-79C2A4A662D5}" srcOrd="1" destOrd="0" presId="urn:microsoft.com/office/officeart/2005/8/layout/vProcess5"/>
    <dgm:cxn modelId="{E961AFA6-C860-4BEF-A683-225BDB238597}" srcId="{3ECBE5B9-EFC3-49C4-B102-5C6101F2190B}" destId="{53F3A7D9-CC13-4030-B52E-DFC8694FE6F9}" srcOrd="2" destOrd="0" parTransId="{5EEA4703-2051-465D-8429-77A07CA72778}" sibTransId="{44E97402-BED9-4E4A-B7ED-D26634F4E668}"/>
    <dgm:cxn modelId="{48A9B190-23FE-4006-A6CE-43E0B71A2597}" type="presOf" srcId="{53F3A7D9-CC13-4030-B52E-DFC8694FE6F9}" destId="{1CE878F8-C2F7-4C7A-88B3-7E01613E8528}" srcOrd="0" destOrd="0" presId="urn:microsoft.com/office/officeart/2005/8/layout/vProcess5"/>
    <dgm:cxn modelId="{12E6C268-1BF3-4FA6-9ACE-D5F7D6934812}" type="presOf" srcId="{3ECBE5B9-EFC3-49C4-B102-5C6101F2190B}" destId="{74D6514D-CC09-4C8C-9397-432B53949185}" srcOrd="0" destOrd="0" presId="urn:microsoft.com/office/officeart/2005/8/layout/vProcess5"/>
    <dgm:cxn modelId="{47181C78-855F-48AE-ACA8-8A183C365ADC}" type="presOf" srcId="{D1428237-A94A-4907-80AD-A3E06C05B0C7}" destId="{3F83046D-67EB-48EA-9443-ED5E7F363D8F}" srcOrd="0" destOrd="0" presId="urn:microsoft.com/office/officeart/2005/8/layout/vProcess5"/>
    <dgm:cxn modelId="{EAC94A26-9990-47AD-8BF1-145FF458B75E}" type="presOf" srcId="{07B744FC-F0B9-4ADB-9A0B-55AA6AC337B9}" destId="{177D1E97-CF48-45AC-9F72-2A3C97616A04}" srcOrd="0" destOrd="0" presId="urn:microsoft.com/office/officeart/2005/8/layout/vProcess5"/>
    <dgm:cxn modelId="{B26DCCDC-4050-4904-998C-2CAFF30DC47B}" srcId="{3ECBE5B9-EFC3-49C4-B102-5C6101F2190B}" destId="{B11FA91F-3494-49B8-97F4-923D504DD8F6}" srcOrd="0" destOrd="0" parTransId="{CA83AD2E-105A-4E93-AA0E-92F8A052826B}" sibTransId="{07B744FC-F0B9-4ADB-9A0B-55AA6AC337B9}"/>
    <dgm:cxn modelId="{0D9F069B-71B6-4029-9974-37FBB92B39D9}" type="presOf" srcId="{C80D4100-B0BC-4CA1-9122-FB56E7C2D8A1}" destId="{2560BAE2-EDB2-49EC-9A62-5ED184499036}" srcOrd="0" destOrd="0" presId="urn:microsoft.com/office/officeart/2005/8/layout/vProcess5"/>
    <dgm:cxn modelId="{B1C556E4-EFEF-4DA8-AD4D-DCF440AA76B0}" type="presOf" srcId="{C80D4100-B0BC-4CA1-9122-FB56E7C2D8A1}" destId="{4467B106-4553-4EA0-82E5-D7AE90C2E8DF}" srcOrd="1" destOrd="0" presId="urn:microsoft.com/office/officeart/2005/8/layout/vProcess5"/>
    <dgm:cxn modelId="{7F368DD8-343A-44CD-B0FE-02D6668EF111}" type="presOf" srcId="{B11FA91F-3494-49B8-97F4-923D504DD8F6}" destId="{7E4D827D-EB25-454C-A9C1-BC8E8629FB93}" srcOrd="1" destOrd="0" presId="urn:microsoft.com/office/officeart/2005/8/layout/vProcess5"/>
    <dgm:cxn modelId="{B05BDDE9-7E70-4E6E-A4D0-965408F5F9FE}" type="presOf" srcId="{B11FA91F-3494-49B8-97F4-923D504DD8F6}" destId="{2A8B8836-A700-4D5A-A8FC-3520E916F080}" srcOrd="0" destOrd="0" presId="urn:microsoft.com/office/officeart/2005/8/layout/vProcess5"/>
    <dgm:cxn modelId="{CA552C9A-35D9-45AB-9376-6A011A3CC823}" srcId="{3ECBE5B9-EFC3-49C4-B102-5C6101F2190B}" destId="{C80D4100-B0BC-4CA1-9122-FB56E7C2D8A1}" srcOrd="1" destOrd="0" parTransId="{5BD1D8BF-916D-42AA-AA21-57D909A03643}" sibTransId="{D1428237-A94A-4907-80AD-A3E06C05B0C7}"/>
    <dgm:cxn modelId="{8F68A46F-B786-4FC8-854E-5B12E09E3E67}" type="presParOf" srcId="{74D6514D-CC09-4C8C-9397-432B53949185}" destId="{A29DC5CE-7F98-43B5-BDFB-37AB929A8222}" srcOrd="0" destOrd="0" presId="urn:microsoft.com/office/officeart/2005/8/layout/vProcess5"/>
    <dgm:cxn modelId="{093C111B-BA09-4DAD-9C7B-CA34A3E2D16A}" type="presParOf" srcId="{74D6514D-CC09-4C8C-9397-432B53949185}" destId="{2A8B8836-A700-4D5A-A8FC-3520E916F080}" srcOrd="1" destOrd="0" presId="urn:microsoft.com/office/officeart/2005/8/layout/vProcess5"/>
    <dgm:cxn modelId="{61C9DAEA-7269-4F90-B355-CDC1AD7BCD82}" type="presParOf" srcId="{74D6514D-CC09-4C8C-9397-432B53949185}" destId="{2560BAE2-EDB2-49EC-9A62-5ED184499036}" srcOrd="2" destOrd="0" presId="urn:microsoft.com/office/officeart/2005/8/layout/vProcess5"/>
    <dgm:cxn modelId="{AD16592D-0846-453E-84CE-13FC57F94232}" type="presParOf" srcId="{74D6514D-CC09-4C8C-9397-432B53949185}" destId="{1CE878F8-C2F7-4C7A-88B3-7E01613E8528}" srcOrd="3" destOrd="0" presId="urn:microsoft.com/office/officeart/2005/8/layout/vProcess5"/>
    <dgm:cxn modelId="{A792C45B-DAA0-43CF-A501-F083643FA1BA}" type="presParOf" srcId="{74D6514D-CC09-4C8C-9397-432B53949185}" destId="{177D1E97-CF48-45AC-9F72-2A3C97616A04}" srcOrd="4" destOrd="0" presId="urn:microsoft.com/office/officeart/2005/8/layout/vProcess5"/>
    <dgm:cxn modelId="{3DFB1C8D-51F1-4110-88CD-9B2763EE7237}" type="presParOf" srcId="{74D6514D-CC09-4C8C-9397-432B53949185}" destId="{3F83046D-67EB-48EA-9443-ED5E7F363D8F}" srcOrd="5" destOrd="0" presId="urn:microsoft.com/office/officeart/2005/8/layout/vProcess5"/>
    <dgm:cxn modelId="{CE576723-8D38-4904-AC71-46C14CFE65C8}" type="presParOf" srcId="{74D6514D-CC09-4C8C-9397-432B53949185}" destId="{7E4D827D-EB25-454C-A9C1-BC8E8629FB93}" srcOrd="6" destOrd="0" presId="urn:microsoft.com/office/officeart/2005/8/layout/vProcess5"/>
    <dgm:cxn modelId="{A76F9129-BA57-4FD7-B973-067196EA217E}" type="presParOf" srcId="{74D6514D-CC09-4C8C-9397-432B53949185}" destId="{4467B106-4553-4EA0-82E5-D7AE90C2E8DF}" srcOrd="7" destOrd="0" presId="urn:microsoft.com/office/officeart/2005/8/layout/vProcess5"/>
    <dgm:cxn modelId="{1C7E62D2-0949-418B-92CB-944AA528FCC9}" type="presParOf" srcId="{74D6514D-CC09-4C8C-9397-432B53949185}" destId="{BFBE8BF2-00C4-4F5D-ACA3-79C2A4A662D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22C7C2B-AAF8-44A4-B2DB-1819FAA6C5A7}"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2AECD9B2-D04A-43B9-8EED-3068B9090244}">
      <dgm:prSet custT="1"/>
      <dgm:spPr>
        <a:ln>
          <a:solidFill>
            <a:schemeClr val="tx1"/>
          </a:solidFill>
        </a:ln>
      </dgm:spPr>
      <dgm:t>
        <a:bodyPr/>
        <a:lstStyle/>
        <a:p>
          <a:pPr rtl="1"/>
          <a:r>
            <a:rPr lang="fa-IR" sz="2800" u="none" baseline="0" dirty="0" smtClean="0">
              <a:solidFill>
                <a:schemeClr val="tx1"/>
              </a:solidFill>
              <a:cs typeface="B Nazanin" pitchFamily="2" charset="-78"/>
            </a:rPr>
            <a:t>در ایالات</a:t>
          </a:r>
          <a:r>
            <a:rPr lang="ar-SA" sz="2800" dirty="0" smtClean="0">
              <a:cs typeface="B Nazanin" pitchFamily="2" charset="-78"/>
            </a:rPr>
            <a:t>‌</a:t>
          </a:r>
          <a:r>
            <a:rPr lang="fa-IR" sz="2800" u="none" baseline="0" dirty="0" smtClean="0">
              <a:solidFill>
                <a:schemeClr val="tx1"/>
              </a:solidFill>
              <a:cs typeface="B Nazanin" pitchFamily="2" charset="-78"/>
            </a:rPr>
            <a:t>متحده</a:t>
          </a:r>
          <a:endParaRPr lang="en-US" sz="2800" u="none" baseline="0" dirty="0">
            <a:solidFill>
              <a:schemeClr val="tx1"/>
            </a:solidFill>
            <a:cs typeface="B Nazanin" pitchFamily="2" charset="-78"/>
          </a:endParaRPr>
        </a:p>
      </dgm:t>
    </dgm:pt>
    <dgm:pt modelId="{3B8B665E-E8D4-4F7B-A16E-7800B500DEBC}" type="parTrans" cxnId="{35DE2E8C-6336-40E3-962D-344350CCF1DB}">
      <dgm:prSet/>
      <dgm:spPr/>
      <dgm:t>
        <a:bodyPr/>
        <a:lstStyle/>
        <a:p>
          <a:endParaRPr lang="en-US"/>
        </a:p>
      </dgm:t>
    </dgm:pt>
    <dgm:pt modelId="{38F21001-6C6B-4B7B-9230-F4F6EA5FB1EA}" type="sibTrans" cxnId="{35DE2E8C-6336-40E3-962D-344350CCF1DB}">
      <dgm:prSet/>
      <dgm:spPr/>
      <dgm:t>
        <a:bodyPr/>
        <a:lstStyle/>
        <a:p>
          <a:endParaRPr lang="en-US"/>
        </a:p>
      </dgm:t>
    </dgm:pt>
    <dgm:pt modelId="{BE453199-F99A-484B-B560-D7312473D5A1}">
      <dgm:prSet custT="1"/>
      <dgm:spPr>
        <a:ln>
          <a:solidFill>
            <a:schemeClr val="tx1">
              <a:alpha val="90000"/>
            </a:schemeClr>
          </a:solidFill>
        </a:ln>
      </dgm:spPr>
      <dgm:t>
        <a:bodyPr/>
        <a:lstStyle/>
        <a:p>
          <a:pPr rtl="0"/>
          <a:r>
            <a:rPr lang="en-US" sz="2800" baseline="0" dirty="0" smtClean="0">
              <a:solidFill>
                <a:schemeClr val="tx1"/>
              </a:solidFill>
              <a:latin typeface="Times New Roman" pitchFamily="18" charset="0"/>
              <a:cs typeface="Times New Roman" pitchFamily="18" charset="0"/>
              <a:hlinkClick xmlns:r="http://schemas.openxmlformats.org/officeDocument/2006/relationships" r:id="rId1"/>
            </a:rPr>
            <a:t>Fannie Mae</a:t>
          </a:r>
          <a:endParaRPr lang="fa-IR" sz="2800" baseline="0" dirty="0">
            <a:solidFill>
              <a:schemeClr val="tx1"/>
            </a:solidFill>
            <a:latin typeface="Times New Roman" pitchFamily="18" charset="0"/>
            <a:cs typeface="Times New Roman" pitchFamily="18" charset="0"/>
          </a:endParaRPr>
        </a:p>
      </dgm:t>
    </dgm:pt>
    <dgm:pt modelId="{B065EBB8-8FB9-4E58-9639-C6FA36AAB12C}" type="parTrans" cxnId="{E724E3D6-2DE6-4393-B5ED-9979A23A5646}">
      <dgm:prSet/>
      <dgm:spPr/>
      <dgm:t>
        <a:bodyPr/>
        <a:lstStyle/>
        <a:p>
          <a:endParaRPr lang="en-US"/>
        </a:p>
      </dgm:t>
    </dgm:pt>
    <dgm:pt modelId="{C6ACA6E5-61FC-4D44-B0CF-7100C5474B52}" type="sibTrans" cxnId="{E724E3D6-2DE6-4393-B5ED-9979A23A5646}">
      <dgm:prSet/>
      <dgm:spPr/>
      <dgm:t>
        <a:bodyPr/>
        <a:lstStyle/>
        <a:p>
          <a:endParaRPr lang="en-US"/>
        </a:p>
      </dgm:t>
    </dgm:pt>
    <dgm:pt modelId="{296040A2-85CE-4624-B081-818E6AEE13DD}">
      <dgm:prSet custT="1"/>
      <dgm:spPr>
        <a:ln>
          <a:solidFill>
            <a:schemeClr val="tx1">
              <a:alpha val="90000"/>
            </a:schemeClr>
          </a:solidFill>
        </a:ln>
      </dgm:spPr>
      <dgm:t>
        <a:bodyPr/>
        <a:lstStyle/>
        <a:p>
          <a:pPr rtl="0"/>
          <a:r>
            <a:rPr lang="en-US" sz="2800" baseline="0" dirty="0" smtClean="0">
              <a:solidFill>
                <a:schemeClr val="tx1"/>
              </a:solidFill>
              <a:latin typeface="Times New Roman" pitchFamily="18" charset="0"/>
              <a:cs typeface="Times New Roman" pitchFamily="18" charset="0"/>
              <a:hlinkClick xmlns:r="http://schemas.openxmlformats.org/officeDocument/2006/relationships" r:id="rId2"/>
            </a:rPr>
            <a:t>Freddie Mac</a:t>
          </a:r>
          <a:endParaRPr lang="fa-IR" sz="2800" baseline="0" dirty="0">
            <a:solidFill>
              <a:schemeClr val="tx1"/>
            </a:solidFill>
            <a:latin typeface="Times New Roman" pitchFamily="18" charset="0"/>
            <a:cs typeface="Times New Roman" pitchFamily="18" charset="0"/>
          </a:endParaRPr>
        </a:p>
      </dgm:t>
    </dgm:pt>
    <dgm:pt modelId="{25E3CEEE-3037-49A2-8B55-4AD3541B57D7}" type="parTrans" cxnId="{111D27A6-7AC2-460F-99BA-5678CB4953F1}">
      <dgm:prSet/>
      <dgm:spPr/>
      <dgm:t>
        <a:bodyPr/>
        <a:lstStyle/>
        <a:p>
          <a:endParaRPr lang="en-US"/>
        </a:p>
      </dgm:t>
    </dgm:pt>
    <dgm:pt modelId="{C855C10B-1545-41A2-A676-D652F74FCF5D}" type="sibTrans" cxnId="{111D27A6-7AC2-460F-99BA-5678CB4953F1}">
      <dgm:prSet/>
      <dgm:spPr/>
      <dgm:t>
        <a:bodyPr/>
        <a:lstStyle/>
        <a:p>
          <a:endParaRPr lang="en-US"/>
        </a:p>
      </dgm:t>
    </dgm:pt>
    <dgm:pt modelId="{B692D751-A89D-4833-9966-F1DD35A880E3}">
      <dgm:prSet custT="1"/>
      <dgm:spPr>
        <a:ln>
          <a:solidFill>
            <a:schemeClr val="tx1">
              <a:alpha val="90000"/>
            </a:schemeClr>
          </a:solidFill>
        </a:ln>
      </dgm:spPr>
      <dgm:t>
        <a:bodyPr/>
        <a:lstStyle/>
        <a:p>
          <a:pPr rtl="0"/>
          <a:r>
            <a:rPr lang="en-US" sz="2800" baseline="0" dirty="0" smtClean="0">
              <a:solidFill>
                <a:schemeClr val="tx1"/>
              </a:solidFill>
              <a:latin typeface="Times New Roman" pitchFamily="18" charset="0"/>
              <a:cs typeface="B Nazanin" pitchFamily="2" charset="-78"/>
              <a:hlinkClick xmlns:r="http://schemas.openxmlformats.org/officeDocument/2006/relationships" r:id="rId3"/>
            </a:rPr>
            <a:t>Ginnie Mae</a:t>
          </a:r>
          <a:endParaRPr lang="en-US" sz="2800" baseline="0" dirty="0">
            <a:solidFill>
              <a:schemeClr val="tx1"/>
            </a:solidFill>
            <a:latin typeface="Times New Roman" pitchFamily="18" charset="0"/>
            <a:cs typeface="B Nazanin" pitchFamily="2" charset="-78"/>
          </a:endParaRPr>
        </a:p>
      </dgm:t>
    </dgm:pt>
    <dgm:pt modelId="{3E7119FD-D778-4A7B-9DEA-14272F71A072}" type="parTrans" cxnId="{BE46661B-D47B-4F47-BC94-5872ACA4A471}">
      <dgm:prSet/>
      <dgm:spPr/>
      <dgm:t>
        <a:bodyPr/>
        <a:lstStyle/>
        <a:p>
          <a:endParaRPr lang="en-US"/>
        </a:p>
      </dgm:t>
    </dgm:pt>
    <dgm:pt modelId="{A7F0E08E-4A77-477E-9A85-21DF43E88D92}" type="sibTrans" cxnId="{BE46661B-D47B-4F47-BC94-5872ACA4A471}">
      <dgm:prSet/>
      <dgm:spPr/>
      <dgm:t>
        <a:bodyPr/>
        <a:lstStyle/>
        <a:p>
          <a:endParaRPr lang="en-US"/>
        </a:p>
      </dgm:t>
    </dgm:pt>
    <dgm:pt modelId="{1DCDC9F4-BD74-4B64-9E74-641E927C9E60}" type="pres">
      <dgm:prSet presAssocID="{822C7C2B-AAF8-44A4-B2DB-1819FAA6C5A7}" presName="Name0" presStyleCnt="0">
        <dgm:presLayoutVars>
          <dgm:dir/>
          <dgm:animLvl val="lvl"/>
          <dgm:resizeHandles val="exact"/>
        </dgm:presLayoutVars>
      </dgm:prSet>
      <dgm:spPr/>
      <dgm:t>
        <a:bodyPr/>
        <a:lstStyle/>
        <a:p>
          <a:endParaRPr lang="en-US"/>
        </a:p>
      </dgm:t>
    </dgm:pt>
    <dgm:pt modelId="{BE642D8F-6A5A-4E74-A2B5-0D0D533CC49B}" type="pres">
      <dgm:prSet presAssocID="{2AECD9B2-D04A-43B9-8EED-3068B9090244}" presName="composite" presStyleCnt="0"/>
      <dgm:spPr/>
    </dgm:pt>
    <dgm:pt modelId="{A37AEB1F-F1AF-4197-AE9C-80DC0E952327}" type="pres">
      <dgm:prSet presAssocID="{2AECD9B2-D04A-43B9-8EED-3068B9090244}" presName="parTx" presStyleLbl="alignNode1" presStyleIdx="0" presStyleCnt="1">
        <dgm:presLayoutVars>
          <dgm:chMax val="0"/>
          <dgm:chPref val="0"/>
          <dgm:bulletEnabled val="1"/>
        </dgm:presLayoutVars>
      </dgm:prSet>
      <dgm:spPr/>
      <dgm:t>
        <a:bodyPr/>
        <a:lstStyle/>
        <a:p>
          <a:endParaRPr lang="en-US"/>
        </a:p>
      </dgm:t>
    </dgm:pt>
    <dgm:pt modelId="{1EBB58BA-13C0-4EFD-BC5B-5787D79C23BD}" type="pres">
      <dgm:prSet presAssocID="{2AECD9B2-D04A-43B9-8EED-3068B9090244}" presName="desTx" presStyleLbl="alignAccFollowNode1" presStyleIdx="0" presStyleCnt="1">
        <dgm:presLayoutVars>
          <dgm:bulletEnabled val="1"/>
        </dgm:presLayoutVars>
      </dgm:prSet>
      <dgm:spPr/>
      <dgm:t>
        <a:bodyPr/>
        <a:lstStyle/>
        <a:p>
          <a:endParaRPr lang="en-US"/>
        </a:p>
      </dgm:t>
    </dgm:pt>
  </dgm:ptLst>
  <dgm:cxnLst>
    <dgm:cxn modelId="{D03B1872-FCB3-448E-8F67-F9C0A0283D37}" type="presOf" srcId="{BE453199-F99A-484B-B560-D7312473D5A1}" destId="{1EBB58BA-13C0-4EFD-BC5B-5787D79C23BD}" srcOrd="0" destOrd="0" presId="urn:microsoft.com/office/officeart/2005/8/layout/hList1"/>
    <dgm:cxn modelId="{F06AD2C7-3822-45C6-ACC2-B801A67D4B3B}" type="presOf" srcId="{296040A2-85CE-4624-B081-818E6AEE13DD}" destId="{1EBB58BA-13C0-4EFD-BC5B-5787D79C23BD}" srcOrd="0" destOrd="1" presId="urn:microsoft.com/office/officeart/2005/8/layout/hList1"/>
    <dgm:cxn modelId="{A737A50C-D170-4FCC-B80D-E88F9AADA7FF}" type="presOf" srcId="{822C7C2B-AAF8-44A4-B2DB-1819FAA6C5A7}" destId="{1DCDC9F4-BD74-4B64-9E74-641E927C9E60}" srcOrd="0" destOrd="0" presId="urn:microsoft.com/office/officeart/2005/8/layout/hList1"/>
    <dgm:cxn modelId="{E724E3D6-2DE6-4393-B5ED-9979A23A5646}" srcId="{2AECD9B2-D04A-43B9-8EED-3068B9090244}" destId="{BE453199-F99A-484B-B560-D7312473D5A1}" srcOrd="0" destOrd="0" parTransId="{B065EBB8-8FB9-4E58-9639-C6FA36AAB12C}" sibTransId="{C6ACA6E5-61FC-4D44-B0CF-7100C5474B52}"/>
    <dgm:cxn modelId="{F7EAE10C-D880-4192-8C0C-85107312D36E}" type="presOf" srcId="{2AECD9B2-D04A-43B9-8EED-3068B9090244}" destId="{A37AEB1F-F1AF-4197-AE9C-80DC0E952327}" srcOrd="0" destOrd="0" presId="urn:microsoft.com/office/officeart/2005/8/layout/hList1"/>
    <dgm:cxn modelId="{BE46661B-D47B-4F47-BC94-5872ACA4A471}" srcId="{2AECD9B2-D04A-43B9-8EED-3068B9090244}" destId="{B692D751-A89D-4833-9966-F1DD35A880E3}" srcOrd="2" destOrd="0" parTransId="{3E7119FD-D778-4A7B-9DEA-14272F71A072}" sibTransId="{A7F0E08E-4A77-477E-9A85-21DF43E88D92}"/>
    <dgm:cxn modelId="{111D27A6-7AC2-460F-99BA-5678CB4953F1}" srcId="{2AECD9B2-D04A-43B9-8EED-3068B9090244}" destId="{296040A2-85CE-4624-B081-818E6AEE13DD}" srcOrd="1" destOrd="0" parTransId="{25E3CEEE-3037-49A2-8B55-4AD3541B57D7}" sibTransId="{C855C10B-1545-41A2-A676-D652F74FCF5D}"/>
    <dgm:cxn modelId="{35DE2E8C-6336-40E3-962D-344350CCF1DB}" srcId="{822C7C2B-AAF8-44A4-B2DB-1819FAA6C5A7}" destId="{2AECD9B2-D04A-43B9-8EED-3068B9090244}" srcOrd="0" destOrd="0" parTransId="{3B8B665E-E8D4-4F7B-A16E-7800B500DEBC}" sibTransId="{38F21001-6C6B-4B7B-9230-F4F6EA5FB1EA}"/>
    <dgm:cxn modelId="{478B637B-E25D-45A0-B8CC-5CD102A66AD1}" type="presOf" srcId="{B692D751-A89D-4833-9966-F1DD35A880E3}" destId="{1EBB58BA-13C0-4EFD-BC5B-5787D79C23BD}" srcOrd="0" destOrd="2" presId="urn:microsoft.com/office/officeart/2005/8/layout/hList1"/>
    <dgm:cxn modelId="{D7F7DB07-465F-4BEA-A319-684724649532}" type="presParOf" srcId="{1DCDC9F4-BD74-4B64-9E74-641E927C9E60}" destId="{BE642D8F-6A5A-4E74-A2B5-0D0D533CC49B}" srcOrd="0" destOrd="0" presId="urn:microsoft.com/office/officeart/2005/8/layout/hList1"/>
    <dgm:cxn modelId="{B6E86D52-4EC1-4E15-8B3B-223FC3EA4610}" type="presParOf" srcId="{BE642D8F-6A5A-4E74-A2B5-0D0D533CC49B}" destId="{A37AEB1F-F1AF-4197-AE9C-80DC0E952327}" srcOrd="0" destOrd="0" presId="urn:microsoft.com/office/officeart/2005/8/layout/hList1"/>
    <dgm:cxn modelId="{AB311C28-92E6-43E6-A189-431EFA7148D3}" type="presParOf" srcId="{BE642D8F-6A5A-4E74-A2B5-0D0D533CC49B}" destId="{1EBB58BA-13C0-4EFD-BC5B-5787D79C23BD}" srcOrd="1" destOrd="0" presId="urn:microsoft.com/office/officeart/2005/8/layout/hList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6C6600A-562D-4046-95AA-CE4BE919664C}" type="doc">
      <dgm:prSet loTypeId="urn:microsoft.com/office/officeart/2005/8/layout/vList5" loCatId="list" qsTypeId="urn:microsoft.com/office/officeart/2005/8/quickstyle/3d1" qsCatId="3D" csTypeId="urn:microsoft.com/office/officeart/2005/8/colors/accent2_2" csCatId="accent2" phldr="1"/>
      <dgm:spPr/>
      <dgm:t>
        <a:bodyPr/>
        <a:lstStyle/>
        <a:p>
          <a:pPr rtl="1"/>
          <a:endParaRPr lang="fa-IR"/>
        </a:p>
      </dgm:t>
    </dgm:pt>
    <dgm:pt modelId="{7B28135A-BB0F-46E7-A7D1-27C8774BED23}">
      <dgm:prSet/>
      <dgm:spPr>
        <a:solidFill>
          <a:schemeClr val="accent5">
            <a:lumMod val="50000"/>
          </a:schemeClr>
        </a:solidFill>
      </dgm:spPr>
      <dgm:t>
        <a:bodyPr/>
        <a:lstStyle/>
        <a:p>
          <a:pPr rtl="0"/>
          <a:r>
            <a:rPr lang="en-US" dirty="0" smtClean="0">
              <a:latin typeface="Times New Roman" pitchFamily="18" charset="0"/>
              <a:cs typeface="Times New Roman" pitchFamily="18" charset="0"/>
            </a:rPr>
            <a:t>Fixed unit, fixed Week</a:t>
          </a:r>
          <a:endParaRPr lang="fa-IR" dirty="0">
            <a:latin typeface="Times New Roman" pitchFamily="18" charset="0"/>
            <a:cs typeface="Times New Roman" pitchFamily="18" charset="0"/>
          </a:endParaRPr>
        </a:p>
      </dgm:t>
    </dgm:pt>
    <dgm:pt modelId="{6C7EE75E-1BBB-4A2C-82AD-EE197484CA4C}" type="parTrans" cxnId="{2055C7D3-96DD-477D-AE33-B1A3876073CE}">
      <dgm:prSet/>
      <dgm:spPr/>
      <dgm:t>
        <a:bodyPr/>
        <a:lstStyle/>
        <a:p>
          <a:pPr rtl="1"/>
          <a:endParaRPr lang="fa-IR"/>
        </a:p>
      </dgm:t>
    </dgm:pt>
    <dgm:pt modelId="{8AB4BA80-CD47-418A-82E3-7A60AE08DC07}" type="sibTrans" cxnId="{2055C7D3-96DD-477D-AE33-B1A3876073CE}">
      <dgm:prSet/>
      <dgm:spPr/>
      <dgm:t>
        <a:bodyPr/>
        <a:lstStyle/>
        <a:p>
          <a:pPr rtl="1"/>
          <a:endParaRPr lang="fa-IR"/>
        </a:p>
      </dgm:t>
    </dgm:pt>
    <dgm:pt modelId="{E1E6FBC8-7645-4418-AD32-AB99EF8432FA}">
      <dgm:prSet/>
      <dgm:spPr>
        <a:solidFill>
          <a:schemeClr val="accent5">
            <a:lumMod val="40000"/>
            <a:lumOff val="60000"/>
            <a:alpha val="90000"/>
          </a:schemeClr>
        </a:solidFill>
      </dgm:spPr>
      <dgm:t>
        <a:bodyPr/>
        <a:lstStyle/>
        <a:p>
          <a:pPr rtl="1"/>
          <a:r>
            <a:rPr lang="fa-IR" dirty="0" smtClean="0">
              <a:cs typeface="B Nazanin" pitchFamily="2" charset="-78"/>
            </a:rPr>
            <a:t>واحد ثابت، هفتۀ ثابت</a:t>
          </a:r>
          <a:endParaRPr lang="fa-IR" dirty="0">
            <a:cs typeface="B Nazanin" pitchFamily="2" charset="-78"/>
          </a:endParaRPr>
        </a:p>
      </dgm:t>
    </dgm:pt>
    <dgm:pt modelId="{11FF20F4-17E1-4960-A998-BBAB174964A1}" type="parTrans" cxnId="{0C3D7BE6-BD9C-4E4C-BDD1-78DCB42E925A}">
      <dgm:prSet/>
      <dgm:spPr/>
      <dgm:t>
        <a:bodyPr/>
        <a:lstStyle/>
        <a:p>
          <a:pPr rtl="1"/>
          <a:endParaRPr lang="fa-IR"/>
        </a:p>
      </dgm:t>
    </dgm:pt>
    <dgm:pt modelId="{D810E9EB-8096-4BA1-BD91-F96A592F0742}" type="sibTrans" cxnId="{0C3D7BE6-BD9C-4E4C-BDD1-78DCB42E925A}">
      <dgm:prSet/>
      <dgm:spPr/>
      <dgm:t>
        <a:bodyPr/>
        <a:lstStyle/>
        <a:p>
          <a:pPr rtl="1"/>
          <a:endParaRPr lang="fa-IR"/>
        </a:p>
      </dgm:t>
    </dgm:pt>
    <dgm:pt modelId="{E9B22A45-16E1-4004-9654-5F51AEF8FF23}">
      <dgm:prSet/>
      <dgm:spPr>
        <a:solidFill>
          <a:schemeClr val="accent5">
            <a:lumMod val="50000"/>
          </a:schemeClr>
        </a:solidFill>
      </dgm:spPr>
      <dgm:t>
        <a:bodyPr/>
        <a:lstStyle/>
        <a:p>
          <a:pPr rtl="0"/>
          <a:r>
            <a:rPr lang="en-US" dirty="0" smtClean="0">
              <a:latin typeface="Times New Roman" pitchFamily="18" charset="0"/>
              <a:cs typeface="Times New Roman" pitchFamily="18" charset="0"/>
            </a:rPr>
            <a:t>Right to use contract</a:t>
          </a:r>
          <a:endParaRPr lang="fa-IR" dirty="0">
            <a:latin typeface="Times New Roman" pitchFamily="18" charset="0"/>
            <a:cs typeface="Times New Roman" pitchFamily="18" charset="0"/>
          </a:endParaRPr>
        </a:p>
      </dgm:t>
    </dgm:pt>
    <dgm:pt modelId="{71FF55A6-90D7-45D0-ACA4-C7443E978291}" type="parTrans" cxnId="{D050E696-11B2-4912-97E9-81DBAD7D4F2F}">
      <dgm:prSet/>
      <dgm:spPr/>
      <dgm:t>
        <a:bodyPr/>
        <a:lstStyle/>
        <a:p>
          <a:pPr rtl="1"/>
          <a:endParaRPr lang="fa-IR"/>
        </a:p>
      </dgm:t>
    </dgm:pt>
    <dgm:pt modelId="{F9481DA2-61A1-4318-9109-B72B69C0A0F2}" type="sibTrans" cxnId="{D050E696-11B2-4912-97E9-81DBAD7D4F2F}">
      <dgm:prSet/>
      <dgm:spPr/>
      <dgm:t>
        <a:bodyPr/>
        <a:lstStyle/>
        <a:p>
          <a:pPr rtl="1"/>
          <a:endParaRPr lang="fa-IR"/>
        </a:p>
      </dgm:t>
    </dgm:pt>
    <dgm:pt modelId="{3835A2FB-0C1F-4A10-8A30-07758C7DD571}">
      <dgm:prSet/>
      <dgm:spPr>
        <a:solidFill>
          <a:schemeClr val="accent5">
            <a:lumMod val="40000"/>
            <a:lumOff val="60000"/>
            <a:alpha val="90000"/>
          </a:schemeClr>
        </a:solidFill>
      </dgm:spPr>
      <dgm:t>
        <a:bodyPr/>
        <a:lstStyle/>
        <a:p>
          <a:pPr rtl="1"/>
          <a:r>
            <a:rPr lang="fa-IR" dirty="0" smtClean="0">
              <a:cs typeface="B Nazanin" pitchFamily="2" charset="-78"/>
            </a:rPr>
            <a:t>قرارداد حق استفاده</a:t>
          </a:r>
          <a:endParaRPr lang="en-US" dirty="0">
            <a:cs typeface="B Nazanin" pitchFamily="2" charset="-78"/>
          </a:endParaRPr>
        </a:p>
      </dgm:t>
    </dgm:pt>
    <dgm:pt modelId="{1D92AA01-FB76-46E6-911E-8ED224B06CBA}" type="parTrans" cxnId="{3A5B0EA1-8D8B-4A12-8920-FED151309294}">
      <dgm:prSet/>
      <dgm:spPr/>
      <dgm:t>
        <a:bodyPr/>
        <a:lstStyle/>
        <a:p>
          <a:pPr rtl="1"/>
          <a:endParaRPr lang="fa-IR"/>
        </a:p>
      </dgm:t>
    </dgm:pt>
    <dgm:pt modelId="{3A980587-AF57-450C-9C80-5028A5550F13}" type="sibTrans" cxnId="{3A5B0EA1-8D8B-4A12-8920-FED151309294}">
      <dgm:prSet/>
      <dgm:spPr/>
      <dgm:t>
        <a:bodyPr/>
        <a:lstStyle/>
        <a:p>
          <a:pPr rtl="1"/>
          <a:endParaRPr lang="fa-IR"/>
        </a:p>
      </dgm:t>
    </dgm:pt>
    <dgm:pt modelId="{34D21AC2-352C-44E1-987E-02C501E0A0F0}">
      <dgm:prSet/>
      <dgm:spPr>
        <a:solidFill>
          <a:schemeClr val="accent5">
            <a:lumMod val="50000"/>
          </a:schemeClr>
        </a:solidFill>
      </dgm:spPr>
      <dgm:t>
        <a:bodyPr/>
        <a:lstStyle/>
        <a:p>
          <a:pPr rtl="0"/>
          <a:r>
            <a:rPr lang="en-US" dirty="0" smtClean="0">
              <a:latin typeface="Times New Roman" pitchFamily="18" charset="0"/>
              <a:cs typeface="Times New Roman" pitchFamily="18" charset="0"/>
            </a:rPr>
            <a:t>Biennial ownership</a:t>
          </a:r>
          <a:endParaRPr lang="fa-IR" dirty="0">
            <a:latin typeface="Times New Roman" pitchFamily="18" charset="0"/>
            <a:cs typeface="Times New Roman" pitchFamily="18" charset="0"/>
          </a:endParaRPr>
        </a:p>
      </dgm:t>
    </dgm:pt>
    <dgm:pt modelId="{4678740B-81A4-4658-A545-6FAB5B02DCA0}" type="parTrans" cxnId="{AC872283-2EA8-4F28-9A69-D3ADA9529B64}">
      <dgm:prSet/>
      <dgm:spPr/>
      <dgm:t>
        <a:bodyPr/>
        <a:lstStyle/>
        <a:p>
          <a:pPr rtl="1"/>
          <a:endParaRPr lang="fa-IR"/>
        </a:p>
      </dgm:t>
    </dgm:pt>
    <dgm:pt modelId="{01240ABD-C666-4FDE-9BEF-C1E80294FF97}" type="sibTrans" cxnId="{AC872283-2EA8-4F28-9A69-D3ADA9529B64}">
      <dgm:prSet/>
      <dgm:spPr/>
      <dgm:t>
        <a:bodyPr/>
        <a:lstStyle/>
        <a:p>
          <a:pPr rtl="1"/>
          <a:endParaRPr lang="fa-IR"/>
        </a:p>
      </dgm:t>
    </dgm:pt>
    <dgm:pt modelId="{90AEB2D8-E9B1-4BA4-836A-9D1110FFF540}">
      <dgm:prSet/>
      <dgm:spPr>
        <a:solidFill>
          <a:schemeClr val="accent5">
            <a:lumMod val="40000"/>
            <a:lumOff val="60000"/>
            <a:alpha val="90000"/>
          </a:schemeClr>
        </a:solidFill>
      </dgm:spPr>
      <dgm:t>
        <a:bodyPr/>
        <a:lstStyle/>
        <a:p>
          <a:pPr rtl="1"/>
          <a:r>
            <a:rPr lang="fa-IR" dirty="0" smtClean="0">
              <a:cs typeface="B Nazanin" pitchFamily="2" charset="-78"/>
            </a:rPr>
            <a:t>مالکیت هر دو سال یک‌بار</a:t>
          </a:r>
          <a:endParaRPr lang="fa-IR" dirty="0">
            <a:cs typeface="B Nazanin" pitchFamily="2" charset="-78"/>
          </a:endParaRPr>
        </a:p>
      </dgm:t>
    </dgm:pt>
    <dgm:pt modelId="{93786E3C-E2E5-4C98-9B25-29AF187A5F04}" type="parTrans" cxnId="{9529CECE-DAAE-4AE9-A09F-8A9208FCFA59}">
      <dgm:prSet/>
      <dgm:spPr/>
      <dgm:t>
        <a:bodyPr/>
        <a:lstStyle/>
        <a:p>
          <a:pPr rtl="1"/>
          <a:endParaRPr lang="fa-IR"/>
        </a:p>
      </dgm:t>
    </dgm:pt>
    <dgm:pt modelId="{7F3168F6-7EDE-43DD-AE27-4A85AAC21C00}" type="sibTrans" cxnId="{9529CECE-DAAE-4AE9-A09F-8A9208FCFA59}">
      <dgm:prSet/>
      <dgm:spPr/>
      <dgm:t>
        <a:bodyPr/>
        <a:lstStyle/>
        <a:p>
          <a:pPr rtl="1"/>
          <a:endParaRPr lang="fa-IR"/>
        </a:p>
      </dgm:t>
    </dgm:pt>
    <dgm:pt modelId="{7B8820C7-C3DF-4E9D-BEAC-298F0967EEFD}">
      <dgm:prSet/>
      <dgm:spPr>
        <a:solidFill>
          <a:schemeClr val="accent5">
            <a:lumMod val="50000"/>
          </a:schemeClr>
        </a:solidFill>
      </dgm:spPr>
      <dgm:t>
        <a:bodyPr/>
        <a:lstStyle/>
        <a:p>
          <a:pPr rtl="0"/>
          <a:r>
            <a:rPr lang="en-US" dirty="0" smtClean="0">
              <a:latin typeface="Times New Roman" pitchFamily="18" charset="0"/>
              <a:cs typeface="Times New Roman" pitchFamily="18" charset="0"/>
            </a:rPr>
            <a:t>Split weeks</a:t>
          </a:r>
          <a:endParaRPr lang="fa-IR" dirty="0">
            <a:latin typeface="Times New Roman" pitchFamily="18" charset="0"/>
            <a:cs typeface="Times New Roman" pitchFamily="18" charset="0"/>
          </a:endParaRPr>
        </a:p>
      </dgm:t>
    </dgm:pt>
    <dgm:pt modelId="{570D5B12-3529-4CBC-A810-E425D4EC12A4}" type="parTrans" cxnId="{4E7DCDDF-23CE-4127-96B7-AF2AC26D8E1F}">
      <dgm:prSet/>
      <dgm:spPr/>
      <dgm:t>
        <a:bodyPr/>
        <a:lstStyle/>
        <a:p>
          <a:pPr rtl="1"/>
          <a:endParaRPr lang="fa-IR"/>
        </a:p>
      </dgm:t>
    </dgm:pt>
    <dgm:pt modelId="{103EABEF-6365-468B-9AEC-8D1D937F42B1}" type="sibTrans" cxnId="{4E7DCDDF-23CE-4127-96B7-AF2AC26D8E1F}">
      <dgm:prSet/>
      <dgm:spPr/>
      <dgm:t>
        <a:bodyPr/>
        <a:lstStyle/>
        <a:p>
          <a:pPr rtl="1"/>
          <a:endParaRPr lang="fa-IR"/>
        </a:p>
      </dgm:t>
    </dgm:pt>
    <dgm:pt modelId="{15DD6D78-E034-4616-948E-835FC94639A0}">
      <dgm:prSet/>
      <dgm:spPr>
        <a:solidFill>
          <a:schemeClr val="accent5">
            <a:lumMod val="40000"/>
            <a:lumOff val="60000"/>
            <a:alpha val="90000"/>
          </a:schemeClr>
        </a:solidFill>
      </dgm:spPr>
      <dgm:t>
        <a:bodyPr/>
        <a:lstStyle/>
        <a:p>
          <a:pPr rtl="1"/>
          <a:r>
            <a:rPr lang="fa-IR" dirty="0" smtClean="0">
              <a:cs typeface="B Nazanin" pitchFamily="2" charset="-78"/>
            </a:rPr>
            <a:t>هفته‌های دوپاره</a:t>
          </a:r>
          <a:endParaRPr lang="en-US" dirty="0">
            <a:cs typeface="B Nazanin" pitchFamily="2" charset="-78"/>
          </a:endParaRPr>
        </a:p>
      </dgm:t>
    </dgm:pt>
    <dgm:pt modelId="{3217CD8E-41CC-426E-B7E4-E6F7A5C795CA}" type="parTrans" cxnId="{CAF66300-62F3-4CA0-AB0F-B1A303DEE86A}">
      <dgm:prSet/>
      <dgm:spPr/>
      <dgm:t>
        <a:bodyPr/>
        <a:lstStyle/>
        <a:p>
          <a:pPr rtl="1"/>
          <a:endParaRPr lang="fa-IR"/>
        </a:p>
      </dgm:t>
    </dgm:pt>
    <dgm:pt modelId="{6CBBFD42-033B-4669-A9CC-CCECCC6ED74C}" type="sibTrans" cxnId="{CAF66300-62F3-4CA0-AB0F-B1A303DEE86A}">
      <dgm:prSet/>
      <dgm:spPr/>
      <dgm:t>
        <a:bodyPr/>
        <a:lstStyle/>
        <a:p>
          <a:pPr rtl="1"/>
          <a:endParaRPr lang="fa-IR"/>
        </a:p>
      </dgm:t>
    </dgm:pt>
    <dgm:pt modelId="{28908205-5DCB-4005-BEF5-8650BEF8EF79}">
      <dgm:prSet/>
      <dgm:spPr>
        <a:solidFill>
          <a:schemeClr val="accent5">
            <a:lumMod val="50000"/>
          </a:schemeClr>
        </a:solidFill>
      </dgm:spPr>
      <dgm:t>
        <a:bodyPr/>
        <a:lstStyle/>
        <a:p>
          <a:pPr rtl="0"/>
          <a:r>
            <a:rPr lang="en-US" dirty="0" smtClean="0">
              <a:latin typeface="Times New Roman" pitchFamily="18" charset="0"/>
              <a:cs typeface="Times New Roman" pitchFamily="18" charset="0"/>
            </a:rPr>
            <a:t>Lock out or lock off units</a:t>
          </a:r>
          <a:endParaRPr lang="fa-IR" dirty="0">
            <a:latin typeface="Times New Roman" pitchFamily="18" charset="0"/>
            <a:cs typeface="Times New Roman" pitchFamily="18" charset="0"/>
          </a:endParaRPr>
        </a:p>
      </dgm:t>
    </dgm:pt>
    <dgm:pt modelId="{CA80EF32-0DE7-477B-8508-1D6721344D0C}" type="parTrans" cxnId="{7FB694A3-3481-463C-8A0D-C0119987C6E9}">
      <dgm:prSet/>
      <dgm:spPr/>
      <dgm:t>
        <a:bodyPr/>
        <a:lstStyle/>
        <a:p>
          <a:pPr rtl="1"/>
          <a:endParaRPr lang="fa-IR"/>
        </a:p>
      </dgm:t>
    </dgm:pt>
    <dgm:pt modelId="{012196AD-0100-4B0A-857A-262B547F8452}" type="sibTrans" cxnId="{7FB694A3-3481-463C-8A0D-C0119987C6E9}">
      <dgm:prSet/>
      <dgm:spPr/>
      <dgm:t>
        <a:bodyPr/>
        <a:lstStyle/>
        <a:p>
          <a:pPr rtl="1"/>
          <a:endParaRPr lang="fa-IR"/>
        </a:p>
      </dgm:t>
    </dgm:pt>
    <dgm:pt modelId="{0525A033-10E8-4945-8028-A762DDF555C6}">
      <dgm:prSet/>
      <dgm:spPr>
        <a:solidFill>
          <a:schemeClr val="accent5">
            <a:lumMod val="40000"/>
            <a:lumOff val="60000"/>
            <a:alpha val="90000"/>
          </a:schemeClr>
        </a:solidFill>
      </dgm:spPr>
      <dgm:t>
        <a:bodyPr/>
        <a:lstStyle/>
        <a:p>
          <a:pPr rtl="1"/>
          <a:r>
            <a:rPr lang="fa-IR" dirty="0" smtClean="0">
              <a:cs typeface="B Nazanin" pitchFamily="2" charset="-78"/>
            </a:rPr>
            <a:t>واحدهای مجزا</a:t>
          </a:r>
          <a:endParaRPr lang="fa-IR" dirty="0">
            <a:cs typeface="B Nazanin" pitchFamily="2" charset="-78"/>
          </a:endParaRPr>
        </a:p>
      </dgm:t>
    </dgm:pt>
    <dgm:pt modelId="{2C64EAE4-32CC-43DB-B4B9-D65E29A32511}" type="parTrans" cxnId="{E8090A32-BD89-48DD-9D44-E5B2960CB1C3}">
      <dgm:prSet/>
      <dgm:spPr/>
      <dgm:t>
        <a:bodyPr/>
        <a:lstStyle/>
        <a:p>
          <a:pPr rtl="1"/>
          <a:endParaRPr lang="fa-IR"/>
        </a:p>
      </dgm:t>
    </dgm:pt>
    <dgm:pt modelId="{F78067E5-B819-41BC-8B52-07E580B1544B}" type="sibTrans" cxnId="{E8090A32-BD89-48DD-9D44-E5B2960CB1C3}">
      <dgm:prSet/>
      <dgm:spPr/>
      <dgm:t>
        <a:bodyPr/>
        <a:lstStyle/>
        <a:p>
          <a:pPr rtl="1"/>
          <a:endParaRPr lang="fa-IR"/>
        </a:p>
      </dgm:t>
    </dgm:pt>
    <dgm:pt modelId="{C8603069-7471-41DF-91F7-3FDFB54B6F3C}">
      <dgm:prSet/>
      <dgm:spPr>
        <a:solidFill>
          <a:schemeClr val="accent5">
            <a:lumMod val="50000"/>
          </a:schemeClr>
        </a:solidFill>
      </dgm:spPr>
      <dgm:t>
        <a:bodyPr/>
        <a:lstStyle/>
        <a:p>
          <a:pPr rtl="0"/>
          <a:r>
            <a:rPr lang="en-US" dirty="0" smtClean="0">
              <a:latin typeface="Times New Roman" pitchFamily="18" charset="0"/>
              <a:cs typeface="Times New Roman" pitchFamily="18" charset="0"/>
            </a:rPr>
            <a:t>Point-based programs</a:t>
          </a:r>
          <a:endParaRPr lang="en-US" dirty="0">
            <a:latin typeface="Times New Roman" pitchFamily="18" charset="0"/>
            <a:cs typeface="Times New Roman" pitchFamily="18" charset="0"/>
          </a:endParaRPr>
        </a:p>
      </dgm:t>
    </dgm:pt>
    <dgm:pt modelId="{4AB832C9-AA14-4665-BBA3-37E402DC0142}" type="parTrans" cxnId="{B30A4129-6266-45E2-8C08-BAE8D52C3A37}">
      <dgm:prSet/>
      <dgm:spPr/>
      <dgm:t>
        <a:bodyPr/>
        <a:lstStyle/>
        <a:p>
          <a:pPr rtl="1"/>
          <a:endParaRPr lang="fa-IR"/>
        </a:p>
      </dgm:t>
    </dgm:pt>
    <dgm:pt modelId="{04B44A66-370D-49F0-809F-DDDF3A7D200C}" type="sibTrans" cxnId="{B30A4129-6266-45E2-8C08-BAE8D52C3A37}">
      <dgm:prSet/>
      <dgm:spPr/>
      <dgm:t>
        <a:bodyPr/>
        <a:lstStyle/>
        <a:p>
          <a:pPr rtl="1"/>
          <a:endParaRPr lang="fa-IR"/>
        </a:p>
      </dgm:t>
    </dgm:pt>
    <dgm:pt modelId="{EC737E9F-366F-4F0A-8A27-CA036EA2B875}">
      <dgm:prSet/>
      <dgm:spPr>
        <a:solidFill>
          <a:schemeClr val="accent5">
            <a:lumMod val="40000"/>
            <a:lumOff val="60000"/>
            <a:alpha val="90000"/>
          </a:schemeClr>
        </a:solidFill>
      </dgm:spPr>
      <dgm:t>
        <a:bodyPr/>
        <a:lstStyle/>
        <a:p>
          <a:pPr rtl="1"/>
          <a:r>
            <a:rPr lang="fa-IR" dirty="0" smtClean="0">
              <a:cs typeface="B Nazanin" pitchFamily="2" charset="-78"/>
            </a:rPr>
            <a:t>برنامه‌های مبتنی بر امتیاز</a:t>
          </a:r>
          <a:endParaRPr lang="fa-IR" dirty="0">
            <a:cs typeface="B Nazanin" pitchFamily="2" charset="-78"/>
          </a:endParaRPr>
        </a:p>
      </dgm:t>
    </dgm:pt>
    <dgm:pt modelId="{6EC0A92C-BAC8-478C-8D68-F6AEDE1B53E2}" type="parTrans" cxnId="{9411FF9F-3FF0-4B40-BDF8-8D8F07145EDF}">
      <dgm:prSet/>
      <dgm:spPr/>
      <dgm:t>
        <a:bodyPr/>
        <a:lstStyle/>
        <a:p>
          <a:pPr rtl="1"/>
          <a:endParaRPr lang="fa-IR"/>
        </a:p>
      </dgm:t>
    </dgm:pt>
    <dgm:pt modelId="{1344A4FE-46C4-43E2-987D-F245385FEBCA}" type="sibTrans" cxnId="{9411FF9F-3FF0-4B40-BDF8-8D8F07145EDF}">
      <dgm:prSet/>
      <dgm:spPr/>
      <dgm:t>
        <a:bodyPr/>
        <a:lstStyle/>
        <a:p>
          <a:pPr rtl="1"/>
          <a:endParaRPr lang="fa-IR"/>
        </a:p>
      </dgm:t>
    </dgm:pt>
    <dgm:pt modelId="{7ED8ABBD-D00D-4C39-ADDD-446EBAC4FC45}" type="pres">
      <dgm:prSet presAssocID="{66C6600A-562D-4046-95AA-CE4BE919664C}" presName="Name0" presStyleCnt="0">
        <dgm:presLayoutVars>
          <dgm:dir/>
          <dgm:animLvl val="lvl"/>
          <dgm:resizeHandles val="exact"/>
        </dgm:presLayoutVars>
      </dgm:prSet>
      <dgm:spPr/>
      <dgm:t>
        <a:bodyPr/>
        <a:lstStyle/>
        <a:p>
          <a:pPr rtl="1"/>
          <a:endParaRPr lang="fa-IR"/>
        </a:p>
      </dgm:t>
    </dgm:pt>
    <dgm:pt modelId="{23698737-23BB-4E04-A681-3C680CAF1F5C}" type="pres">
      <dgm:prSet presAssocID="{7B28135A-BB0F-46E7-A7D1-27C8774BED23}" presName="linNode" presStyleCnt="0"/>
      <dgm:spPr/>
    </dgm:pt>
    <dgm:pt modelId="{72000CFC-ADBC-4BBB-A667-3D06A6638CA6}" type="pres">
      <dgm:prSet presAssocID="{7B28135A-BB0F-46E7-A7D1-27C8774BED23}" presName="parentText" presStyleLbl="node1" presStyleIdx="0" presStyleCnt="6">
        <dgm:presLayoutVars>
          <dgm:chMax val="1"/>
          <dgm:bulletEnabled val="1"/>
        </dgm:presLayoutVars>
      </dgm:prSet>
      <dgm:spPr/>
      <dgm:t>
        <a:bodyPr/>
        <a:lstStyle/>
        <a:p>
          <a:pPr rtl="1"/>
          <a:endParaRPr lang="fa-IR"/>
        </a:p>
      </dgm:t>
    </dgm:pt>
    <dgm:pt modelId="{13F0DC4C-168C-4BBF-A911-598780B80C8D}" type="pres">
      <dgm:prSet presAssocID="{7B28135A-BB0F-46E7-A7D1-27C8774BED23}" presName="descendantText" presStyleLbl="alignAccFollowNode1" presStyleIdx="0" presStyleCnt="6">
        <dgm:presLayoutVars>
          <dgm:bulletEnabled val="1"/>
        </dgm:presLayoutVars>
      </dgm:prSet>
      <dgm:spPr/>
      <dgm:t>
        <a:bodyPr/>
        <a:lstStyle/>
        <a:p>
          <a:pPr rtl="1"/>
          <a:endParaRPr lang="fa-IR"/>
        </a:p>
      </dgm:t>
    </dgm:pt>
    <dgm:pt modelId="{8213EC6C-18B0-41DF-9EE5-4A360A08D032}" type="pres">
      <dgm:prSet presAssocID="{8AB4BA80-CD47-418A-82E3-7A60AE08DC07}" presName="sp" presStyleCnt="0"/>
      <dgm:spPr/>
    </dgm:pt>
    <dgm:pt modelId="{B107C3CC-579B-4DAD-A8B4-41CA11639ACF}" type="pres">
      <dgm:prSet presAssocID="{E9B22A45-16E1-4004-9654-5F51AEF8FF23}" presName="linNode" presStyleCnt="0"/>
      <dgm:spPr/>
    </dgm:pt>
    <dgm:pt modelId="{63DBA4A5-7774-4277-96C6-C631DFADAF78}" type="pres">
      <dgm:prSet presAssocID="{E9B22A45-16E1-4004-9654-5F51AEF8FF23}" presName="parentText" presStyleLbl="node1" presStyleIdx="1" presStyleCnt="6">
        <dgm:presLayoutVars>
          <dgm:chMax val="1"/>
          <dgm:bulletEnabled val="1"/>
        </dgm:presLayoutVars>
      </dgm:prSet>
      <dgm:spPr/>
      <dgm:t>
        <a:bodyPr/>
        <a:lstStyle/>
        <a:p>
          <a:pPr rtl="1"/>
          <a:endParaRPr lang="fa-IR"/>
        </a:p>
      </dgm:t>
    </dgm:pt>
    <dgm:pt modelId="{A2712824-AA1B-42F1-BD8B-9A0AAD2A0225}" type="pres">
      <dgm:prSet presAssocID="{E9B22A45-16E1-4004-9654-5F51AEF8FF23}" presName="descendantText" presStyleLbl="alignAccFollowNode1" presStyleIdx="1" presStyleCnt="6">
        <dgm:presLayoutVars>
          <dgm:bulletEnabled val="1"/>
        </dgm:presLayoutVars>
      </dgm:prSet>
      <dgm:spPr/>
      <dgm:t>
        <a:bodyPr/>
        <a:lstStyle/>
        <a:p>
          <a:pPr rtl="1"/>
          <a:endParaRPr lang="fa-IR"/>
        </a:p>
      </dgm:t>
    </dgm:pt>
    <dgm:pt modelId="{315C069E-676C-4787-8971-6EC12B969795}" type="pres">
      <dgm:prSet presAssocID="{F9481DA2-61A1-4318-9109-B72B69C0A0F2}" presName="sp" presStyleCnt="0"/>
      <dgm:spPr/>
    </dgm:pt>
    <dgm:pt modelId="{7A63016E-7F7C-4741-989F-740F3FEB63A9}" type="pres">
      <dgm:prSet presAssocID="{34D21AC2-352C-44E1-987E-02C501E0A0F0}" presName="linNode" presStyleCnt="0"/>
      <dgm:spPr/>
    </dgm:pt>
    <dgm:pt modelId="{F2CF9336-289F-46A5-A8F0-1EAC771BD232}" type="pres">
      <dgm:prSet presAssocID="{34D21AC2-352C-44E1-987E-02C501E0A0F0}" presName="parentText" presStyleLbl="node1" presStyleIdx="2" presStyleCnt="6">
        <dgm:presLayoutVars>
          <dgm:chMax val="1"/>
          <dgm:bulletEnabled val="1"/>
        </dgm:presLayoutVars>
      </dgm:prSet>
      <dgm:spPr/>
      <dgm:t>
        <a:bodyPr/>
        <a:lstStyle/>
        <a:p>
          <a:pPr rtl="1"/>
          <a:endParaRPr lang="fa-IR"/>
        </a:p>
      </dgm:t>
    </dgm:pt>
    <dgm:pt modelId="{36217EA2-255F-47DC-AE37-B45AC382324F}" type="pres">
      <dgm:prSet presAssocID="{34D21AC2-352C-44E1-987E-02C501E0A0F0}" presName="descendantText" presStyleLbl="alignAccFollowNode1" presStyleIdx="2" presStyleCnt="6">
        <dgm:presLayoutVars>
          <dgm:bulletEnabled val="1"/>
        </dgm:presLayoutVars>
      </dgm:prSet>
      <dgm:spPr/>
      <dgm:t>
        <a:bodyPr/>
        <a:lstStyle/>
        <a:p>
          <a:pPr rtl="1"/>
          <a:endParaRPr lang="fa-IR"/>
        </a:p>
      </dgm:t>
    </dgm:pt>
    <dgm:pt modelId="{2C07C11E-93C4-42F4-A652-6BC310F49D7F}" type="pres">
      <dgm:prSet presAssocID="{01240ABD-C666-4FDE-9BEF-C1E80294FF97}" presName="sp" presStyleCnt="0"/>
      <dgm:spPr/>
    </dgm:pt>
    <dgm:pt modelId="{4437B805-C680-4410-BC2B-6F8A82345A53}" type="pres">
      <dgm:prSet presAssocID="{7B8820C7-C3DF-4E9D-BEAC-298F0967EEFD}" presName="linNode" presStyleCnt="0"/>
      <dgm:spPr/>
    </dgm:pt>
    <dgm:pt modelId="{FEE283E0-59E4-4930-8B3F-B699EE90F93C}" type="pres">
      <dgm:prSet presAssocID="{7B8820C7-C3DF-4E9D-BEAC-298F0967EEFD}" presName="parentText" presStyleLbl="node1" presStyleIdx="3" presStyleCnt="6">
        <dgm:presLayoutVars>
          <dgm:chMax val="1"/>
          <dgm:bulletEnabled val="1"/>
        </dgm:presLayoutVars>
      </dgm:prSet>
      <dgm:spPr/>
      <dgm:t>
        <a:bodyPr/>
        <a:lstStyle/>
        <a:p>
          <a:pPr rtl="1"/>
          <a:endParaRPr lang="fa-IR"/>
        </a:p>
      </dgm:t>
    </dgm:pt>
    <dgm:pt modelId="{6C4B51DD-201E-45E4-B35C-ED878E88C8CE}" type="pres">
      <dgm:prSet presAssocID="{7B8820C7-C3DF-4E9D-BEAC-298F0967EEFD}" presName="descendantText" presStyleLbl="alignAccFollowNode1" presStyleIdx="3" presStyleCnt="6">
        <dgm:presLayoutVars>
          <dgm:bulletEnabled val="1"/>
        </dgm:presLayoutVars>
      </dgm:prSet>
      <dgm:spPr/>
      <dgm:t>
        <a:bodyPr/>
        <a:lstStyle/>
        <a:p>
          <a:pPr rtl="1"/>
          <a:endParaRPr lang="fa-IR"/>
        </a:p>
      </dgm:t>
    </dgm:pt>
    <dgm:pt modelId="{E479CC52-4187-4447-AB0A-2B53A77553D4}" type="pres">
      <dgm:prSet presAssocID="{103EABEF-6365-468B-9AEC-8D1D937F42B1}" presName="sp" presStyleCnt="0"/>
      <dgm:spPr/>
    </dgm:pt>
    <dgm:pt modelId="{27A1C022-E509-4945-B287-D9758DF552E2}" type="pres">
      <dgm:prSet presAssocID="{28908205-5DCB-4005-BEF5-8650BEF8EF79}" presName="linNode" presStyleCnt="0"/>
      <dgm:spPr/>
    </dgm:pt>
    <dgm:pt modelId="{E3FACEC0-0F78-444D-9432-45C9AF96A5C4}" type="pres">
      <dgm:prSet presAssocID="{28908205-5DCB-4005-BEF5-8650BEF8EF79}" presName="parentText" presStyleLbl="node1" presStyleIdx="4" presStyleCnt="6">
        <dgm:presLayoutVars>
          <dgm:chMax val="1"/>
          <dgm:bulletEnabled val="1"/>
        </dgm:presLayoutVars>
      </dgm:prSet>
      <dgm:spPr/>
      <dgm:t>
        <a:bodyPr/>
        <a:lstStyle/>
        <a:p>
          <a:pPr rtl="1"/>
          <a:endParaRPr lang="fa-IR"/>
        </a:p>
      </dgm:t>
    </dgm:pt>
    <dgm:pt modelId="{06333816-F7B6-41EC-A953-07EC4F9D4651}" type="pres">
      <dgm:prSet presAssocID="{28908205-5DCB-4005-BEF5-8650BEF8EF79}" presName="descendantText" presStyleLbl="alignAccFollowNode1" presStyleIdx="4" presStyleCnt="6">
        <dgm:presLayoutVars>
          <dgm:bulletEnabled val="1"/>
        </dgm:presLayoutVars>
      </dgm:prSet>
      <dgm:spPr/>
      <dgm:t>
        <a:bodyPr/>
        <a:lstStyle/>
        <a:p>
          <a:pPr rtl="1"/>
          <a:endParaRPr lang="fa-IR"/>
        </a:p>
      </dgm:t>
    </dgm:pt>
    <dgm:pt modelId="{F6439A76-1CE3-4D79-A2DB-12656D92DEA6}" type="pres">
      <dgm:prSet presAssocID="{012196AD-0100-4B0A-857A-262B547F8452}" presName="sp" presStyleCnt="0"/>
      <dgm:spPr/>
    </dgm:pt>
    <dgm:pt modelId="{A6DEA9E2-8D4C-4782-9862-E61E3D7818CA}" type="pres">
      <dgm:prSet presAssocID="{C8603069-7471-41DF-91F7-3FDFB54B6F3C}" presName="linNode" presStyleCnt="0"/>
      <dgm:spPr/>
    </dgm:pt>
    <dgm:pt modelId="{C501A43C-0B9E-4181-8F8E-AFDC93685135}" type="pres">
      <dgm:prSet presAssocID="{C8603069-7471-41DF-91F7-3FDFB54B6F3C}" presName="parentText" presStyleLbl="node1" presStyleIdx="5" presStyleCnt="6">
        <dgm:presLayoutVars>
          <dgm:chMax val="1"/>
          <dgm:bulletEnabled val="1"/>
        </dgm:presLayoutVars>
      </dgm:prSet>
      <dgm:spPr/>
      <dgm:t>
        <a:bodyPr/>
        <a:lstStyle/>
        <a:p>
          <a:pPr rtl="1"/>
          <a:endParaRPr lang="fa-IR"/>
        </a:p>
      </dgm:t>
    </dgm:pt>
    <dgm:pt modelId="{8D4A9947-A63A-4613-81C8-CF76984F0133}" type="pres">
      <dgm:prSet presAssocID="{C8603069-7471-41DF-91F7-3FDFB54B6F3C}" presName="descendantText" presStyleLbl="alignAccFollowNode1" presStyleIdx="5" presStyleCnt="6">
        <dgm:presLayoutVars>
          <dgm:bulletEnabled val="1"/>
        </dgm:presLayoutVars>
      </dgm:prSet>
      <dgm:spPr/>
      <dgm:t>
        <a:bodyPr/>
        <a:lstStyle/>
        <a:p>
          <a:pPr rtl="1"/>
          <a:endParaRPr lang="fa-IR"/>
        </a:p>
      </dgm:t>
    </dgm:pt>
  </dgm:ptLst>
  <dgm:cxnLst>
    <dgm:cxn modelId="{18E247D0-686B-4D12-B43A-2DE6AC63A19E}" type="presOf" srcId="{34D21AC2-352C-44E1-987E-02C501E0A0F0}" destId="{F2CF9336-289F-46A5-A8F0-1EAC771BD232}" srcOrd="0" destOrd="0" presId="urn:microsoft.com/office/officeart/2005/8/layout/vList5"/>
    <dgm:cxn modelId="{8A8F7377-7E4E-4892-BF41-CCEB12E0850C}" type="presOf" srcId="{15DD6D78-E034-4616-948E-835FC94639A0}" destId="{6C4B51DD-201E-45E4-B35C-ED878E88C8CE}" srcOrd="0" destOrd="0" presId="urn:microsoft.com/office/officeart/2005/8/layout/vList5"/>
    <dgm:cxn modelId="{0C3D7BE6-BD9C-4E4C-BDD1-78DCB42E925A}" srcId="{7B28135A-BB0F-46E7-A7D1-27C8774BED23}" destId="{E1E6FBC8-7645-4418-AD32-AB99EF8432FA}" srcOrd="0" destOrd="0" parTransId="{11FF20F4-17E1-4960-A998-BBAB174964A1}" sibTransId="{D810E9EB-8096-4BA1-BD91-F96A592F0742}"/>
    <dgm:cxn modelId="{9529CECE-DAAE-4AE9-A09F-8A9208FCFA59}" srcId="{34D21AC2-352C-44E1-987E-02C501E0A0F0}" destId="{90AEB2D8-E9B1-4BA4-836A-9D1110FFF540}" srcOrd="0" destOrd="0" parTransId="{93786E3C-E2E5-4C98-9B25-29AF187A5F04}" sibTransId="{7F3168F6-7EDE-43DD-AE27-4A85AAC21C00}"/>
    <dgm:cxn modelId="{1D53BA15-8C9A-4AF5-9736-93A4C8CF7BA5}" type="presOf" srcId="{E1E6FBC8-7645-4418-AD32-AB99EF8432FA}" destId="{13F0DC4C-168C-4BBF-A911-598780B80C8D}" srcOrd="0" destOrd="0" presId="urn:microsoft.com/office/officeart/2005/8/layout/vList5"/>
    <dgm:cxn modelId="{2055C7D3-96DD-477D-AE33-B1A3876073CE}" srcId="{66C6600A-562D-4046-95AA-CE4BE919664C}" destId="{7B28135A-BB0F-46E7-A7D1-27C8774BED23}" srcOrd="0" destOrd="0" parTransId="{6C7EE75E-1BBB-4A2C-82AD-EE197484CA4C}" sibTransId="{8AB4BA80-CD47-418A-82E3-7A60AE08DC07}"/>
    <dgm:cxn modelId="{DE037FCC-7620-4011-9D23-4BE89584B8BC}" type="presOf" srcId="{C8603069-7471-41DF-91F7-3FDFB54B6F3C}" destId="{C501A43C-0B9E-4181-8F8E-AFDC93685135}" srcOrd="0" destOrd="0" presId="urn:microsoft.com/office/officeart/2005/8/layout/vList5"/>
    <dgm:cxn modelId="{4E7DCDDF-23CE-4127-96B7-AF2AC26D8E1F}" srcId="{66C6600A-562D-4046-95AA-CE4BE919664C}" destId="{7B8820C7-C3DF-4E9D-BEAC-298F0967EEFD}" srcOrd="3" destOrd="0" parTransId="{570D5B12-3529-4CBC-A810-E425D4EC12A4}" sibTransId="{103EABEF-6365-468B-9AEC-8D1D937F42B1}"/>
    <dgm:cxn modelId="{9411FF9F-3FF0-4B40-BDF8-8D8F07145EDF}" srcId="{C8603069-7471-41DF-91F7-3FDFB54B6F3C}" destId="{EC737E9F-366F-4F0A-8A27-CA036EA2B875}" srcOrd="0" destOrd="0" parTransId="{6EC0A92C-BAC8-478C-8D68-F6AEDE1B53E2}" sibTransId="{1344A4FE-46C4-43E2-987D-F245385FEBCA}"/>
    <dgm:cxn modelId="{4DF89F77-D005-4765-BC8C-7CB7A0A01CF3}" type="presOf" srcId="{28908205-5DCB-4005-BEF5-8650BEF8EF79}" destId="{E3FACEC0-0F78-444D-9432-45C9AF96A5C4}" srcOrd="0" destOrd="0" presId="urn:microsoft.com/office/officeart/2005/8/layout/vList5"/>
    <dgm:cxn modelId="{7FB694A3-3481-463C-8A0D-C0119987C6E9}" srcId="{66C6600A-562D-4046-95AA-CE4BE919664C}" destId="{28908205-5DCB-4005-BEF5-8650BEF8EF79}" srcOrd="4" destOrd="0" parTransId="{CA80EF32-0DE7-477B-8508-1D6721344D0C}" sibTransId="{012196AD-0100-4B0A-857A-262B547F8452}"/>
    <dgm:cxn modelId="{CAF66300-62F3-4CA0-AB0F-B1A303DEE86A}" srcId="{7B8820C7-C3DF-4E9D-BEAC-298F0967EEFD}" destId="{15DD6D78-E034-4616-948E-835FC94639A0}" srcOrd="0" destOrd="0" parTransId="{3217CD8E-41CC-426E-B7E4-E6F7A5C795CA}" sibTransId="{6CBBFD42-033B-4669-A9CC-CCECCC6ED74C}"/>
    <dgm:cxn modelId="{96A797EF-21DC-4588-BF66-8DFE534E156A}" type="presOf" srcId="{3835A2FB-0C1F-4A10-8A30-07758C7DD571}" destId="{A2712824-AA1B-42F1-BD8B-9A0AAD2A0225}" srcOrd="0" destOrd="0" presId="urn:microsoft.com/office/officeart/2005/8/layout/vList5"/>
    <dgm:cxn modelId="{0E01DFCF-8017-41AB-BCEC-4285255E0D8A}" type="presOf" srcId="{0525A033-10E8-4945-8028-A762DDF555C6}" destId="{06333816-F7B6-41EC-A953-07EC4F9D4651}" srcOrd="0" destOrd="0" presId="urn:microsoft.com/office/officeart/2005/8/layout/vList5"/>
    <dgm:cxn modelId="{5980A494-ACC8-4358-AF51-C6E5EF3B6DF0}" type="presOf" srcId="{7B28135A-BB0F-46E7-A7D1-27C8774BED23}" destId="{72000CFC-ADBC-4BBB-A667-3D06A6638CA6}" srcOrd="0" destOrd="0" presId="urn:microsoft.com/office/officeart/2005/8/layout/vList5"/>
    <dgm:cxn modelId="{B30A4129-6266-45E2-8C08-BAE8D52C3A37}" srcId="{66C6600A-562D-4046-95AA-CE4BE919664C}" destId="{C8603069-7471-41DF-91F7-3FDFB54B6F3C}" srcOrd="5" destOrd="0" parTransId="{4AB832C9-AA14-4665-BBA3-37E402DC0142}" sibTransId="{04B44A66-370D-49F0-809F-DDDF3A7D200C}"/>
    <dgm:cxn modelId="{061BBE23-8F96-4463-A785-EFCC242740D3}" type="presOf" srcId="{66C6600A-562D-4046-95AA-CE4BE919664C}" destId="{7ED8ABBD-D00D-4C39-ADDD-446EBAC4FC45}" srcOrd="0" destOrd="0" presId="urn:microsoft.com/office/officeart/2005/8/layout/vList5"/>
    <dgm:cxn modelId="{1992AD13-BCB9-4897-9838-E9D0A2551074}" type="presOf" srcId="{90AEB2D8-E9B1-4BA4-836A-9D1110FFF540}" destId="{36217EA2-255F-47DC-AE37-B45AC382324F}" srcOrd="0" destOrd="0" presId="urn:microsoft.com/office/officeart/2005/8/layout/vList5"/>
    <dgm:cxn modelId="{AC872283-2EA8-4F28-9A69-D3ADA9529B64}" srcId="{66C6600A-562D-4046-95AA-CE4BE919664C}" destId="{34D21AC2-352C-44E1-987E-02C501E0A0F0}" srcOrd="2" destOrd="0" parTransId="{4678740B-81A4-4658-A545-6FAB5B02DCA0}" sibTransId="{01240ABD-C666-4FDE-9BEF-C1E80294FF97}"/>
    <dgm:cxn modelId="{E8090A32-BD89-48DD-9D44-E5B2960CB1C3}" srcId="{28908205-5DCB-4005-BEF5-8650BEF8EF79}" destId="{0525A033-10E8-4945-8028-A762DDF555C6}" srcOrd="0" destOrd="0" parTransId="{2C64EAE4-32CC-43DB-B4B9-D65E29A32511}" sibTransId="{F78067E5-B819-41BC-8B52-07E580B1544B}"/>
    <dgm:cxn modelId="{D050E696-11B2-4912-97E9-81DBAD7D4F2F}" srcId="{66C6600A-562D-4046-95AA-CE4BE919664C}" destId="{E9B22A45-16E1-4004-9654-5F51AEF8FF23}" srcOrd="1" destOrd="0" parTransId="{71FF55A6-90D7-45D0-ACA4-C7443E978291}" sibTransId="{F9481DA2-61A1-4318-9109-B72B69C0A0F2}"/>
    <dgm:cxn modelId="{78BD147B-75E4-4FFB-89CE-8ED444C9A5BD}" type="presOf" srcId="{E9B22A45-16E1-4004-9654-5F51AEF8FF23}" destId="{63DBA4A5-7774-4277-96C6-C631DFADAF78}" srcOrd="0" destOrd="0" presId="urn:microsoft.com/office/officeart/2005/8/layout/vList5"/>
    <dgm:cxn modelId="{6673014E-2133-4B12-9F18-22BA954CD732}" type="presOf" srcId="{EC737E9F-366F-4F0A-8A27-CA036EA2B875}" destId="{8D4A9947-A63A-4613-81C8-CF76984F0133}" srcOrd="0" destOrd="0" presId="urn:microsoft.com/office/officeart/2005/8/layout/vList5"/>
    <dgm:cxn modelId="{59608267-5DC6-4E4E-BECE-35EF950C902C}" type="presOf" srcId="{7B8820C7-C3DF-4E9D-BEAC-298F0967EEFD}" destId="{FEE283E0-59E4-4930-8B3F-B699EE90F93C}" srcOrd="0" destOrd="0" presId="urn:microsoft.com/office/officeart/2005/8/layout/vList5"/>
    <dgm:cxn modelId="{3A5B0EA1-8D8B-4A12-8920-FED151309294}" srcId="{E9B22A45-16E1-4004-9654-5F51AEF8FF23}" destId="{3835A2FB-0C1F-4A10-8A30-07758C7DD571}" srcOrd="0" destOrd="0" parTransId="{1D92AA01-FB76-46E6-911E-8ED224B06CBA}" sibTransId="{3A980587-AF57-450C-9C80-5028A5550F13}"/>
    <dgm:cxn modelId="{A9FE152C-AAD1-4558-B7FE-163AA83CB342}" type="presParOf" srcId="{7ED8ABBD-D00D-4C39-ADDD-446EBAC4FC45}" destId="{23698737-23BB-4E04-A681-3C680CAF1F5C}" srcOrd="0" destOrd="0" presId="urn:microsoft.com/office/officeart/2005/8/layout/vList5"/>
    <dgm:cxn modelId="{7F7CA12D-3E8F-40F1-B13B-BC230F0B134F}" type="presParOf" srcId="{23698737-23BB-4E04-A681-3C680CAF1F5C}" destId="{72000CFC-ADBC-4BBB-A667-3D06A6638CA6}" srcOrd="0" destOrd="0" presId="urn:microsoft.com/office/officeart/2005/8/layout/vList5"/>
    <dgm:cxn modelId="{ED539556-1B18-40FA-8AFA-4599B70E3257}" type="presParOf" srcId="{23698737-23BB-4E04-A681-3C680CAF1F5C}" destId="{13F0DC4C-168C-4BBF-A911-598780B80C8D}" srcOrd="1" destOrd="0" presId="urn:microsoft.com/office/officeart/2005/8/layout/vList5"/>
    <dgm:cxn modelId="{ACBB39B0-C94C-4709-A4B5-F97F52DC2D9F}" type="presParOf" srcId="{7ED8ABBD-D00D-4C39-ADDD-446EBAC4FC45}" destId="{8213EC6C-18B0-41DF-9EE5-4A360A08D032}" srcOrd="1" destOrd="0" presId="urn:microsoft.com/office/officeart/2005/8/layout/vList5"/>
    <dgm:cxn modelId="{F49E4C8F-EF74-4ED6-9C5B-C99C7A0149DF}" type="presParOf" srcId="{7ED8ABBD-D00D-4C39-ADDD-446EBAC4FC45}" destId="{B107C3CC-579B-4DAD-A8B4-41CA11639ACF}" srcOrd="2" destOrd="0" presId="urn:microsoft.com/office/officeart/2005/8/layout/vList5"/>
    <dgm:cxn modelId="{AE574EA4-73A2-4CE2-93D5-7D8B68C44CAA}" type="presParOf" srcId="{B107C3CC-579B-4DAD-A8B4-41CA11639ACF}" destId="{63DBA4A5-7774-4277-96C6-C631DFADAF78}" srcOrd="0" destOrd="0" presId="urn:microsoft.com/office/officeart/2005/8/layout/vList5"/>
    <dgm:cxn modelId="{AEECB50D-4367-48E1-943C-B49E5DFF3240}" type="presParOf" srcId="{B107C3CC-579B-4DAD-A8B4-41CA11639ACF}" destId="{A2712824-AA1B-42F1-BD8B-9A0AAD2A0225}" srcOrd="1" destOrd="0" presId="urn:microsoft.com/office/officeart/2005/8/layout/vList5"/>
    <dgm:cxn modelId="{B9B32851-AFC5-4DD4-81A0-DD0625DF536F}" type="presParOf" srcId="{7ED8ABBD-D00D-4C39-ADDD-446EBAC4FC45}" destId="{315C069E-676C-4787-8971-6EC12B969795}" srcOrd="3" destOrd="0" presId="urn:microsoft.com/office/officeart/2005/8/layout/vList5"/>
    <dgm:cxn modelId="{5806F986-F25B-48F0-8A3D-4160081A315D}" type="presParOf" srcId="{7ED8ABBD-D00D-4C39-ADDD-446EBAC4FC45}" destId="{7A63016E-7F7C-4741-989F-740F3FEB63A9}" srcOrd="4" destOrd="0" presId="urn:microsoft.com/office/officeart/2005/8/layout/vList5"/>
    <dgm:cxn modelId="{0EAB4442-4A5F-4BC6-9507-E8CBE5581C71}" type="presParOf" srcId="{7A63016E-7F7C-4741-989F-740F3FEB63A9}" destId="{F2CF9336-289F-46A5-A8F0-1EAC771BD232}" srcOrd="0" destOrd="0" presId="urn:microsoft.com/office/officeart/2005/8/layout/vList5"/>
    <dgm:cxn modelId="{312EA462-753F-4B77-88EC-5A7DB8474F78}" type="presParOf" srcId="{7A63016E-7F7C-4741-989F-740F3FEB63A9}" destId="{36217EA2-255F-47DC-AE37-B45AC382324F}" srcOrd="1" destOrd="0" presId="urn:microsoft.com/office/officeart/2005/8/layout/vList5"/>
    <dgm:cxn modelId="{2D4B4DF6-DA8C-4DF0-82CC-BB9FEB08DF5B}" type="presParOf" srcId="{7ED8ABBD-D00D-4C39-ADDD-446EBAC4FC45}" destId="{2C07C11E-93C4-42F4-A652-6BC310F49D7F}" srcOrd="5" destOrd="0" presId="urn:microsoft.com/office/officeart/2005/8/layout/vList5"/>
    <dgm:cxn modelId="{8170FDAD-41F8-4F73-8F47-99FA2BEDCB14}" type="presParOf" srcId="{7ED8ABBD-D00D-4C39-ADDD-446EBAC4FC45}" destId="{4437B805-C680-4410-BC2B-6F8A82345A53}" srcOrd="6" destOrd="0" presId="urn:microsoft.com/office/officeart/2005/8/layout/vList5"/>
    <dgm:cxn modelId="{80C1F4FF-7F18-4AA4-B2B6-C6A464FA7572}" type="presParOf" srcId="{4437B805-C680-4410-BC2B-6F8A82345A53}" destId="{FEE283E0-59E4-4930-8B3F-B699EE90F93C}" srcOrd="0" destOrd="0" presId="urn:microsoft.com/office/officeart/2005/8/layout/vList5"/>
    <dgm:cxn modelId="{D0CE6062-D9DF-4B06-BEA3-733F25C6B586}" type="presParOf" srcId="{4437B805-C680-4410-BC2B-6F8A82345A53}" destId="{6C4B51DD-201E-45E4-B35C-ED878E88C8CE}" srcOrd="1" destOrd="0" presId="urn:microsoft.com/office/officeart/2005/8/layout/vList5"/>
    <dgm:cxn modelId="{1E957A05-377B-4039-A377-F0D9ABBFB3E9}" type="presParOf" srcId="{7ED8ABBD-D00D-4C39-ADDD-446EBAC4FC45}" destId="{E479CC52-4187-4447-AB0A-2B53A77553D4}" srcOrd="7" destOrd="0" presId="urn:microsoft.com/office/officeart/2005/8/layout/vList5"/>
    <dgm:cxn modelId="{90E986D8-36DD-467A-9482-A6141E022EF2}" type="presParOf" srcId="{7ED8ABBD-D00D-4C39-ADDD-446EBAC4FC45}" destId="{27A1C022-E509-4945-B287-D9758DF552E2}" srcOrd="8" destOrd="0" presId="urn:microsoft.com/office/officeart/2005/8/layout/vList5"/>
    <dgm:cxn modelId="{86B3C35E-7445-4831-9EF7-31504E956336}" type="presParOf" srcId="{27A1C022-E509-4945-B287-D9758DF552E2}" destId="{E3FACEC0-0F78-444D-9432-45C9AF96A5C4}" srcOrd="0" destOrd="0" presId="urn:microsoft.com/office/officeart/2005/8/layout/vList5"/>
    <dgm:cxn modelId="{AC7DA4D4-D77F-4C83-B3A0-DA95A00BADF3}" type="presParOf" srcId="{27A1C022-E509-4945-B287-D9758DF552E2}" destId="{06333816-F7B6-41EC-A953-07EC4F9D4651}" srcOrd="1" destOrd="0" presId="urn:microsoft.com/office/officeart/2005/8/layout/vList5"/>
    <dgm:cxn modelId="{C3EE7674-0333-4687-A5C5-FBA23311DCE6}" type="presParOf" srcId="{7ED8ABBD-D00D-4C39-ADDD-446EBAC4FC45}" destId="{F6439A76-1CE3-4D79-A2DB-12656D92DEA6}" srcOrd="9" destOrd="0" presId="urn:microsoft.com/office/officeart/2005/8/layout/vList5"/>
    <dgm:cxn modelId="{6CDC33DD-2C7A-4999-986D-B1AFF197A50E}" type="presParOf" srcId="{7ED8ABBD-D00D-4C39-ADDD-446EBAC4FC45}" destId="{A6DEA9E2-8D4C-4782-9862-E61E3D7818CA}" srcOrd="10" destOrd="0" presId="urn:microsoft.com/office/officeart/2005/8/layout/vList5"/>
    <dgm:cxn modelId="{19817540-A696-4976-BD18-1FE6CFC5B75E}" type="presParOf" srcId="{A6DEA9E2-8D4C-4782-9862-E61E3D7818CA}" destId="{C501A43C-0B9E-4181-8F8E-AFDC93685135}" srcOrd="0" destOrd="0" presId="urn:microsoft.com/office/officeart/2005/8/layout/vList5"/>
    <dgm:cxn modelId="{5778F5D8-8C6C-4258-B317-D1740DAFA9F7}" type="presParOf" srcId="{A6DEA9E2-8D4C-4782-9862-E61E3D7818CA}" destId="{8D4A9947-A63A-4613-81C8-CF76984F013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1F4860D-6588-4975-BE2C-8BEF7626D1E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A1BF17B-6AA5-41A1-A2EF-484229BCDE69}">
      <dgm:prSet custT="1"/>
      <dgm:spPr>
        <a:solidFill>
          <a:schemeClr val="accent5">
            <a:lumMod val="50000"/>
          </a:schemeClr>
        </a:solidFill>
        <a:ln>
          <a:solidFill>
            <a:schemeClr val="accent5">
              <a:lumMod val="40000"/>
              <a:lumOff val="60000"/>
            </a:schemeClr>
          </a:solidFill>
        </a:ln>
      </dgm:spPr>
      <dgm:t>
        <a:bodyPr/>
        <a:lstStyle/>
        <a:p>
          <a:pPr rtl="1"/>
          <a:r>
            <a:rPr lang="fa-IR" sz="2400" dirty="0" smtClean="0">
              <a:cs typeface="B Nazanin" pitchFamily="2" charset="-78"/>
            </a:rPr>
            <a:t>دارندۀ اختیار</a:t>
          </a:r>
          <a:endParaRPr lang="en-US" sz="2400" dirty="0">
            <a:cs typeface="B Nazanin" pitchFamily="2" charset="-78"/>
          </a:endParaRPr>
        </a:p>
      </dgm:t>
    </dgm:pt>
    <dgm:pt modelId="{4FB08881-2C16-43CF-8056-6EFEF03BE06E}" type="parTrans" cxnId="{38208BD1-6EFB-4124-8920-CEAA70D7F39F}">
      <dgm:prSet/>
      <dgm:spPr/>
      <dgm:t>
        <a:bodyPr/>
        <a:lstStyle/>
        <a:p>
          <a:endParaRPr lang="en-US" sz="2400">
            <a:cs typeface="B Nazanin" pitchFamily="2" charset="-78"/>
          </a:endParaRPr>
        </a:p>
      </dgm:t>
    </dgm:pt>
    <dgm:pt modelId="{E2289EB9-4EFE-49E3-8E77-A3A8B4C0EF27}" type="sibTrans" cxnId="{38208BD1-6EFB-4124-8920-CEAA70D7F39F}">
      <dgm:prSet/>
      <dgm:spPr/>
      <dgm:t>
        <a:bodyPr/>
        <a:lstStyle/>
        <a:p>
          <a:endParaRPr lang="en-US" sz="2400">
            <a:cs typeface="B Nazanin" pitchFamily="2" charset="-78"/>
          </a:endParaRPr>
        </a:p>
      </dgm:t>
    </dgm:pt>
    <dgm:pt modelId="{2D7D7F19-81D2-4674-A4D2-FA2A545D89C0}">
      <dgm:prSet custT="1"/>
      <dgm:spPr>
        <a:solidFill>
          <a:schemeClr val="accent5">
            <a:lumMod val="40000"/>
            <a:lumOff val="60000"/>
            <a:alpha val="90000"/>
          </a:schemeClr>
        </a:solidFill>
        <a:ln>
          <a:solidFill>
            <a:schemeClr val="accent5">
              <a:lumMod val="50000"/>
              <a:alpha val="90000"/>
            </a:schemeClr>
          </a:solidFill>
        </a:ln>
      </dgm:spPr>
      <dgm:t>
        <a:bodyPr/>
        <a:lstStyle/>
        <a:p>
          <a:pPr rtl="1"/>
          <a:r>
            <a:rPr lang="fa-IR" sz="2400" smtClean="0">
              <a:cs typeface="B Nazanin" pitchFamily="2" charset="-78"/>
            </a:rPr>
            <a:t>صاحب زمین</a:t>
          </a:r>
          <a:endParaRPr lang="en-US" sz="2400">
            <a:cs typeface="B Nazanin" pitchFamily="2" charset="-78"/>
          </a:endParaRPr>
        </a:p>
      </dgm:t>
    </dgm:pt>
    <dgm:pt modelId="{A1CC2C0C-0308-4C89-9EE6-3F4FCF46AF6C}" type="parTrans" cxnId="{19D3BAE8-3359-4ED9-8494-E241BEC73FA7}">
      <dgm:prSet/>
      <dgm:spPr/>
      <dgm:t>
        <a:bodyPr/>
        <a:lstStyle/>
        <a:p>
          <a:endParaRPr lang="en-US" sz="2400">
            <a:cs typeface="B Nazanin" pitchFamily="2" charset="-78"/>
          </a:endParaRPr>
        </a:p>
      </dgm:t>
    </dgm:pt>
    <dgm:pt modelId="{BDB6774D-09F9-44EC-B422-3BA4F02DCD07}" type="sibTrans" cxnId="{19D3BAE8-3359-4ED9-8494-E241BEC73FA7}">
      <dgm:prSet/>
      <dgm:spPr/>
      <dgm:t>
        <a:bodyPr/>
        <a:lstStyle/>
        <a:p>
          <a:endParaRPr lang="en-US" sz="2400">
            <a:cs typeface="B Nazanin" pitchFamily="2" charset="-78"/>
          </a:endParaRPr>
        </a:p>
      </dgm:t>
    </dgm:pt>
    <dgm:pt modelId="{F8E24484-EEDD-44DC-B1D3-CC111CBB7721}">
      <dgm:prSet custT="1"/>
      <dgm:spPr>
        <a:solidFill>
          <a:schemeClr val="accent5">
            <a:lumMod val="50000"/>
          </a:schemeClr>
        </a:solidFill>
        <a:ln>
          <a:solidFill>
            <a:schemeClr val="accent5">
              <a:lumMod val="40000"/>
              <a:lumOff val="60000"/>
            </a:schemeClr>
          </a:solidFill>
        </a:ln>
      </dgm:spPr>
      <dgm:t>
        <a:bodyPr/>
        <a:lstStyle/>
        <a:p>
          <a:pPr rtl="1"/>
          <a:r>
            <a:rPr lang="fa-IR" sz="2400" dirty="0" smtClean="0">
              <a:cs typeface="B Nazanin" pitchFamily="2" charset="-78"/>
            </a:rPr>
            <a:t>واگذارندۀ اختیار </a:t>
          </a:r>
          <a:endParaRPr lang="en-US" sz="2400" dirty="0">
            <a:cs typeface="B Nazanin" pitchFamily="2" charset="-78"/>
          </a:endParaRPr>
        </a:p>
      </dgm:t>
    </dgm:pt>
    <dgm:pt modelId="{E56170A2-F8E3-4E1A-83F9-E7541AE04414}" type="parTrans" cxnId="{5465959A-AC64-43DB-976A-7EBA408164F1}">
      <dgm:prSet/>
      <dgm:spPr/>
      <dgm:t>
        <a:bodyPr/>
        <a:lstStyle/>
        <a:p>
          <a:endParaRPr lang="en-US" sz="2400">
            <a:cs typeface="B Nazanin" pitchFamily="2" charset="-78"/>
          </a:endParaRPr>
        </a:p>
      </dgm:t>
    </dgm:pt>
    <dgm:pt modelId="{E548B7ED-DE92-4603-B329-2A1BD229FC77}" type="sibTrans" cxnId="{5465959A-AC64-43DB-976A-7EBA408164F1}">
      <dgm:prSet/>
      <dgm:spPr/>
      <dgm:t>
        <a:bodyPr/>
        <a:lstStyle/>
        <a:p>
          <a:endParaRPr lang="en-US" sz="2400">
            <a:cs typeface="B Nazanin" pitchFamily="2" charset="-78"/>
          </a:endParaRPr>
        </a:p>
      </dgm:t>
    </dgm:pt>
    <dgm:pt modelId="{C8568BF6-5402-4728-8CD9-431629D380AC}">
      <dgm:prSet custT="1"/>
      <dgm:spPr>
        <a:solidFill>
          <a:schemeClr val="accent5">
            <a:lumMod val="40000"/>
            <a:lumOff val="60000"/>
            <a:alpha val="90000"/>
          </a:schemeClr>
        </a:solidFill>
        <a:ln>
          <a:solidFill>
            <a:schemeClr val="accent5">
              <a:lumMod val="50000"/>
              <a:alpha val="90000"/>
            </a:schemeClr>
          </a:solidFill>
        </a:ln>
      </dgm:spPr>
      <dgm:t>
        <a:bodyPr/>
        <a:lstStyle/>
        <a:p>
          <a:pPr rtl="1"/>
          <a:r>
            <a:rPr lang="fa-IR" sz="2400" smtClean="0">
              <a:cs typeface="B Nazanin" pitchFamily="2" charset="-78"/>
            </a:rPr>
            <a:t>فروشندۀ زمین</a:t>
          </a:r>
          <a:endParaRPr lang="en-US" sz="2400">
            <a:cs typeface="B Nazanin" pitchFamily="2" charset="-78"/>
          </a:endParaRPr>
        </a:p>
      </dgm:t>
    </dgm:pt>
    <dgm:pt modelId="{4F653F1C-9DCF-4ACD-80B6-F2624A5AED99}" type="parTrans" cxnId="{6EE82B15-0673-41F4-9448-AEE497D17A34}">
      <dgm:prSet/>
      <dgm:spPr/>
      <dgm:t>
        <a:bodyPr/>
        <a:lstStyle/>
        <a:p>
          <a:endParaRPr lang="en-US" sz="2400">
            <a:cs typeface="B Nazanin" pitchFamily="2" charset="-78"/>
          </a:endParaRPr>
        </a:p>
      </dgm:t>
    </dgm:pt>
    <dgm:pt modelId="{A6F3AE85-FC3A-497F-8B89-9244E7EC0F19}" type="sibTrans" cxnId="{6EE82B15-0673-41F4-9448-AEE497D17A34}">
      <dgm:prSet/>
      <dgm:spPr/>
      <dgm:t>
        <a:bodyPr/>
        <a:lstStyle/>
        <a:p>
          <a:endParaRPr lang="en-US" sz="2400">
            <a:cs typeface="B Nazanin" pitchFamily="2" charset="-78"/>
          </a:endParaRPr>
        </a:p>
      </dgm:t>
    </dgm:pt>
    <dgm:pt modelId="{559E21C4-EFA0-4070-8DCD-72704BCCE9B6}">
      <dgm:prSet custT="1"/>
      <dgm:spPr>
        <a:solidFill>
          <a:schemeClr val="accent5">
            <a:lumMod val="50000"/>
          </a:schemeClr>
        </a:solidFill>
        <a:ln>
          <a:solidFill>
            <a:schemeClr val="accent5">
              <a:lumMod val="40000"/>
              <a:lumOff val="60000"/>
            </a:schemeClr>
          </a:solidFill>
        </a:ln>
      </dgm:spPr>
      <dgm:t>
        <a:bodyPr/>
        <a:lstStyle/>
        <a:p>
          <a:pPr rtl="1"/>
          <a:r>
            <a:rPr lang="fa-IR" sz="2400" dirty="0" smtClean="0">
              <a:cs typeface="B Nazanin" pitchFamily="2" charset="-78"/>
            </a:rPr>
            <a:t>دارایی پایه </a:t>
          </a:r>
          <a:endParaRPr lang="en-US" sz="2400" dirty="0">
            <a:cs typeface="B Nazanin" pitchFamily="2" charset="-78"/>
          </a:endParaRPr>
        </a:p>
      </dgm:t>
    </dgm:pt>
    <dgm:pt modelId="{EA1015DE-25FE-47CE-BF22-41AD9D8947DC}" type="parTrans" cxnId="{686848D0-C95B-4573-9D64-289B37AF9757}">
      <dgm:prSet/>
      <dgm:spPr/>
      <dgm:t>
        <a:bodyPr/>
        <a:lstStyle/>
        <a:p>
          <a:endParaRPr lang="en-US" sz="2400">
            <a:cs typeface="B Nazanin" pitchFamily="2" charset="-78"/>
          </a:endParaRPr>
        </a:p>
      </dgm:t>
    </dgm:pt>
    <dgm:pt modelId="{9534A3B7-B5F4-410C-AC6D-A92F49010CAE}" type="sibTrans" cxnId="{686848D0-C95B-4573-9D64-289B37AF9757}">
      <dgm:prSet/>
      <dgm:spPr/>
      <dgm:t>
        <a:bodyPr/>
        <a:lstStyle/>
        <a:p>
          <a:endParaRPr lang="en-US" sz="2400">
            <a:cs typeface="B Nazanin" pitchFamily="2" charset="-78"/>
          </a:endParaRPr>
        </a:p>
      </dgm:t>
    </dgm:pt>
    <dgm:pt modelId="{E821CA71-0919-48DB-BB82-7023DD2C7B4A}">
      <dgm:prSet custT="1"/>
      <dgm:spPr>
        <a:solidFill>
          <a:schemeClr val="accent5">
            <a:lumMod val="40000"/>
            <a:lumOff val="60000"/>
            <a:alpha val="90000"/>
          </a:schemeClr>
        </a:solidFill>
        <a:ln>
          <a:solidFill>
            <a:schemeClr val="accent5">
              <a:lumMod val="50000"/>
              <a:alpha val="90000"/>
            </a:schemeClr>
          </a:solidFill>
        </a:ln>
      </dgm:spPr>
      <dgm:t>
        <a:bodyPr/>
        <a:lstStyle/>
        <a:p>
          <a:pPr rtl="1"/>
          <a:r>
            <a:rPr lang="fa-IR" sz="2400" smtClean="0">
              <a:cs typeface="B Nazanin" pitchFamily="2" charset="-78"/>
            </a:rPr>
            <a:t>زمین</a:t>
          </a:r>
          <a:endParaRPr lang="en-US" sz="2400">
            <a:cs typeface="B Nazanin" pitchFamily="2" charset="-78"/>
          </a:endParaRPr>
        </a:p>
      </dgm:t>
    </dgm:pt>
    <dgm:pt modelId="{C1F55B7F-2D5B-485F-8E28-0BC169B1D6FD}" type="parTrans" cxnId="{0DECE7BB-868D-4267-B587-85859C8B3917}">
      <dgm:prSet/>
      <dgm:spPr/>
      <dgm:t>
        <a:bodyPr/>
        <a:lstStyle/>
        <a:p>
          <a:endParaRPr lang="en-US" sz="2400">
            <a:cs typeface="B Nazanin" pitchFamily="2" charset="-78"/>
          </a:endParaRPr>
        </a:p>
      </dgm:t>
    </dgm:pt>
    <dgm:pt modelId="{ADFF34DC-7B7D-4263-A17A-DCA7E68753C3}" type="sibTrans" cxnId="{0DECE7BB-868D-4267-B587-85859C8B3917}">
      <dgm:prSet/>
      <dgm:spPr/>
      <dgm:t>
        <a:bodyPr/>
        <a:lstStyle/>
        <a:p>
          <a:endParaRPr lang="en-US" sz="2400">
            <a:cs typeface="B Nazanin" pitchFamily="2" charset="-78"/>
          </a:endParaRPr>
        </a:p>
      </dgm:t>
    </dgm:pt>
    <dgm:pt modelId="{37DC5FAB-EC9E-4F95-AB7E-1840BA543023}">
      <dgm:prSet custT="1"/>
      <dgm:spPr>
        <a:solidFill>
          <a:schemeClr val="accent5">
            <a:lumMod val="50000"/>
          </a:schemeClr>
        </a:solidFill>
        <a:ln>
          <a:solidFill>
            <a:schemeClr val="accent5">
              <a:lumMod val="40000"/>
              <a:lumOff val="60000"/>
            </a:schemeClr>
          </a:solidFill>
        </a:ln>
      </dgm:spPr>
      <dgm:t>
        <a:bodyPr/>
        <a:lstStyle/>
        <a:p>
          <a:pPr rtl="1"/>
          <a:r>
            <a:rPr lang="fa-IR" sz="2400" dirty="0" smtClean="0">
              <a:cs typeface="B Nazanin" pitchFamily="2" charset="-78"/>
            </a:rPr>
            <a:t>قیمت اعمال </a:t>
          </a:r>
          <a:endParaRPr lang="en-US" sz="2400" dirty="0">
            <a:cs typeface="B Nazanin" pitchFamily="2" charset="-78"/>
          </a:endParaRPr>
        </a:p>
      </dgm:t>
    </dgm:pt>
    <dgm:pt modelId="{6E38C465-A034-4CF2-98A3-F40C478C7D50}" type="parTrans" cxnId="{03F80CB7-B156-4AE5-BD24-927677576343}">
      <dgm:prSet/>
      <dgm:spPr/>
      <dgm:t>
        <a:bodyPr/>
        <a:lstStyle/>
        <a:p>
          <a:endParaRPr lang="en-US" sz="2400">
            <a:cs typeface="B Nazanin" pitchFamily="2" charset="-78"/>
          </a:endParaRPr>
        </a:p>
      </dgm:t>
    </dgm:pt>
    <dgm:pt modelId="{B7F8679D-6999-4719-B374-7E90A99AD572}" type="sibTrans" cxnId="{03F80CB7-B156-4AE5-BD24-927677576343}">
      <dgm:prSet/>
      <dgm:spPr/>
      <dgm:t>
        <a:bodyPr/>
        <a:lstStyle/>
        <a:p>
          <a:endParaRPr lang="en-US" sz="2400">
            <a:cs typeface="B Nazanin" pitchFamily="2" charset="-78"/>
          </a:endParaRPr>
        </a:p>
      </dgm:t>
    </dgm:pt>
    <dgm:pt modelId="{1C337F04-31BB-40C0-9150-E914A31A0BD5}">
      <dgm:prSet custT="1"/>
      <dgm:spPr>
        <a:solidFill>
          <a:schemeClr val="accent5">
            <a:lumMod val="40000"/>
            <a:lumOff val="60000"/>
            <a:alpha val="90000"/>
          </a:schemeClr>
        </a:solidFill>
        <a:ln>
          <a:solidFill>
            <a:schemeClr val="accent5">
              <a:lumMod val="50000"/>
              <a:alpha val="90000"/>
            </a:schemeClr>
          </a:solidFill>
        </a:ln>
      </dgm:spPr>
      <dgm:t>
        <a:bodyPr/>
        <a:lstStyle/>
        <a:p>
          <a:pPr rtl="1"/>
          <a:r>
            <a:rPr lang="fa-IR" sz="2400" dirty="0" smtClean="0">
              <a:cs typeface="B Nazanin" pitchFamily="2" charset="-78"/>
            </a:rPr>
            <a:t>هزینه‌های ساخت‌وساز</a:t>
          </a:r>
          <a:endParaRPr lang="en-US" sz="2400" dirty="0">
            <a:cs typeface="B Nazanin" pitchFamily="2" charset="-78"/>
          </a:endParaRPr>
        </a:p>
      </dgm:t>
    </dgm:pt>
    <dgm:pt modelId="{27AF2541-8E1D-47C3-938E-28DED2A0D04B}" type="parTrans" cxnId="{F7E806DA-83F4-4D90-8A79-56147D2F367A}">
      <dgm:prSet/>
      <dgm:spPr/>
      <dgm:t>
        <a:bodyPr/>
        <a:lstStyle/>
        <a:p>
          <a:endParaRPr lang="en-US" sz="2400">
            <a:cs typeface="B Nazanin" pitchFamily="2" charset="-78"/>
          </a:endParaRPr>
        </a:p>
      </dgm:t>
    </dgm:pt>
    <dgm:pt modelId="{18A91751-591C-4C3E-980F-982288250030}" type="sibTrans" cxnId="{F7E806DA-83F4-4D90-8A79-56147D2F367A}">
      <dgm:prSet/>
      <dgm:spPr/>
      <dgm:t>
        <a:bodyPr/>
        <a:lstStyle/>
        <a:p>
          <a:endParaRPr lang="en-US" sz="2400">
            <a:cs typeface="B Nazanin" pitchFamily="2" charset="-78"/>
          </a:endParaRPr>
        </a:p>
      </dgm:t>
    </dgm:pt>
    <dgm:pt modelId="{6A263A37-B58A-4894-B0C6-6C15A21A1524}">
      <dgm:prSet custT="1"/>
      <dgm:spPr>
        <a:solidFill>
          <a:schemeClr val="accent5">
            <a:lumMod val="50000"/>
          </a:schemeClr>
        </a:solidFill>
        <a:ln>
          <a:solidFill>
            <a:schemeClr val="accent5">
              <a:lumMod val="40000"/>
              <a:lumOff val="60000"/>
            </a:schemeClr>
          </a:solidFill>
        </a:ln>
      </dgm:spPr>
      <dgm:t>
        <a:bodyPr/>
        <a:lstStyle/>
        <a:p>
          <a:pPr rtl="1"/>
          <a:r>
            <a:rPr lang="fa-IR" sz="2400" smtClean="0">
              <a:cs typeface="B Nazanin" pitchFamily="2" charset="-78"/>
            </a:rPr>
            <a:t>سررسید</a:t>
          </a:r>
          <a:endParaRPr lang="en-US" sz="2400">
            <a:cs typeface="B Nazanin" pitchFamily="2" charset="-78"/>
          </a:endParaRPr>
        </a:p>
      </dgm:t>
    </dgm:pt>
    <dgm:pt modelId="{638F1118-57D5-4527-989C-363295E6BDE3}" type="parTrans" cxnId="{5FA9E73D-F7D2-4643-93B1-F155C3C31B20}">
      <dgm:prSet/>
      <dgm:spPr/>
      <dgm:t>
        <a:bodyPr/>
        <a:lstStyle/>
        <a:p>
          <a:endParaRPr lang="en-US" sz="2400">
            <a:cs typeface="B Nazanin" pitchFamily="2" charset="-78"/>
          </a:endParaRPr>
        </a:p>
      </dgm:t>
    </dgm:pt>
    <dgm:pt modelId="{250FAA40-0113-4334-8CD8-2462BDDBB0FC}" type="sibTrans" cxnId="{5FA9E73D-F7D2-4643-93B1-F155C3C31B20}">
      <dgm:prSet/>
      <dgm:spPr/>
      <dgm:t>
        <a:bodyPr/>
        <a:lstStyle/>
        <a:p>
          <a:endParaRPr lang="en-US" sz="2400">
            <a:cs typeface="B Nazanin" pitchFamily="2" charset="-78"/>
          </a:endParaRPr>
        </a:p>
      </dgm:t>
    </dgm:pt>
    <dgm:pt modelId="{AF031A48-A9D5-4CB9-8B81-DAB2CC52611B}">
      <dgm:prSet custT="1"/>
      <dgm:spPr>
        <a:solidFill>
          <a:schemeClr val="accent5">
            <a:lumMod val="40000"/>
            <a:lumOff val="60000"/>
            <a:alpha val="90000"/>
          </a:schemeClr>
        </a:solidFill>
        <a:ln>
          <a:solidFill>
            <a:schemeClr val="accent5">
              <a:lumMod val="50000"/>
              <a:alpha val="90000"/>
            </a:schemeClr>
          </a:solidFill>
        </a:ln>
      </dgm:spPr>
      <dgm:t>
        <a:bodyPr/>
        <a:lstStyle/>
        <a:p>
          <a:pPr rtl="1"/>
          <a:r>
            <a:rPr lang="fa-IR" sz="2400" smtClean="0">
              <a:cs typeface="B Nazanin" pitchFamily="2" charset="-78"/>
            </a:rPr>
            <a:t>نامحدود</a:t>
          </a:r>
          <a:endParaRPr lang="en-US" sz="2400">
            <a:cs typeface="B Nazanin" pitchFamily="2" charset="-78"/>
          </a:endParaRPr>
        </a:p>
      </dgm:t>
    </dgm:pt>
    <dgm:pt modelId="{10BEA5F6-0590-4685-BBC5-B4E7889B32CD}" type="parTrans" cxnId="{644E73E6-DF00-43F0-8E08-D922F82A8CD7}">
      <dgm:prSet/>
      <dgm:spPr/>
      <dgm:t>
        <a:bodyPr/>
        <a:lstStyle/>
        <a:p>
          <a:endParaRPr lang="en-US" sz="2400">
            <a:cs typeface="B Nazanin" pitchFamily="2" charset="-78"/>
          </a:endParaRPr>
        </a:p>
      </dgm:t>
    </dgm:pt>
    <dgm:pt modelId="{B5098D90-568B-49F3-8DEE-BE5BEF9BEB0B}" type="sibTrans" cxnId="{644E73E6-DF00-43F0-8E08-D922F82A8CD7}">
      <dgm:prSet/>
      <dgm:spPr/>
      <dgm:t>
        <a:bodyPr/>
        <a:lstStyle/>
        <a:p>
          <a:endParaRPr lang="en-US" sz="2400">
            <a:cs typeface="B Nazanin" pitchFamily="2" charset="-78"/>
          </a:endParaRPr>
        </a:p>
      </dgm:t>
    </dgm:pt>
    <dgm:pt modelId="{5B6F749D-4001-431D-B123-C9C7096F50FB}" type="pres">
      <dgm:prSet presAssocID="{01F4860D-6588-4975-BE2C-8BEF7626D1E6}" presName="Name0" presStyleCnt="0">
        <dgm:presLayoutVars>
          <dgm:dir/>
          <dgm:animLvl val="lvl"/>
          <dgm:resizeHandles val="exact"/>
        </dgm:presLayoutVars>
      </dgm:prSet>
      <dgm:spPr/>
      <dgm:t>
        <a:bodyPr/>
        <a:lstStyle/>
        <a:p>
          <a:endParaRPr lang="en-US"/>
        </a:p>
      </dgm:t>
    </dgm:pt>
    <dgm:pt modelId="{FFC64721-E419-477F-97D4-99D1ECBFCE82}" type="pres">
      <dgm:prSet presAssocID="{2A1BF17B-6AA5-41A1-A2EF-484229BCDE69}" presName="linNode" presStyleCnt="0"/>
      <dgm:spPr/>
    </dgm:pt>
    <dgm:pt modelId="{EB900798-13E8-4396-A1AA-FB095B36E8B1}" type="pres">
      <dgm:prSet presAssocID="{2A1BF17B-6AA5-41A1-A2EF-484229BCDE69}" presName="parentText" presStyleLbl="node1" presStyleIdx="0" presStyleCnt="5">
        <dgm:presLayoutVars>
          <dgm:chMax val="1"/>
          <dgm:bulletEnabled val="1"/>
        </dgm:presLayoutVars>
      </dgm:prSet>
      <dgm:spPr/>
      <dgm:t>
        <a:bodyPr/>
        <a:lstStyle/>
        <a:p>
          <a:endParaRPr lang="en-US"/>
        </a:p>
      </dgm:t>
    </dgm:pt>
    <dgm:pt modelId="{B0F7DEB2-046D-4923-AA80-7C2906D65ECA}" type="pres">
      <dgm:prSet presAssocID="{2A1BF17B-6AA5-41A1-A2EF-484229BCDE69}" presName="descendantText" presStyleLbl="alignAccFollowNode1" presStyleIdx="0" presStyleCnt="5">
        <dgm:presLayoutVars>
          <dgm:bulletEnabled val="1"/>
        </dgm:presLayoutVars>
      </dgm:prSet>
      <dgm:spPr/>
      <dgm:t>
        <a:bodyPr/>
        <a:lstStyle/>
        <a:p>
          <a:endParaRPr lang="en-US"/>
        </a:p>
      </dgm:t>
    </dgm:pt>
    <dgm:pt modelId="{82461527-A0E1-419B-A393-658B473C8303}" type="pres">
      <dgm:prSet presAssocID="{E2289EB9-4EFE-49E3-8E77-A3A8B4C0EF27}" presName="sp" presStyleCnt="0"/>
      <dgm:spPr/>
    </dgm:pt>
    <dgm:pt modelId="{B86D1357-F83B-44E6-8325-452128FF00EF}" type="pres">
      <dgm:prSet presAssocID="{F8E24484-EEDD-44DC-B1D3-CC111CBB7721}" presName="linNode" presStyleCnt="0"/>
      <dgm:spPr/>
    </dgm:pt>
    <dgm:pt modelId="{6525B5B3-6008-45FB-B7C3-78304CF1358D}" type="pres">
      <dgm:prSet presAssocID="{F8E24484-EEDD-44DC-B1D3-CC111CBB7721}" presName="parentText" presStyleLbl="node1" presStyleIdx="1" presStyleCnt="5">
        <dgm:presLayoutVars>
          <dgm:chMax val="1"/>
          <dgm:bulletEnabled val="1"/>
        </dgm:presLayoutVars>
      </dgm:prSet>
      <dgm:spPr/>
      <dgm:t>
        <a:bodyPr/>
        <a:lstStyle/>
        <a:p>
          <a:endParaRPr lang="en-US"/>
        </a:p>
      </dgm:t>
    </dgm:pt>
    <dgm:pt modelId="{57ECE34E-E706-4DCA-9903-CB7097A8596A}" type="pres">
      <dgm:prSet presAssocID="{F8E24484-EEDD-44DC-B1D3-CC111CBB7721}" presName="descendantText" presStyleLbl="alignAccFollowNode1" presStyleIdx="1" presStyleCnt="5">
        <dgm:presLayoutVars>
          <dgm:bulletEnabled val="1"/>
        </dgm:presLayoutVars>
      </dgm:prSet>
      <dgm:spPr/>
      <dgm:t>
        <a:bodyPr/>
        <a:lstStyle/>
        <a:p>
          <a:endParaRPr lang="en-US"/>
        </a:p>
      </dgm:t>
    </dgm:pt>
    <dgm:pt modelId="{01C7944C-8802-4848-8021-F3485A086EA6}" type="pres">
      <dgm:prSet presAssocID="{E548B7ED-DE92-4603-B329-2A1BD229FC77}" presName="sp" presStyleCnt="0"/>
      <dgm:spPr/>
    </dgm:pt>
    <dgm:pt modelId="{4F8A3FB1-16C7-48D5-A328-CFD2A1C0E6E2}" type="pres">
      <dgm:prSet presAssocID="{559E21C4-EFA0-4070-8DCD-72704BCCE9B6}" presName="linNode" presStyleCnt="0"/>
      <dgm:spPr/>
    </dgm:pt>
    <dgm:pt modelId="{68891EB8-81B3-42AB-851C-16E4DC588FD2}" type="pres">
      <dgm:prSet presAssocID="{559E21C4-EFA0-4070-8DCD-72704BCCE9B6}" presName="parentText" presStyleLbl="node1" presStyleIdx="2" presStyleCnt="5">
        <dgm:presLayoutVars>
          <dgm:chMax val="1"/>
          <dgm:bulletEnabled val="1"/>
        </dgm:presLayoutVars>
      </dgm:prSet>
      <dgm:spPr/>
      <dgm:t>
        <a:bodyPr/>
        <a:lstStyle/>
        <a:p>
          <a:endParaRPr lang="en-US"/>
        </a:p>
      </dgm:t>
    </dgm:pt>
    <dgm:pt modelId="{EB70F1AE-CB9E-4455-B695-F2CFC43F5FB9}" type="pres">
      <dgm:prSet presAssocID="{559E21C4-EFA0-4070-8DCD-72704BCCE9B6}" presName="descendantText" presStyleLbl="alignAccFollowNode1" presStyleIdx="2" presStyleCnt="5">
        <dgm:presLayoutVars>
          <dgm:bulletEnabled val="1"/>
        </dgm:presLayoutVars>
      </dgm:prSet>
      <dgm:spPr/>
      <dgm:t>
        <a:bodyPr/>
        <a:lstStyle/>
        <a:p>
          <a:endParaRPr lang="en-US"/>
        </a:p>
      </dgm:t>
    </dgm:pt>
    <dgm:pt modelId="{4B0BF2B8-5792-44A3-B96B-A0CFC7606B82}" type="pres">
      <dgm:prSet presAssocID="{9534A3B7-B5F4-410C-AC6D-A92F49010CAE}" presName="sp" presStyleCnt="0"/>
      <dgm:spPr/>
    </dgm:pt>
    <dgm:pt modelId="{FD9C4D1F-C26B-48D6-ABA4-6DFDE1C965AD}" type="pres">
      <dgm:prSet presAssocID="{37DC5FAB-EC9E-4F95-AB7E-1840BA543023}" presName="linNode" presStyleCnt="0"/>
      <dgm:spPr/>
    </dgm:pt>
    <dgm:pt modelId="{A12F407D-0EC1-45B8-9BB9-FD4AFE42E197}" type="pres">
      <dgm:prSet presAssocID="{37DC5FAB-EC9E-4F95-AB7E-1840BA543023}" presName="parentText" presStyleLbl="node1" presStyleIdx="3" presStyleCnt="5">
        <dgm:presLayoutVars>
          <dgm:chMax val="1"/>
          <dgm:bulletEnabled val="1"/>
        </dgm:presLayoutVars>
      </dgm:prSet>
      <dgm:spPr/>
      <dgm:t>
        <a:bodyPr/>
        <a:lstStyle/>
        <a:p>
          <a:endParaRPr lang="en-US"/>
        </a:p>
      </dgm:t>
    </dgm:pt>
    <dgm:pt modelId="{F6BBA24C-9584-4734-B748-FE3288B8E32D}" type="pres">
      <dgm:prSet presAssocID="{37DC5FAB-EC9E-4F95-AB7E-1840BA543023}" presName="descendantText" presStyleLbl="alignAccFollowNode1" presStyleIdx="3" presStyleCnt="5">
        <dgm:presLayoutVars>
          <dgm:bulletEnabled val="1"/>
        </dgm:presLayoutVars>
      </dgm:prSet>
      <dgm:spPr/>
      <dgm:t>
        <a:bodyPr/>
        <a:lstStyle/>
        <a:p>
          <a:endParaRPr lang="en-US"/>
        </a:p>
      </dgm:t>
    </dgm:pt>
    <dgm:pt modelId="{37CE06F3-0917-484E-8B1D-B528059B1F7F}" type="pres">
      <dgm:prSet presAssocID="{B7F8679D-6999-4719-B374-7E90A99AD572}" presName="sp" presStyleCnt="0"/>
      <dgm:spPr/>
    </dgm:pt>
    <dgm:pt modelId="{90067119-95CA-4719-A645-866801BD5B4C}" type="pres">
      <dgm:prSet presAssocID="{6A263A37-B58A-4894-B0C6-6C15A21A1524}" presName="linNode" presStyleCnt="0"/>
      <dgm:spPr/>
    </dgm:pt>
    <dgm:pt modelId="{8ACEB713-15FC-4A6E-9FA3-281192802F52}" type="pres">
      <dgm:prSet presAssocID="{6A263A37-B58A-4894-B0C6-6C15A21A1524}" presName="parentText" presStyleLbl="node1" presStyleIdx="4" presStyleCnt="5">
        <dgm:presLayoutVars>
          <dgm:chMax val="1"/>
          <dgm:bulletEnabled val="1"/>
        </dgm:presLayoutVars>
      </dgm:prSet>
      <dgm:spPr/>
      <dgm:t>
        <a:bodyPr/>
        <a:lstStyle/>
        <a:p>
          <a:endParaRPr lang="en-US"/>
        </a:p>
      </dgm:t>
    </dgm:pt>
    <dgm:pt modelId="{16992C34-75C6-488B-8BD1-C8AFE1BDCE8B}" type="pres">
      <dgm:prSet presAssocID="{6A263A37-B58A-4894-B0C6-6C15A21A1524}" presName="descendantText" presStyleLbl="alignAccFollowNode1" presStyleIdx="4" presStyleCnt="5">
        <dgm:presLayoutVars>
          <dgm:bulletEnabled val="1"/>
        </dgm:presLayoutVars>
      </dgm:prSet>
      <dgm:spPr/>
      <dgm:t>
        <a:bodyPr/>
        <a:lstStyle/>
        <a:p>
          <a:endParaRPr lang="en-US"/>
        </a:p>
      </dgm:t>
    </dgm:pt>
  </dgm:ptLst>
  <dgm:cxnLst>
    <dgm:cxn modelId="{BB97E467-F2A1-451B-A37E-88008039516F}" type="presOf" srcId="{AF031A48-A9D5-4CB9-8B81-DAB2CC52611B}" destId="{16992C34-75C6-488B-8BD1-C8AFE1BDCE8B}" srcOrd="0" destOrd="0" presId="urn:microsoft.com/office/officeart/2005/8/layout/vList5"/>
    <dgm:cxn modelId="{42D8A01F-0F66-4748-B903-54BFDABD22E6}" type="presOf" srcId="{559E21C4-EFA0-4070-8DCD-72704BCCE9B6}" destId="{68891EB8-81B3-42AB-851C-16E4DC588FD2}" srcOrd="0" destOrd="0" presId="urn:microsoft.com/office/officeart/2005/8/layout/vList5"/>
    <dgm:cxn modelId="{0DECE7BB-868D-4267-B587-85859C8B3917}" srcId="{559E21C4-EFA0-4070-8DCD-72704BCCE9B6}" destId="{E821CA71-0919-48DB-BB82-7023DD2C7B4A}" srcOrd="0" destOrd="0" parTransId="{C1F55B7F-2D5B-485F-8E28-0BC169B1D6FD}" sibTransId="{ADFF34DC-7B7D-4263-A17A-DCA7E68753C3}"/>
    <dgm:cxn modelId="{03F80CB7-B156-4AE5-BD24-927677576343}" srcId="{01F4860D-6588-4975-BE2C-8BEF7626D1E6}" destId="{37DC5FAB-EC9E-4F95-AB7E-1840BA543023}" srcOrd="3" destOrd="0" parTransId="{6E38C465-A034-4CF2-98A3-F40C478C7D50}" sibTransId="{B7F8679D-6999-4719-B374-7E90A99AD572}"/>
    <dgm:cxn modelId="{7ED5FC4A-C1A7-47FD-8949-5B3775F7B373}" type="presOf" srcId="{C8568BF6-5402-4728-8CD9-431629D380AC}" destId="{57ECE34E-E706-4DCA-9903-CB7097A8596A}" srcOrd="0" destOrd="0" presId="urn:microsoft.com/office/officeart/2005/8/layout/vList5"/>
    <dgm:cxn modelId="{5465959A-AC64-43DB-976A-7EBA408164F1}" srcId="{01F4860D-6588-4975-BE2C-8BEF7626D1E6}" destId="{F8E24484-EEDD-44DC-B1D3-CC111CBB7721}" srcOrd="1" destOrd="0" parTransId="{E56170A2-F8E3-4E1A-83F9-E7541AE04414}" sibTransId="{E548B7ED-DE92-4603-B329-2A1BD229FC77}"/>
    <dgm:cxn modelId="{F7E806DA-83F4-4D90-8A79-56147D2F367A}" srcId="{37DC5FAB-EC9E-4F95-AB7E-1840BA543023}" destId="{1C337F04-31BB-40C0-9150-E914A31A0BD5}" srcOrd="0" destOrd="0" parTransId="{27AF2541-8E1D-47C3-938E-28DED2A0D04B}" sibTransId="{18A91751-591C-4C3E-980F-982288250030}"/>
    <dgm:cxn modelId="{D7D1F91B-98C7-441D-A677-FC9BCB5959FD}" type="presOf" srcId="{01F4860D-6588-4975-BE2C-8BEF7626D1E6}" destId="{5B6F749D-4001-431D-B123-C9C7096F50FB}" srcOrd="0" destOrd="0" presId="urn:microsoft.com/office/officeart/2005/8/layout/vList5"/>
    <dgm:cxn modelId="{9C841001-38D6-4E82-96BE-65BE58EF8B5B}" type="presOf" srcId="{6A263A37-B58A-4894-B0C6-6C15A21A1524}" destId="{8ACEB713-15FC-4A6E-9FA3-281192802F52}" srcOrd="0" destOrd="0" presId="urn:microsoft.com/office/officeart/2005/8/layout/vList5"/>
    <dgm:cxn modelId="{6EE82B15-0673-41F4-9448-AEE497D17A34}" srcId="{F8E24484-EEDD-44DC-B1D3-CC111CBB7721}" destId="{C8568BF6-5402-4728-8CD9-431629D380AC}" srcOrd="0" destOrd="0" parTransId="{4F653F1C-9DCF-4ACD-80B6-F2624A5AED99}" sibTransId="{A6F3AE85-FC3A-497F-8B89-9244E7EC0F19}"/>
    <dgm:cxn modelId="{60381CC5-28E5-4A3A-A359-E058129E4336}" type="presOf" srcId="{37DC5FAB-EC9E-4F95-AB7E-1840BA543023}" destId="{A12F407D-0EC1-45B8-9BB9-FD4AFE42E197}" srcOrd="0" destOrd="0" presId="urn:microsoft.com/office/officeart/2005/8/layout/vList5"/>
    <dgm:cxn modelId="{644E73E6-DF00-43F0-8E08-D922F82A8CD7}" srcId="{6A263A37-B58A-4894-B0C6-6C15A21A1524}" destId="{AF031A48-A9D5-4CB9-8B81-DAB2CC52611B}" srcOrd="0" destOrd="0" parTransId="{10BEA5F6-0590-4685-BBC5-B4E7889B32CD}" sibTransId="{B5098D90-568B-49F3-8DEE-BE5BEF9BEB0B}"/>
    <dgm:cxn modelId="{E3689588-F36C-4A3C-BC3A-C008E1B84381}" type="presOf" srcId="{1C337F04-31BB-40C0-9150-E914A31A0BD5}" destId="{F6BBA24C-9584-4734-B748-FE3288B8E32D}" srcOrd="0" destOrd="0" presId="urn:microsoft.com/office/officeart/2005/8/layout/vList5"/>
    <dgm:cxn modelId="{4C857B32-F8D4-4952-969F-EFA6A663338D}" type="presOf" srcId="{E821CA71-0919-48DB-BB82-7023DD2C7B4A}" destId="{EB70F1AE-CB9E-4455-B695-F2CFC43F5FB9}" srcOrd="0" destOrd="0" presId="urn:microsoft.com/office/officeart/2005/8/layout/vList5"/>
    <dgm:cxn modelId="{19D3BAE8-3359-4ED9-8494-E241BEC73FA7}" srcId="{2A1BF17B-6AA5-41A1-A2EF-484229BCDE69}" destId="{2D7D7F19-81D2-4674-A4D2-FA2A545D89C0}" srcOrd="0" destOrd="0" parTransId="{A1CC2C0C-0308-4C89-9EE6-3F4FCF46AF6C}" sibTransId="{BDB6774D-09F9-44EC-B422-3BA4F02DCD07}"/>
    <dgm:cxn modelId="{5FA9E73D-F7D2-4643-93B1-F155C3C31B20}" srcId="{01F4860D-6588-4975-BE2C-8BEF7626D1E6}" destId="{6A263A37-B58A-4894-B0C6-6C15A21A1524}" srcOrd="4" destOrd="0" parTransId="{638F1118-57D5-4527-989C-363295E6BDE3}" sibTransId="{250FAA40-0113-4334-8CD8-2462BDDBB0FC}"/>
    <dgm:cxn modelId="{D2F005A0-5289-4782-8AEA-271FA771BAD5}" type="presOf" srcId="{2A1BF17B-6AA5-41A1-A2EF-484229BCDE69}" destId="{EB900798-13E8-4396-A1AA-FB095B36E8B1}" srcOrd="0" destOrd="0" presId="urn:microsoft.com/office/officeart/2005/8/layout/vList5"/>
    <dgm:cxn modelId="{A3044379-4441-4740-8CA2-34EC46BCA5CC}" type="presOf" srcId="{F8E24484-EEDD-44DC-B1D3-CC111CBB7721}" destId="{6525B5B3-6008-45FB-B7C3-78304CF1358D}" srcOrd="0" destOrd="0" presId="urn:microsoft.com/office/officeart/2005/8/layout/vList5"/>
    <dgm:cxn modelId="{686848D0-C95B-4573-9D64-289B37AF9757}" srcId="{01F4860D-6588-4975-BE2C-8BEF7626D1E6}" destId="{559E21C4-EFA0-4070-8DCD-72704BCCE9B6}" srcOrd="2" destOrd="0" parTransId="{EA1015DE-25FE-47CE-BF22-41AD9D8947DC}" sibTransId="{9534A3B7-B5F4-410C-AC6D-A92F49010CAE}"/>
    <dgm:cxn modelId="{38208BD1-6EFB-4124-8920-CEAA70D7F39F}" srcId="{01F4860D-6588-4975-BE2C-8BEF7626D1E6}" destId="{2A1BF17B-6AA5-41A1-A2EF-484229BCDE69}" srcOrd="0" destOrd="0" parTransId="{4FB08881-2C16-43CF-8056-6EFEF03BE06E}" sibTransId="{E2289EB9-4EFE-49E3-8E77-A3A8B4C0EF27}"/>
    <dgm:cxn modelId="{94DBCA6D-8352-42B0-B21D-EF4A3B1C4B80}" type="presOf" srcId="{2D7D7F19-81D2-4674-A4D2-FA2A545D89C0}" destId="{B0F7DEB2-046D-4923-AA80-7C2906D65ECA}" srcOrd="0" destOrd="0" presId="urn:microsoft.com/office/officeart/2005/8/layout/vList5"/>
    <dgm:cxn modelId="{6C0B96DC-05C4-4DDD-B05C-2F85BCDDD262}" type="presParOf" srcId="{5B6F749D-4001-431D-B123-C9C7096F50FB}" destId="{FFC64721-E419-477F-97D4-99D1ECBFCE82}" srcOrd="0" destOrd="0" presId="urn:microsoft.com/office/officeart/2005/8/layout/vList5"/>
    <dgm:cxn modelId="{941FCA90-4E64-42DD-844F-FF53426A042C}" type="presParOf" srcId="{FFC64721-E419-477F-97D4-99D1ECBFCE82}" destId="{EB900798-13E8-4396-A1AA-FB095B36E8B1}" srcOrd="0" destOrd="0" presId="urn:microsoft.com/office/officeart/2005/8/layout/vList5"/>
    <dgm:cxn modelId="{3A924BE0-C794-4A2D-B3F6-18B7BE809D8D}" type="presParOf" srcId="{FFC64721-E419-477F-97D4-99D1ECBFCE82}" destId="{B0F7DEB2-046D-4923-AA80-7C2906D65ECA}" srcOrd="1" destOrd="0" presId="urn:microsoft.com/office/officeart/2005/8/layout/vList5"/>
    <dgm:cxn modelId="{15C93D92-920A-4553-9BF4-BF23B786EA22}" type="presParOf" srcId="{5B6F749D-4001-431D-B123-C9C7096F50FB}" destId="{82461527-A0E1-419B-A393-658B473C8303}" srcOrd="1" destOrd="0" presId="urn:microsoft.com/office/officeart/2005/8/layout/vList5"/>
    <dgm:cxn modelId="{F93F8EB1-615D-4A53-B6F2-EA4A6BB39BF5}" type="presParOf" srcId="{5B6F749D-4001-431D-B123-C9C7096F50FB}" destId="{B86D1357-F83B-44E6-8325-452128FF00EF}" srcOrd="2" destOrd="0" presId="urn:microsoft.com/office/officeart/2005/8/layout/vList5"/>
    <dgm:cxn modelId="{C6ECCEDC-8DE4-4A32-9718-33C4622F6186}" type="presParOf" srcId="{B86D1357-F83B-44E6-8325-452128FF00EF}" destId="{6525B5B3-6008-45FB-B7C3-78304CF1358D}" srcOrd="0" destOrd="0" presId="urn:microsoft.com/office/officeart/2005/8/layout/vList5"/>
    <dgm:cxn modelId="{9135C74A-4110-425F-A260-D2688B64AA8F}" type="presParOf" srcId="{B86D1357-F83B-44E6-8325-452128FF00EF}" destId="{57ECE34E-E706-4DCA-9903-CB7097A8596A}" srcOrd="1" destOrd="0" presId="urn:microsoft.com/office/officeart/2005/8/layout/vList5"/>
    <dgm:cxn modelId="{8FEB7DF0-FF93-4390-AC52-E06201E192FB}" type="presParOf" srcId="{5B6F749D-4001-431D-B123-C9C7096F50FB}" destId="{01C7944C-8802-4848-8021-F3485A086EA6}" srcOrd="3" destOrd="0" presId="urn:microsoft.com/office/officeart/2005/8/layout/vList5"/>
    <dgm:cxn modelId="{A192759A-FC68-4CC0-BEA7-6E18D6483021}" type="presParOf" srcId="{5B6F749D-4001-431D-B123-C9C7096F50FB}" destId="{4F8A3FB1-16C7-48D5-A328-CFD2A1C0E6E2}" srcOrd="4" destOrd="0" presId="urn:microsoft.com/office/officeart/2005/8/layout/vList5"/>
    <dgm:cxn modelId="{32B26F58-997D-499D-8F9F-8A2A0001117F}" type="presParOf" srcId="{4F8A3FB1-16C7-48D5-A328-CFD2A1C0E6E2}" destId="{68891EB8-81B3-42AB-851C-16E4DC588FD2}" srcOrd="0" destOrd="0" presId="urn:microsoft.com/office/officeart/2005/8/layout/vList5"/>
    <dgm:cxn modelId="{413A79A5-C803-46A8-AC67-1C85264FBA66}" type="presParOf" srcId="{4F8A3FB1-16C7-48D5-A328-CFD2A1C0E6E2}" destId="{EB70F1AE-CB9E-4455-B695-F2CFC43F5FB9}" srcOrd="1" destOrd="0" presId="urn:microsoft.com/office/officeart/2005/8/layout/vList5"/>
    <dgm:cxn modelId="{C4D5163C-5DCA-49AE-99F8-48F73AF72A2F}" type="presParOf" srcId="{5B6F749D-4001-431D-B123-C9C7096F50FB}" destId="{4B0BF2B8-5792-44A3-B96B-A0CFC7606B82}" srcOrd="5" destOrd="0" presId="urn:microsoft.com/office/officeart/2005/8/layout/vList5"/>
    <dgm:cxn modelId="{77484347-5379-4735-856D-F9EE5C79826A}" type="presParOf" srcId="{5B6F749D-4001-431D-B123-C9C7096F50FB}" destId="{FD9C4D1F-C26B-48D6-ABA4-6DFDE1C965AD}" srcOrd="6" destOrd="0" presId="urn:microsoft.com/office/officeart/2005/8/layout/vList5"/>
    <dgm:cxn modelId="{22E871AB-B851-421C-842C-0DBA8B332515}" type="presParOf" srcId="{FD9C4D1F-C26B-48D6-ABA4-6DFDE1C965AD}" destId="{A12F407D-0EC1-45B8-9BB9-FD4AFE42E197}" srcOrd="0" destOrd="0" presId="urn:microsoft.com/office/officeart/2005/8/layout/vList5"/>
    <dgm:cxn modelId="{85FB3610-D4F2-4CC0-9C97-83C8B79733C3}" type="presParOf" srcId="{FD9C4D1F-C26B-48D6-ABA4-6DFDE1C965AD}" destId="{F6BBA24C-9584-4734-B748-FE3288B8E32D}" srcOrd="1" destOrd="0" presId="urn:microsoft.com/office/officeart/2005/8/layout/vList5"/>
    <dgm:cxn modelId="{2ABEA8A7-F9D6-4EC3-9DD1-606F3064A5D1}" type="presParOf" srcId="{5B6F749D-4001-431D-B123-C9C7096F50FB}" destId="{37CE06F3-0917-484E-8B1D-B528059B1F7F}" srcOrd="7" destOrd="0" presId="urn:microsoft.com/office/officeart/2005/8/layout/vList5"/>
    <dgm:cxn modelId="{6A946C6E-806E-434D-8019-8CE1C854EF99}" type="presParOf" srcId="{5B6F749D-4001-431D-B123-C9C7096F50FB}" destId="{90067119-95CA-4719-A645-866801BD5B4C}" srcOrd="8" destOrd="0" presId="urn:microsoft.com/office/officeart/2005/8/layout/vList5"/>
    <dgm:cxn modelId="{7C944BF0-95B3-4366-B613-1C64C9F0CF16}" type="presParOf" srcId="{90067119-95CA-4719-A645-866801BD5B4C}" destId="{8ACEB713-15FC-4A6E-9FA3-281192802F52}" srcOrd="0" destOrd="0" presId="urn:microsoft.com/office/officeart/2005/8/layout/vList5"/>
    <dgm:cxn modelId="{D6CB937A-C08D-435E-ACA9-6BD74994BEDA}" type="presParOf" srcId="{90067119-95CA-4719-A645-866801BD5B4C}" destId="{16992C34-75C6-488B-8BD1-C8AFE1BDCE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6CCA21A-7CA6-4053-A1C7-168D6655664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81EF728-AB40-43E1-8EA7-B2456DC6B672}">
      <dgm:prSet phldrT="[Text]" custT="1"/>
      <dgm:spPr>
        <a:solidFill>
          <a:schemeClr val="accent5">
            <a:lumMod val="50000"/>
          </a:schemeClr>
        </a:solidFill>
        <a:ln>
          <a:solidFill>
            <a:schemeClr val="accent5">
              <a:lumMod val="40000"/>
              <a:lumOff val="60000"/>
            </a:schemeClr>
          </a:solidFill>
        </a:ln>
      </dgm:spPr>
      <dgm:t>
        <a:bodyPr/>
        <a:lstStyle/>
        <a:p>
          <a:r>
            <a:rPr lang="fa-IR" sz="2800" dirty="0" smtClean="0">
              <a:cs typeface="B Nazanin" pitchFamily="2" charset="-78"/>
            </a:rPr>
            <a:t>مدل آربیتراژ</a:t>
          </a:r>
          <a:endParaRPr lang="en-US" sz="2800" dirty="0">
            <a:cs typeface="B Nazanin" pitchFamily="2" charset="-78"/>
          </a:endParaRPr>
        </a:p>
      </dgm:t>
    </dgm:pt>
    <dgm:pt modelId="{0DDF87FB-1155-4381-8559-A085F54DD8AB}" type="parTrans" cxnId="{4D8AFE75-3CF7-4B6F-B704-7BB7D76C496F}">
      <dgm:prSet/>
      <dgm:spPr/>
      <dgm:t>
        <a:bodyPr/>
        <a:lstStyle/>
        <a:p>
          <a:endParaRPr lang="en-US" sz="2800">
            <a:cs typeface="B Nazanin" pitchFamily="2" charset="-78"/>
          </a:endParaRPr>
        </a:p>
      </dgm:t>
    </dgm:pt>
    <dgm:pt modelId="{359BAE68-FCF7-437D-953A-74DD8EE8AC85}" type="sibTrans" cxnId="{4D8AFE75-3CF7-4B6F-B704-7BB7D76C496F}">
      <dgm:prSet/>
      <dgm:spPr/>
      <dgm:t>
        <a:bodyPr/>
        <a:lstStyle/>
        <a:p>
          <a:endParaRPr lang="en-US" sz="2800">
            <a:cs typeface="B Nazanin" pitchFamily="2" charset="-78"/>
          </a:endParaRPr>
        </a:p>
      </dgm:t>
    </dgm:pt>
    <dgm:pt modelId="{007849FF-40F4-4847-8001-38184E54F2A1}">
      <dgm:prSet phldrT="[Text]" custT="1"/>
      <dgm:spPr>
        <a:solidFill>
          <a:schemeClr val="accent5">
            <a:lumMod val="40000"/>
            <a:lumOff val="60000"/>
            <a:alpha val="90000"/>
          </a:schemeClr>
        </a:solidFill>
        <a:ln>
          <a:solidFill>
            <a:schemeClr val="accent5">
              <a:lumMod val="50000"/>
            </a:schemeClr>
          </a:solidFill>
        </a:ln>
      </dgm:spPr>
      <dgm:t>
        <a:bodyPr/>
        <a:lstStyle/>
        <a:p>
          <a:pPr rtl="1"/>
          <a:r>
            <a:rPr lang="fa-IR" sz="2800" dirty="0" smtClean="0">
              <a:cs typeface="B Nazanin" pitchFamily="2" charset="-78"/>
            </a:rPr>
            <a:t>بر اساس این نظریه، قیمت دارایی‌ها در بازار به‌گونه‌ای تعیین می‌شود که فرصت کسب سود بدون ریسک بازیگران بازار سلب شود.</a:t>
          </a:r>
          <a:endParaRPr lang="en-US" sz="2800" dirty="0">
            <a:cs typeface="B Nazanin" pitchFamily="2" charset="-78"/>
          </a:endParaRPr>
        </a:p>
      </dgm:t>
    </dgm:pt>
    <dgm:pt modelId="{D1FA1AB0-8A6A-420E-8E20-01BAE2D77556}" type="parTrans" cxnId="{10EAB036-B7DD-4A0E-8041-1579EA43A4E6}">
      <dgm:prSet/>
      <dgm:spPr/>
      <dgm:t>
        <a:bodyPr/>
        <a:lstStyle/>
        <a:p>
          <a:endParaRPr lang="en-US" sz="2800">
            <a:cs typeface="B Nazanin" pitchFamily="2" charset="-78"/>
          </a:endParaRPr>
        </a:p>
      </dgm:t>
    </dgm:pt>
    <dgm:pt modelId="{32D4435F-E3BB-453B-B2AE-B81DC3609C6D}" type="sibTrans" cxnId="{10EAB036-B7DD-4A0E-8041-1579EA43A4E6}">
      <dgm:prSet/>
      <dgm:spPr/>
      <dgm:t>
        <a:bodyPr/>
        <a:lstStyle/>
        <a:p>
          <a:endParaRPr lang="en-US" sz="2800">
            <a:cs typeface="B Nazanin" pitchFamily="2" charset="-78"/>
          </a:endParaRPr>
        </a:p>
      </dgm:t>
    </dgm:pt>
    <dgm:pt modelId="{0BEC3499-8297-4DCE-9000-F60EACBF39A7}">
      <dgm:prSet phldrT="[Text]" custT="1"/>
      <dgm:spPr>
        <a:solidFill>
          <a:schemeClr val="accent5">
            <a:lumMod val="50000"/>
          </a:schemeClr>
        </a:solidFill>
        <a:ln>
          <a:solidFill>
            <a:schemeClr val="accent5">
              <a:lumMod val="40000"/>
              <a:lumOff val="60000"/>
            </a:schemeClr>
          </a:solidFill>
        </a:ln>
      </dgm:spPr>
      <dgm:t>
        <a:bodyPr/>
        <a:lstStyle/>
        <a:p>
          <a:r>
            <a:rPr lang="fa-IR" sz="2800" dirty="0" smtClean="0">
              <a:cs typeface="B Nazanin" pitchFamily="2" charset="-78"/>
            </a:rPr>
            <a:t>مدل معادل مطمئن</a:t>
          </a:r>
          <a:endParaRPr lang="en-US" sz="2800" dirty="0">
            <a:cs typeface="B Nazanin" pitchFamily="2" charset="-78"/>
          </a:endParaRPr>
        </a:p>
      </dgm:t>
    </dgm:pt>
    <dgm:pt modelId="{A5F22838-6D48-4E2C-8786-A30922FF60C9}" type="parTrans" cxnId="{6A7CBA3B-350A-4B04-AD13-6827E0F839D1}">
      <dgm:prSet/>
      <dgm:spPr/>
      <dgm:t>
        <a:bodyPr/>
        <a:lstStyle/>
        <a:p>
          <a:endParaRPr lang="en-US" sz="2800">
            <a:cs typeface="B Nazanin" pitchFamily="2" charset="-78"/>
          </a:endParaRPr>
        </a:p>
      </dgm:t>
    </dgm:pt>
    <dgm:pt modelId="{D33A1F43-D858-4D99-8D1F-56E1AD326BA6}" type="sibTrans" cxnId="{6A7CBA3B-350A-4B04-AD13-6827E0F839D1}">
      <dgm:prSet/>
      <dgm:spPr/>
      <dgm:t>
        <a:bodyPr/>
        <a:lstStyle/>
        <a:p>
          <a:endParaRPr lang="en-US" sz="2800">
            <a:cs typeface="B Nazanin" pitchFamily="2" charset="-78"/>
          </a:endParaRPr>
        </a:p>
      </dgm:t>
    </dgm:pt>
    <dgm:pt modelId="{9C2A4CB2-756C-4C9D-8CF9-C213B237DD0C}">
      <dgm:prSet phldrT="[Text]" custT="1"/>
      <dgm:spPr>
        <a:solidFill>
          <a:schemeClr val="accent5">
            <a:lumMod val="40000"/>
            <a:lumOff val="60000"/>
            <a:alpha val="90000"/>
          </a:schemeClr>
        </a:solidFill>
        <a:ln>
          <a:solidFill>
            <a:schemeClr val="accent5">
              <a:lumMod val="50000"/>
            </a:schemeClr>
          </a:solidFill>
        </a:ln>
      </dgm:spPr>
      <dgm:t>
        <a:bodyPr/>
        <a:lstStyle/>
        <a:p>
          <a:pPr rtl="1"/>
          <a:r>
            <a:rPr lang="fa-IR" sz="2800" dirty="0" smtClean="0">
              <a:cs typeface="B Nazanin" pitchFamily="2" charset="-78"/>
            </a:rPr>
            <a:t>برای رسیدن به معادل مطمئن یک دارایی، باید قیمت ریسک دارایی را از ارزش </a:t>
          </a:r>
          <a:r>
            <a:rPr lang="fa-IR" sz="2800" dirty="0" smtClean="0">
              <a:cs typeface="B Nazanin" pitchFamily="2" charset="-78"/>
            </a:rPr>
            <a:t>مورد انتظار </a:t>
          </a:r>
          <a:r>
            <a:rPr lang="fa-IR" sz="2800" dirty="0" smtClean="0">
              <a:cs typeface="B Nazanin" pitchFamily="2" charset="-78"/>
            </a:rPr>
            <a:t>آن داریی کسر کنیم.</a:t>
          </a:r>
          <a:endParaRPr lang="en-US" sz="2800" dirty="0">
            <a:cs typeface="B Nazanin" pitchFamily="2" charset="-78"/>
          </a:endParaRPr>
        </a:p>
      </dgm:t>
    </dgm:pt>
    <dgm:pt modelId="{CF60C59F-8BE6-4E24-9BE8-187DAD9200BF}" type="parTrans" cxnId="{AC7719CC-9497-41A0-82D6-290C4B847A8F}">
      <dgm:prSet/>
      <dgm:spPr/>
      <dgm:t>
        <a:bodyPr/>
        <a:lstStyle/>
        <a:p>
          <a:endParaRPr lang="en-US" sz="2800">
            <a:cs typeface="B Nazanin" pitchFamily="2" charset="-78"/>
          </a:endParaRPr>
        </a:p>
      </dgm:t>
    </dgm:pt>
    <dgm:pt modelId="{9BA4B358-EAED-4C9B-BAEE-491087983B64}" type="sibTrans" cxnId="{AC7719CC-9497-41A0-82D6-290C4B847A8F}">
      <dgm:prSet/>
      <dgm:spPr/>
      <dgm:t>
        <a:bodyPr/>
        <a:lstStyle/>
        <a:p>
          <a:endParaRPr lang="en-US" sz="2800">
            <a:cs typeface="B Nazanin" pitchFamily="2" charset="-78"/>
          </a:endParaRPr>
        </a:p>
      </dgm:t>
    </dgm:pt>
    <dgm:pt modelId="{6A7E25ED-1059-4DE0-8BB4-9BC09B63B7E6}" type="pres">
      <dgm:prSet presAssocID="{36CCA21A-7CA6-4053-A1C7-168D66556642}" presName="linearFlow" presStyleCnt="0">
        <dgm:presLayoutVars>
          <dgm:dir/>
          <dgm:animLvl val="lvl"/>
          <dgm:resizeHandles val="exact"/>
        </dgm:presLayoutVars>
      </dgm:prSet>
      <dgm:spPr/>
      <dgm:t>
        <a:bodyPr/>
        <a:lstStyle/>
        <a:p>
          <a:endParaRPr lang="en-US"/>
        </a:p>
      </dgm:t>
    </dgm:pt>
    <dgm:pt modelId="{316757F1-5389-485A-AF59-8D69119587F0}" type="pres">
      <dgm:prSet presAssocID="{381EF728-AB40-43E1-8EA7-B2456DC6B672}" presName="composite" presStyleCnt="0"/>
      <dgm:spPr/>
    </dgm:pt>
    <dgm:pt modelId="{FEEBC05C-C834-48F5-862B-72FC36A17EF9}" type="pres">
      <dgm:prSet presAssocID="{381EF728-AB40-43E1-8EA7-B2456DC6B672}" presName="parentText" presStyleLbl="alignNode1" presStyleIdx="0" presStyleCnt="2">
        <dgm:presLayoutVars>
          <dgm:chMax val="1"/>
          <dgm:bulletEnabled val="1"/>
        </dgm:presLayoutVars>
      </dgm:prSet>
      <dgm:spPr/>
      <dgm:t>
        <a:bodyPr/>
        <a:lstStyle/>
        <a:p>
          <a:endParaRPr lang="en-US"/>
        </a:p>
      </dgm:t>
    </dgm:pt>
    <dgm:pt modelId="{29F97618-3279-465F-92F5-26828822F076}" type="pres">
      <dgm:prSet presAssocID="{381EF728-AB40-43E1-8EA7-B2456DC6B672}" presName="descendantText" presStyleLbl="alignAcc1" presStyleIdx="0" presStyleCnt="2">
        <dgm:presLayoutVars>
          <dgm:bulletEnabled val="1"/>
        </dgm:presLayoutVars>
      </dgm:prSet>
      <dgm:spPr/>
      <dgm:t>
        <a:bodyPr/>
        <a:lstStyle/>
        <a:p>
          <a:endParaRPr lang="en-US"/>
        </a:p>
      </dgm:t>
    </dgm:pt>
    <dgm:pt modelId="{0070FAB2-8A21-4C3A-9918-B296D8CA82C1}" type="pres">
      <dgm:prSet presAssocID="{359BAE68-FCF7-437D-953A-74DD8EE8AC85}" presName="sp" presStyleCnt="0"/>
      <dgm:spPr/>
    </dgm:pt>
    <dgm:pt modelId="{578448A1-760D-47E4-9443-7106A903FBA6}" type="pres">
      <dgm:prSet presAssocID="{0BEC3499-8297-4DCE-9000-F60EACBF39A7}" presName="composite" presStyleCnt="0"/>
      <dgm:spPr/>
    </dgm:pt>
    <dgm:pt modelId="{21E84082-1E6D-4E48-B512-00856E2C3657}" type="pres">
      <dgm:prSet presAssocID="{0BEC3499-8297-4DCE-9000-F60EACBF39A7}" presName="parentText" presStyleLbl="alignNode1" presStyleIdx="1" presStyleCnt="2">
        <dgm:presLayoutVars>
          <dgm:chMax val="1"/>
          <dgm:bulletEnabled val="1"/>
        </dgm:presLayoutVars>
      </dgm:prSet>
      <dgm:spPr/>
      <dgm:t>
        <a:bodyPr/>
        <a:lstStyle/>
        <a:p>
          <a:endParaRPr lang="en-US"/>
        </a:p>
      </dgm:t>
    </dgm:pt>
    <dgm:pt modelId="{09641F86-4FB2-46F9-8DD7-A78DADCA8D62}" type="pres">
      <dgm:prSet presAssocID="{0BEC3499-8297-4DCE-9000-F60EACBF39A7}" presName="descendantText" presStyleLbl="alignAcc1" presStyleIdx="1" presStyleCnt="2">
        <dgm:presLayoutVars>
          <dgm:bulletEnabled val="1"/>
        </dgm:presLayoutVars>
      </dgm:prSet>
      <dgm:spPr/>
      <dgm:t>
        <a:bodyPr/>
        <a:lstStyle/>
        <a:p>
          <a:endParaRPr lang="en-US"/>
        </a:p>
      </dgm:t>
    </dgm:pt>
  </dgm:ptLst>
  <dgm:cxnLst>
    <dgm:cxn modelId="{3D0E02D7-1C80-4DDC-8771-B3C1B0E226D6}" type="presOf" srcId="{9C2A4CB2-756C-4C9D-8CF9-C213B237DD0C}" destId="{09641F86-4FB2-46F9-8DD7-A78DADCA8D62}" srcOrd="0" destOrd="0" presId="urn:microsoft.com/office/officeart/2005/8/layout/chevron2"/>
    <dgm:cxn modelId="{7B756F88-5754-4142-B8BB-C852A9E2229C}" type="presOf" srcId="{007849FF-40F4-4847-8001-38184E54F2A1}" destId="{29F97618-3279-465F-92F5-26828822F076}" srcOrd="0" destOrd="0" presId="urn:microsoft.com/office/officeart/2005/8/layout/chevron2"/>
    <dgm:cxn modelId="{083E115E-09B8-4100-92CE-57BD70DE456B}" type="presOf" srcId="{381EF728-AB40-43E1-8EA7-B2456DC6B672}" destId="{FEEBC05C-C834-48F5-862B-72FC36A17EF9}" srcOrd="0" destOrd="0" presId="urn:microsoft.com/office/officeart/2005/8/layout/chevron2"/>
    <dgm:cxn modelId="{10EAB036-B7DD-4A0E-8041-1579EA43A4E6}" srcId="{381EF728-AB40-43E1-8EA7-B2456DC6B672}" destId="{007849FF-40F4-4847-8001-38184E54F2A1}" srcOrd="0" destOrd="0" parTransId="{D1FA1AB0-8A6A-420E-8E20-01BAE2D77556}" sibTransId="{32D4435F-E3BB-453B-B2AE-B81DC3609C6D}"/>
    <dgm:cxn modelId="{4D8AFE75-3CF7-4B6F-B704-7BB7D76C496F}" srcId="{36CCA21A-7CA6-4053-A1C7-168D66556642}" destId="{381EF728-AB40-43E1-8EA7-B2456DC6B672}" srcOrd="0" destOrd="0" parTransId="{0DDF87FB-1155-4381-8559-A085F54DD8AB}" sibTransId="{359BAE68-FCF7-437D-953A-74DD8EE8AC85}"/>
    <dgm:cxn modelId="{2138194C-9512-4483-9626-1EB8B61849AB}" type="presOf" srcId="{0BEC3499-8297-4DCE-9000-F60EACBF39A7}" destId="{21E84082-1E6D-4E48-B512-00856E2C3657}" srcOrd="0" destOrd="0" presId="urn:microsoft.com/office/officeart/2005/8/layout/chevron2"/>
    <dgm:cxn modelId="{36FC228B-E480-434D-8DAD-36240A3ABB58}" type="presOf" srcId="{36CCA21A-7CA6-4053-A1C7-168D66556642}" destId="{6A7E25ED-1059-4DE0-8BB4-9BC09B63B7E6}" srcOrd="0" destOrd="0" presId="urn:microsoft.com/office/officeart/2005/8/layout/chevron2"/>
    <dgm:cxn modelId="{AC7719CC-9497-41A0-82D6-290C4B847A8F}" srcId="{0BEC3499-8297-4DCE-9000-F60EACBF39A7}" destId="{9C2A4CB2-756C-4C9D-8CF9-C213B237DD0C}" srcOrd="0" destOrd="0" parTransId="{CF60C59F-8BE6-4E24-9BE8-187DAD9200BF}" sibTransId="{9BA4B358-EAED-4C9B-BAEE-491087983B64}"/>
    <dgm:cxn modelId="{6A7CBA3B-350A-4B04-AD13-6827E0F839D1}" srcId="{36CCA21A-7CA6-4053-A1C7-168D66556642}" destId="{0BEC3499-8297-4DCE-9000-F60EACBF39A7}" srcOrd="1" destOrd="0" parTransId="{A5F22838-6D48-4E2C-8786-A30922FF60C9}" sibTransId="{D33A1F43-D858-4D99-8D1F-56E1AD326BA6}"/>
    <dgm:cxn modelId="{44E219AB-B8D0-4122-AD3F-4DCB491F570D}" type="presParOf" srcId="{6A7E25ED-1059-4DE0-8BB4-9BC09B63B7E6}" destId="{316757F1-5389-485A-AF59-8D69119587F0}" srcOrd="0" destOrd="0" presId="urn:microsoft.com/office/officeart/2005/8/layout/chevron2"/>
    <dgm:cxn modelId="{10DEB48E-13BB-441E-BD2E-9478B53F603C}" type="presParOf" srcId="{316757F1-5389-485A-AF59-8D69119587F0}" destId="{FEEBC05C-C834-48F5-862B-72FC36A17EF9}" srcOrd="0" destOrd="0" presId="urn:microsoft.com/office/officeart/2005/8/layout/chevron2"/>
    <dgm:cxn modelId="{A40C44EA-705E-4620-B220-1D68AA2FE77B}" type="presParOf" srcId="{316757F1-5389-485A-AF59-8D69119587F0}" destId="{29F97618-3279-465F-92F5-26828822F076}" srcOrd="1" destOrd="0" presId="urn:microsoft.com/office/officeart/2005/8/layout/chevron2"/>
    <dgm:cxn modelId="{C02368C8-6830-43BB-B69C-A59C8BB312C5}" type="presParOf" srcId="{6A7E25ED-1059-4DE0-8BB4-9BC09B63B7E6}" destId="{0070FAB2-8A21-4C3A-9918-B296D8CA82C1}" srcOrd="1" destOrd="0" presId="urn:microsoft.com/office/officeart/2005/8/layout/chevron2"/>
    <dgm:cxn modelId="{4913D070-3FCF-4AF1-B597-7AE5076C6118}" type="presParOf" srcId="{6A7E25ED-1059-4DE0-8BB4-9BC09B63B7E6}" destId="{578448A1-760D-47E4-9443-7106A903FBA6}" srcOrd="2" destOrd="0" presId="urn:microsoft.com/office/officeart/2005/8/layout/chevron2"/>
    <dgm:cxn modelId="{79A2EB59-3BC1-4960-AB4D-4779926D7878}" type="presParOf" srcId="{578448A1-760D-47E4-9443-7106A903FBA6}" destId="{21E84082-1E6D-4E48-B512-00856E2C3657}" srcOrd="0" destOrd="0" presId="urn:microsoft.com/office/officeart/2005/8/layout/chevron2"/>
    <dgm:cxn modelId="{F582E21B-6698-446F-A5D4-D4094829EF94}" type="presParOf" srcId="{578448A1-760D-47E4-9443-7106A903FBA6}" destId="{09641F86-4FB2-46F9-8DD7-A78DADCA8D6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C9EF7C-3560-4BAD-A94C-3FAB60E87ED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227DACD3-0E50-4707-99B6-606E2A19E8AA}">
      <dgm:prSet phldrT="[Text]" custT="1"/>
      <dgm:spPr>
        <a:ln w="38100">
          <a:solidFill>
            <a:schemeClr val="accent5">
              <a:lumMod val="50000"/>
            </a:schemeClr>
          </a:solidFill>
        </a:ln>
      </dgm:spPr>
      <dgm:t>
        <a:bodyPr/>
        <a:lstStyle/>
        <a:p>
          <a:pPr rtl="1"/>
          <a:r>
            <a:rPr lang="fa-IR" sz="2800" dirty="0" smtClean="0">
              <a:cs typeface="B Nazanin" pitchFamily="2" charset="-78"/>
            </a:rPr>
            <a:t>صندوق زمین و ساختمان</a:t>
          </a:r>
          <a:endParaRPr lang="en-US" sz="2800" dirty="0">
            <a:cs typeface="B Nazanin" pitchFamily="2" charset="-78"/>
          </a:endParaRPr>
        </a:p>
      </dgm:t>
    </dgm:pt>
    <dgm:pt modelId="{CE1D1965-21F4-43E6-B1AE-79EB2EBFB7FD}" type="parTrans" cxnId="{17A4DC01-F6EC-4CED-9C2B-C2F2AE22F45B}">
      <dgm:prSet/>
      <dgm:spPr/>
      <dgm:t>
        <a:bodyPr/>
        <a:lstStyle/>
        <a:p>
          <a:endParaRPr lang="en-US"/>
        </a:p>
      </dgm:t>
    </dgm:pt>
    <dgm:pt modelId="{FEEA0862-3415-401B-914C-101D4ADB7256}" type="sibTrans" cxnId="{17A4DC01-F6EC-4CED-9C2B-C2F2AE22F45B}">
      <dgm:prSet/>
      <dgm:spPr/>
      <dgm:t>
        <a:bodyPr/>
        <a:lstStyle/>
        <a:p>
          <a:endParaRPr lang="en-US"/>
        </a:p>
      </dgm:t>
    </dgm:pt>
    <dgm:pt modelId="{2D643D3D-1250-4490-A88D-087BD547C750}">
      <dgm:prSet phldrT="[Text]" custT="1"/>
      <dgm:spPr>
        <a:ln w="38100">
          <a:solidFill>
            <a:schemeClr val="accent5">
              <a:lumMod val="50000"/>
            </a:schemeClr>
          </a:solidFill>
        </a:ln>
      </dgm:spPr>
      <dgm:t>
        <a:bodyPr/>
        <a:lstStyle/>
        <a:p>
          <a:pPr rtl="1"/>
          <a:r>
            <a:rPr lang="fa-IR" sz="2800" dirty="0" smtClean="0">
              <a:cs typeface="B Nazanin" pitchFamily="2" charset="-78"/>
            </a:rPr>
            <a:t>صندوق فروش متری</a:t>
          </a:r>
          <a:endParaRPr lang="en-US" sz="2800" dirty="0">
            <a:cs typeface="B Nazanin" pitchFamily="2" charset="-78"/>
          </a:endParaRPr>
        </a:p>
      </dgm:t>
    </dgm:pt>
    <dgm:pt modelId="{A49D70B9-161F-4528-833C-39EA5D72724F}" type="parTrans" cxnId="{89101999-4A50-485A-8CB6-B74E1CF67BCC}">
      <dgm:prSet/>
      <dgm:spPr/>
      <dgm:t>
        <a:bodyPr/>
        <a:lstStyle/>
        <a:p>
          <a:endParaRPr lang="en-US"/>
        </a:p>
      </dgm:t>
    </dgm:pt>
    <dgm:pt modelId="{029E996E-1644-4C4F-88C0-1DCF08EBD6FD}" type="sibTrans" cxnId="{89101999-4A50-485A-8CB6-B74E1CF67BCC}">
      <dgm:prSet/>
      <dgm:spPr/>
      <dgm:t>
        <a:bodyPr/>
        <a:lstStyle/>
        <a:p>
          <a:endParaRPr lang="en-US"/>
        </a:p>
      </dgm:t>
    </dgm:pt>
    <dgm:pt modelId="{0F924F17-586C-4742-B530-42E7A57F4D38}">
      <dgm:prSet phldrT="[Text]" custT="1"/>
      <dgm:spPr>
        <a:ln w="38100">
          <a:solidFill>
            <a:schemeClr val="accent5">
              <a:lumMod val="50000"/>
            </a:schemeClr>
          </a:solidFill>
        </a:ln>
      </dgm:spPr>
      <dgm:t>
        <a:bodyPr/>
        <a:lstStyle/>
        <a:p>
          <a:pPr rtl="1"/>
          <a:r>
            <a:rPr lang="fa-IR" sz="2800" dirty="0" smtClean="0">
              <a:cs typeface="B Nazanin" pitchFamily="2" charset="-78"/>
            </a:rPr>
            <a:t>ابزارهای مشارکتی، حساب امانی (</a:t>
          </a:r>
          <a:r>
            <a:rPr lang="en-US" sz="2800" dirty="0" smtClean="0">
              <a:latin typeface="Times New Roman" pitchFamily="18" charset="0"/>
              <a:cs typeface="B Nazanin" pitchFamily="2" charset="-78"/>
            </a:rPr>
            <a:t>escrow account</a:t>
          </a:r>
          <a:r>
            <a:rPr lang="fa-IR" sz="2800" dirty="0" smtClean="0">
              <a:cs typeface="B Nazanin" pitchFamily="2" charset="-78"/>
            </a:rPr>
            <a:t>))</a:t>
          </a:r>
          <a:endParaRPr lang="en-US" sz="2800" dirty="0">
            <a:cs typeface="B Nazanin" pitchFamily="2" charset="-78"/>
          </a:endParaRPr>
        </a:p>
      </dgm:t>
    </dgm:pt>
    <dgm:pt modelId="{49054DB0-5C05-4A32-839B-D694D8F1CED9}" type="parTrans" cxnId="{A91C2C7C-DA21-4C8B-AD12-4525A2DF20CB}">
      <dgm:prSet/>
      <dgm:spPr/>
      <dgm:t>
        <a:bodyPr/>
        <a:lstStyle/>
        <a:p>
          <a:endParaRPr lang="en-US"/>
        </a:p>
      </dgm:t>
    </dgm:pt>
    <dgm:pt modelId="{FDB6E314-D797-4546-B807-96C846719188}" type="sibTrans" cxnId="{A91C2C7C-DA21-4C8B-AD12-4525A2DF20CB}">
      <dgm:prSet/>
      <dgm:spPr/>
      <dgm:t>
        <a:bodyPr/>
        <a:lstStyle/>
        <a:p>
          <a:endParaRPr lang="en-US"/>
        </a:p>
      </dgm:t>
    </dgm:pt>
    <dgm:pt modelId="{317D2E4C-D68A-46A1-8700-69744A5B6FB4}" type="pres">
      <dgm:prSet presAssocID="{B7C9EF7C-3560-4BAD-A94C-3FAB60E87EDF}" presName="Name0" presStyleCnt="0">
        <dgm:presLayoutVars>
          <dgm:dir/>
          <dgm:resizeHandles val="exact"/>
        </dgm:presLayoutVars>
      </dgm:prSet>
      <dgm:spPr/>
      <dgm:t>
        <a:bodyPr/>
        <a:lstStyle/>
        <a:p>
          <a:endParaRPr lang="en-US"/>
        </a:p>
      </dgm:t>
    </dgm:pt>
    <dgm:pt modelId="{DF6B4A28-93B7-4C32-AA65-41F7A84C007C}" type="pres">
      <dgm:prSet presAssocID="{227DACD3-0E50-4707-99B6-606E2A19E8AA}" presName="composite" presStyleCnt="0"/>
      <dgm:spPr/>
    </dgm:pt>
    <dgm:pt modelId="{E99DCF2F-638F-4D75-A55D-0ECC09422220}" type="pres">
      <dgm:prSet presAssocID="{227DACD3-0E50-4707-99B6-606E2A19E8AA}" presName="rect1" presStyleLbl="trAlignAcc1" presStyleIdx="0" presStyleCnt="3" custScaleX="120238">
        <dgm:presLayoutVars>
          <dgm:bulletEnabled val="1"/>
        </dgm:presLayoutVars>
      </dgm:prSet>
      <dgm:spPr/>
      <dgm:t>
        <a:bodyPr/>
        <a:lstStyle/>
        <a:p>
          <a:endParaRPr lang="en-US"/>
        </a:p>
      </dgm:t>
    </dgm:pt>
    <dgm:pt modelId="{80C18EAA-9FB1-4D9C-B064-3E5A315899C5}" type="pres">
      <dgm:prSet presAssocID="{227DACD3-0E50-4707-99B6-606E2A19E8AA}" presName="rect2" presStyleLbl="fgImgPlace1" presStyleIdx="0" presStyleCnt="3"/>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l="-25000" r="-25000"/>
          </a:stretch>
        </a:blipFill>
      </dgm:spPr>
      <dgm:t>
        <a:bodyPr/>
        <a:lstStyle/>
        <a:p>
          <a:endParaRPr lang="en-US"/>
        </a:p>
      </dgm:t>
    </dgm:pt>
    <dgm:pt modelId="{25673D06-FF58-42D3-B19D-4A95BF37B0B3}" type="pres">
      <dgm:prSet presAssocID="{FEEA0862-3415-401B-914C-101D4ADB7256}" presName="sibTrans" presStyleCnt="0"/>
      <dgm:spPr/>
    </dgm:pt>
    <dgm:pt modelId="{71875C32-26B8-4387-88CF-5939598F8B8B}" type="pres">
      <dgm:prSet presAssocID="{2D643D3D-1250-4490-A88D-087BD547C750}" presName="composite" presStyleCnt="0"/>
      <dgm:spPr/>
    </dgm:pt>
    <dgm:pt modelId="{687E2039-F40B-485C-8DD3-4113F931430B}" type="pres">
      <dgm:prSet presAssocID="{2D643D3D-1250-4490-A88D-087BD547C750}" presName="rect1" presStyleLbl="trAlignAcc1" presStyleIdx="1" presStyleCnt="3" custScaleX="120238">
        <dgm:presLayoutVars>
          <dgm:bulletEnabled val="1"/>
        </dgm:presLayoutVars>
      </dgm:prSet>
      <dgm:spPr/>
      <dgm:t>
        <a:bodyPr/>
        <a:lstStyle/>
        <a:p>
          <a:endParaRPr lang="en-US"/>
        </a:p>
      </dgm:t>
    </dgm:pt>
    <dgm:pt modelId="{FDA2E864-108A-45A8-9FD0-21F2B46C9A7E}" type="pres">
      <dgm:prSet presAssocID="{2D643D3D-1250-4490-A88D-087BD547C750}" presName="rect2" presStyleLbl="fgImgPlace1" presStyleIdx="1" presStyleCnt="3"/>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l="-25000" r="-25000"/>
          </a:stretch>
        </a:blipFill>
      </dgm:spPr>
    </dgm:pt>
    <dgm:pt modelId="{CA1410D9-333E-48BA-B5BB-6E7B894F16A8}" type="pres">
      <dgm:prSet presAssocID="{029E996E-1644-4C4F-88C0-1DCF08EBD6FD}" presName="sibTrans" presStyleCnt="0"/>
      <dgm:spPr/>
    </dgm:pt>
    <dgm:pt modelId="{C43FC8AA-94F9-479B-9418-E7AB40E66DBE}" type="pres">
      <dgm:prSet presAssocID="{0F924F17-586C-4742-B530-42E7A57F4D38}" presName="composite" presStyleCnt="0"/>
      <dgm:spPr/>
    </dgm:pt>
    <dgm:pt modelId="{E2ACAE1C-693B-4CA9-A3EF-F25CA45A840E}" type="pres">
      <dgm:prSet presAssocID="{0F924F17-586C-4742-B530-42E7A57F4D38}" presName="rect1" presStyleLbl="trAlignAcc1" presStyleIdx="2" presStyleCnt="3" custScaleX="120238">
        <dgm:presLayoutVars>
          <dgm:bulletEnabled val="1"/>
        </dgm:presLayoutVars>
      </dgm:prSet>
      <dgm:spPr/>
      <dgm:t>
        <a:bodyPr/>
        <a:lstStyle/>
        <a:p>
          <a:endParaRPr lang="en-US"/>
        </a:p>
      </dgm:t>
    </dgm:pt>
    <dgm:pt modelId="{A5D13D90-4A51-42E2-A756-A6B3409CF589}" type="pres">
      <dgm:prSet presAssocID="{0F924F17-586C-4742-B530-42E7A57F4D38}" presName="rect2" presStyleLbl="fgImgPlace1" presStyleIdx="2" presStyleCnt="3"/>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l="-25000" r="-25000"/>
          </a:stretch>
        </a:blipFill>
      </dgm:spPr>
    </dgm:pt>
  </dgm:ptLst>
  <dgm:cxnLst>
    <dgm:cxn modelId="{89101999-4A50-485A-8CB6-B74E1CF67BCC}" srcId="{B7C9EF7C-3560-4BAD-A94C-3FAB60E87EDF}" destId="{2D643D3D-1250-4490-A88D-087BD547C750}" srcOrd="1" destOrd="0" parTransId="{A49D70B9-161F-4528-833C-39EA5D72724F}" sibTransId="{029E996E-1644-4C4F-88C0-1DCF08EBD6FD}"/>
    <dgm:cxn modelId="{17A4DC01-F6EC-4CED-9C2B-C2F2AE22F45B}" srcId="{B7C9EF7C-3560-4BAD-A94C-3FAB60E87EDF}" destId="{227DACD3-0E50-4707-99B6-606E2A19E8AA}" srcOrd="0" destOrd="0" parTransId="{CE1D1965-21F4-43E6-B1AE-79EB2EBFB7FD}" sibTransId="{FEEA0862-3415-401B-914C-101D4ADB7256}"/>
    <dgm:cxn modelId="{03253B4A-3B06-4953-B5D7-06AA3E8B4278}" type="presOf" srcId="{B7C9EF7C-3560-4BAD-A94C-3FAB60E87EDF}" destId="{317D2E4C-D68A-46A1-8700-69744A5B6FB4}" srcOrd="0" destOrd="0" presId="urn:microsoft.com/office/officeart/2008/layout/PictureStrips"/>
    <dgm:cxn modelId="{A91C2C7C-DA21-4C8B-AD12-4525A2DF20CB}" srcId="{B7C9EF7C-3560-4BAD-A94C-3FAB60E87EDF}" destId="{0F924F17-586C-4742-B530-42E7A57F4D38}" srcOrd="2" destOrd="0" parTransId="{49054DB0-5C05-4A32-839B-D694D8F1CED9}" sibTransId="{FDB6E314-D797-4546-B807-96C846719188}"/>
    <dgm:cxn modelId="{70C658DF-8926-4C2F-B125-C156E040A45A}" type="presOf" srcId="{2D643D3D-1250-4490-A88D-087BD547C750}" destId="{687E2039-F40B-485C-8DD3-4113F931430B}" srcOrd="0" destOrd="0" presId="urn:microsoft.com/office/officeart/2008/layout/PictureStrips"/>
    <dgm:cxn modelId="{4FEBF531-95F4-4355-BC18-AC83FCA53410}" type="presOf" srcId="{0F924F17-586C-4742-B530-42E7A57F4D38}" destId="{E2ACAE1C-693B-4CA9-A3EF-F25CA45A840E}" srcOrd="0" destOrd="0" presId="urn:microsoft.com/office/officeart/2008/layout/PictureStrips"/>
    <dgm:cxn modelId="{60F56033-24F3-4C94-B22D-00008274DF1E}" type="presOf" srcId="{227DACD3-0E50-4707-99B6-606E2A19E8AA}" destId="{E99DCF2F-638F-4D75-A55D-0ECC09422220}" srcOrd="0" destOrd="0" presId="urn:microsoft.com/office/officeart/2008/layout/PictureStrips"/>
    <dgm:cxn modelId="{4935F046-6EA7-43B0-80FD-699BE5D55E26}" type="presParOf" srcId="{317D2E4C-D68A-46A1-8700-69744A5B6FB4}" destId="{DF6B4A28-93B7-4C32-AA65-41F7A84C007C}" srcOrd="0" destOrd="0" presId="urn:microsoft.com/office/officeart/2008/layout/PictureStrips"/>
    <dgm:cxn modelId="{43A458C9-68F3-4382-895A-161CCE687DE3}" type="presParOf" srcId="{DF6B4A28-93B7-4C32-AA65-41F7A84C007C}" destId="{E99DCF2F-638F-4D75-A55D-0ECC09422220}" srcOrd="0" destOrd="0" presId="urn:microsoft.com/office/officeart/2008/layout/PictureStrips"/>
    <dgm:cxn modelId="{1736A4A2-A060-4B2F-A530-D853B70A4304}" type="presParOf" srcId="{DF6B4A28-93B7-4C32-AA65-41F7A84C007C}" destId="{80C18EAA-9FB1-4D9C-B064-3E5A315899C5}" srcOrd="1" destOrd="0" presId="urn:microsoft.com/office/officeart/2008/layout/PictureStrips"/>
    <dgm:cxn modelId="{9F9D6034-6462-4E4E-B78C-6F644673C026}" type="presParOf" srcId="{317D2E4C-D68A-46A1-8700-69744A5B6FB4}" destId="{25673D06-FF58-42D3-B19D-4A95BF37B0B3}" srcOrd="1" destOrd="0" presId="urn:microsoft.com/office/officeart/2008/layout/PictureStrips"/>
    <dgm:cxn modelId="{F430FA53-0BA6-457C-805E-ACFE61E70A1B}" type="presParOf" srcId="{317D2E4C-D68A-46A1-8700-69744A5B6FB4}" destId="{71875C32-26B8-4387-88CF-5939598F8B8B}" srcOrd="2" destOrd="0" presId="urn:microsoft.com/office/officeart/2008/layout/PictureStrips"/>
    <dgm:cxn modelId="{35FF021B-948F-43EC-AD6E-ABD3999A477A}" type="presParOf" srcId="{71875C32-26B8-4387-88CF-5939598F8B8B}" destId="{687E2039-F40B-485C-8DD3-4113F931430B}" srcOrd="0" destOrd="0" presId="urn:microsoft.com/office/officeart/2008/layout/PictureStrips"/>
    <dgm:cxn modelId="{6B7A4FE3-7981-41DA-AA50-788D8E2FDEF4}" type="presParOf" srcId="{71875C32-26B8-4387-88CF-5939598F8B8B}" destId="{FDA2E864-108A-45A8-9FD0-21F2B46C9A7E}" srcOrd="1" destOrd="0" presId="urn:microsoft.com/office/officeart/2008/layout/PictureStrips"/>
    <dgm:cxn modelId="{FA456B67-92E2-4927-A9CC-15093D98AA36}" type="presParOf" srcId="{317D2E4C-D68A-46A1-8700-69744A5B6FB4}" destId="{CA1410D9-333E-48BA-B5BB-6E7B894F16A8}" srcOrd="3" destOrd="0" presId="urn:microsoft.com/office/officeart/2008/layout/PictureStrips"/>
    <dgm:cxn modelId="{781C1C28-38DE-4A23-AF9E-AB6BCD569DF3}" type="presParOf" srcId="{317D2E4C-D68A-46A1-8700-69744A5B6FB4}" destId="{C43FC8AA-94F9-479B-9418-E7AB40E66DBE}" srcOrd="4" destOrd="0" presId="urn:microsoft.com/office/officeart/2008/layout/PictureStrips"/>
    <dgm:cxn modelId="{D41D1F45-1F5B-4B57-B1B8-9958328BDC8B}" type="presParOf" srcId="{C43FC8AA-94F9-479B-9418-E7AB40E66DBE}" destId="{E2ACAE1C-693B-4CA9-A3EF-F25CA45A840E}" srcOrd="0" destOrd="0" presId="urn:microsoft.com/office/officeart/2008/layout/PictureStrips"/>
    <dgm:cxn modelId="{BD439542-E8FE-4D6D-AF88-8373D7134C00}" type="presParOf" srcId="{C43FC8AA-94F9-479B-9418-E7AB40E66DBE}" destId="{A5D13D90-4A51-42E2-A756-A6B3409CF58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16060A-DA69-430C-AF39-3856D303BE4C}" type="doc">
      <dgm:prSet loTypeId="urn:microsoft.com/office/officeart/2005/8/layout/process4" loCatId="list" qsTypeId="urn:microsoft.com/office/officeart/2005/8/quickstyle/3d3" qsCatId="3D" csTypeId="urn:microsoft.com/office/officeart/2005/8/colors/colorful1#24" csCatId="colorful" phldr="1"/>
      <dgm:spPr/>
      <dgm:t>
        <a:bodyPr/>
        <a:lstStyle/>
        <a:p>
          <a:endParaRPr lang="en-US"/>
        </a:p>
      </dgm:t>
    </dgm:pt>
    <dgm:pt modelId="{426EF947-9218-4B6E-AF17-F62FCE524C2D}">
      <dgm:prSet custT="1"/>
      <dgm:spPr>
        <a:solidFill>
          <a:schemeClr val="accent5">
            <a:lumMod val="40000"/>
            <a:lumOff val="60000"/>
          </a:schemeClr>
        </a:solidFill>
        <a:ln w="28575">
          <a:solidFill>
            <a:srgbClr val="FF0000"/>
          </a:solidFill>
        </a:ln>
      </dgm:spPr>
      <dgm:t>
        <a:bodyPr/>
        <a:lstStyle/>
        <a:p>
          <a:pPr algn="justLow" rtl="1"/>
          <a:r>
            <a:rPr lang="fa-IR" sz="2400" dirty="0" smtClean="0">
              <a:solidFill>
                <a:schemeClr val="tx1">
                  <a:lumMod val="95000"/>
                  <a:lumOff val="5000"/>
                </a:schemeClr>
              </a:solidFill>
              <a:cs typeface="B Nazanin" pitchFamily="2" charset="-78"/>
            </a:rPr>
            <a:t>1. سرمايه‌گذاران مي‌توانند بدون هزينۀ معامله و به هر نسبتي كه مي‌خواهند، سه نوع دارايي را كه در سه بازار معامله مي‌شود، بخرند يا بفروشند. </a:t>
          </a:r>
          <a:r>
            <a:rPr lang="fa-IR" sz="2400" dirty="0" smtClean="0">
              <a:solidFill>
                <a:schemeClr val="tx1">
                  <a:lumMod val="95000"/>
                  <a:lumOff val="5000"/>
                </a:schemeClr>
              </a:solidFill>
              <a:cs typeface="B Nazanin" pitchFamily="2" charset="-78"/>
            </a:rPr>
            <a:t>البته، </a:t>
          </a:r>
          <a:r>
            <a:rPr lang="fa-IR" sz="2400" dirty="0" smtClean="0">
              <a:solidFill>
                <a:schemeClr val="tx1">
                  <a:lumMod val="95000"/>
                  <a:lumOff val="5000"/>
                </a:schemeClr>
              </a:solidFill>
              <a:cs typeface="B Nazanin" pitchFamily="2" charset="-78"/>
            </a:rPr>
            <a:t>فروش </a:t>
          </a:r>
          <a:r>
            <a:rPr lang="fa-IR" sz="2400" dirty="0" smtClean="0">
              <a:solidFill>
                <a:schemeClr val="tx1">
                  <a:lumMod val="95000"/>
                  <a:lumOff val="5000"/>
                </a:schemeClr>
              </a:solidFill>
              <a:cs typeface="B Nazanin" pitchFamily="2" charset="-78"/>
            </a:rPr>
            <a:t>شامل </a:t>
          </a:r>
          <a:r>
            <a:rPr lang="fa-IR" sz="2400" dirty="0" smtClean="0">
              <a:solidFill>
                <a:schemeClr val="tx1">
                  <a:lumMod val="95000"/>
                  <a:lumOff val="5000"/>
                </a:schemeClr>
              </a:solidFill>
              <a:cs typeface="B Nazanin" pitchFamily="2" charset="-78"/>
            </a:rPr>
            <a:t>فروش </a:t>
          </a:r>
          <a:r>
            <a:rPr lang="fa-IR" sz="2400" dirty="0" smtClean="0">
              <a:solidFill>
                <a:schemeClr val="tx1">
                  <a:lumMod val="95000"/>
                  <a:lumOff val="5000"/>
                </a:schemeClr>
              </a:solidFill>
              <a:cs typeface="B Nazanin" pitchFamily="2" charset="-78"/>
            </a:rPr>
            <a:t>عاريه‌اي (</a:t>
          </a:r>
          <a:r>
            <a:rPr lang="da-DK" sz="2400" dirty="0" smtClean="0">
              <a:solidFill>
                <a:schemeClr val="tx1">
                  <a:lumMod val="95000"/>
                  <a:lumOff val="5000"/>
                </a:schemeClr>
              </a:solidFill>
              <a:latin typeface="Times New Roman" pitchFamily="18" charset="0"/>
              <a:cs typeface="Times New Roman" pitchFamily="18" charset="0"/>
            </a:rPr>
            <a:t>short selling</a:t>
          </a:r>
          <a:r>
            <a:rPr lang="fa-IR" sz="2400" dirty="0" smtClean="0">
              <a:solidFill>
                <a:schemeClr val="tx1">
                  <a:lumMod val="95000"/>
                  <a:lumOff val="5000"/>
                </a:schemeClr>
              </a:solidFill>
              <a:cs typeface="B Nazanin" pitchFamily="2" charset="-78"/>
            </a:rPr>
            <a:t>) </a:t>
          </a:r>
          <a:r>
            <a:rPr lang="fa-IR" sz="2400" dirty="0" smtClean="0">
              <a:solidFill>
                <a:schemeClr val="tx1">
                  <a:lumMod val="95000"/>
                  <a:lumOff val="5000"/>
                </a:schemeClr>
              </a:solidFill>
              <a:cs typeface="B Nazanin" pitchFamily="2" charset="-78"/>
            </a:rPr>
            <a:t>هم مي‌شود. بازارهاي يادشده عبارتند از:</a:t>
          </a:r>
          <a:endParaRPr lang="en-US" sz="2400" dirty="0">
            <a:solidFill>
              <a:schemeClr val="tx1">
                <a:lumMod val="95000"/>
                <a:lumOff val="5000"/>
              </a:schemeClr>
            </a:solidFill>
            <a:cs typeface="B Nazanin" pitchFamily="2" charset="-78"/>
          </a:endParaRPr>
        </a:p>
      </dgm:t>
    </dgm:pt>
    <dgm:pt modelId="{7DDA9E74-D32A-416B-BB31-0CD5F6237C03}" type="parTrans" cxnId="{503B71BE-CE4A-4E6D-A8E0-B3DE4A1EABE3}">
      <dgm:prSet/>
      <dgm:spPr/>
      <dgm:t>
        <a:bodyPr/>
        <a:lstStyle/>
        <a:p>
          <a:endParaRPr lang="en-US" sz="2400">
            <a:solidFill>
              <a:schemeClr val="tx1">
                <a:lumMod val="95000"/>
                <a:lumOff val="5000"/>
              </a:schemeClr>
            </a:solidFill>
            <a:cs typeface="B Nazanin" pitchFamily="2" charset="-78"/>
          </a:endParaRPr>
        </a:p>
      </dgm:t>
    </dgm:pt>
    <dgm:pt modelId="{F43A10AA-2131-4CEC-8F9B-810957B20894}" type="sibTrans" cxnId="{503B71BE-CE4A-4E6D-A8E0-B3DE4A1EABE3}">
      <dgm:prSet/>
      <dgm:spPr/>
      <dgm:t>
        <a:bodyPr/>
        <a:lstStyle/>
        <a:p>
          <a:endParaRPr lang="en-US" sz="2400">
            <a:solidFill>
              <a:schemeClr val="tx1">
                <a:lumMod val="95000"/>
                <a:lumOff val="5000"/>
              </a:schemeClr>
            </a:solidFill>
            <a:cs typeface="B Nazanin" pitchFamily="2" charset="-78"/>
          </a:endParaRPr>
        </a:p>
      </dgm:t>
    </dgm:pt>
    <dgm:pt modelId="{874F0526-09C2-4B43-9514-125AB74314D7}">
      <dgm:prSet custT="1"/>
      <dgm:spPr>
        <a:solidFill>
          <a:schemeClr val="accent5">
            <a:lumMod val="40000"/>
            <a:lumOff val="60000"/>
            <a:alpha val="90000"/>
          </a:schemeClr>
        </a:solidFill>
        <a:ln w="28575">
          <a:solidFill>
            <a:srgbClr val="FF0000"/>
          </a:solidFill>
        </a:ln>
      </dgm:spPr>
      <dgm:t>
        <a:bodyPr/>
        <a:lstStyle/>
        <a:p>
          <a:pPr rtl="1"/>
          <a:r>
            <a:rPr lang="fa-IR" sz="2400" smtClean="0">
              <a:solidFill>
                <a:schemeClr val="tx1">
                  <a:lumMod val="95000"/>
                  <a:lumOff val="5000"/>
                </a:schemeClr>
              </a:solidFill>
              <a:cs typeface="B Nazanin" pitchFamily="2" charset="-78"/>
            </a:rPr>
            <a:t>زمين</a:t>
          </a:r>
          <a:endParaRPr lang="en-US" sz="2400">
            <a:solidFill>
              <a:schemeClr val="tx1">
                <a:lumMod val="95000"/>
                <a:lumOff val="5000"/>
              </a:schemeClr>
            </a:solidFill>
            <a:cs typeface="B Nazanin" pitchFamily="2" charset="-78"/>
          </a:endParaRPr>
        </a:p>
      </dgm:t>
    </dgm:pt>
    <dgm:pt modelId="{4B361445-72E8-4036-8FE6-16F0C3A737E6}" type="parTrans" cxnId="{FE75EE4E-855D-4935-BA09-C6A6012814F3}">
      <dgm:prSet/>
      <dgm:spPr/>
      <dgm:t>
        <a:bodyPr/>
        <a:lstStyle/>
        <a:p>
          <a:endParaRPr lang="en-US" sz="2400">
            <a:solidFill>
              <a:schemeClr val="tx1">
                <a:lumMod val="95000"/>
                <a:lumOff val="5000"/>
              </a:schemeClr>
            </a:solidFill>
            <a:cs typeface="B Nazanin" pitchFamily="2" charset="-78"/>
          </a:endParaRPr>
        </a:p>
      </dgm:t>
    </dgm:pt>
    <dgm:pt modelId="{D10A0D8A-D13B-46B8-9C01-39037BC4201D}" type="sibTrans" cxnId="{FE75EE4E-855D-4935-BA09-C6A6012814F3}">
      <dgm:prSet/>
      <dgm:spPr/>
      <dgm:t>
        <a:bodyPr/>
        <a:lstStyle/>
        <a:p>
          <a:endParaRPr lang="en-US" sz="2400">
            <a:solidFill>
              <a:schemeClr val="tx1">
                <a:lumMod val="95000"/>
                <a:lumOff val="5000"/>
              </a:schemeClr>
            </a:solidFill>
            <a:cs typeface="B Nazanin" pitchFamily="2" charset="-78"/>
          </a:endParaRPr>
        </a:p>
      </dgm:t>
    </dgm:pt>
    <dgm:pt modelId="{9FF92126-C99B-4B89-988F-A59F3CC36E4D}">
      <dgm:prSet custT="1"/>
      <dgm:spPr>
        <a:solidFill>
          <a:schemeClr val="accent5">
            <a:lumMod val="40000"/>
            <a:lumOff val="60000"/>
            <a:alpha val="90000"/>
          </a:schemeClr>
        </a:solidFill>
        <a:ln w="28575">
          <a:solidFill>
            <a:srgbClr val="FF0000"/>
          </a:solidFill>
        </a:ln>
      </dgm:spPr>
      <dgm:t>
        <a:bodyPr/>
        <a:lstStyle/>
        <a:p>
          <a:pPr rtl="1"/>
          <a:r>
            <a:rPr lang="fa-IR" sz="2400" smtClean="0">
              <a:solidFill>
                <a:schemeClr val="tx1">
                  <a:lumMod val="95000"/>
                  <a:lumOff val="5000"/>
                </a:schemeClr>
              </a:solidFill>
              <a:cs typeface="B Nazanin" pitchFamily="2" charset="-78"/>
            </a:rPr>
            <a:t>ساختمان</a:t>
          </a:r>
          <a:endParaRPr lang="en-US" sz="2400">
            <a:solidFill>
              <a:schemeClr val="tx1">
                <a:lumMod val="95000"/>
                <a:lumOff val="5000"/>
              </a:schemeClr>
            </a:solidFill>
            <a:cs typeface="B Nazanin" pitchFamily="2" charset="-78"/>
          </a:endParaRPr>
        </a:p>
      </dgm:t>
    </dgm:pt>
    <dgm:pt modelId="{67872300-DF2E-48A4-BD50-EEB845D01334}" type="parTrans" cxnId="{446E15B7-E2C5-48DA-844F-FD9E3910811E}">
      <dgm:prSet/>
      <dgm:spPr/>
      <dgm:t>
        <a:bodyPr/>
        <a:lstStyle/>
        <a:p>
          <a:endParaRPr lang="en-US" sz="2400">
            <a:solidFill>
              <a:schemeClr val="tx1">
                <a:lumMod val="95000"/>
                <a:lumOff val="5000"/>
              </a:schemeClr>
            </a:solidFill>
            <a:cs typeface="B Nazanin" pitchFamily="2" charset="-78"/>
          </a:endParaRPr>
        </a:p>
      </dgm:t>
    </dgm:pt>
    <dgm:pt modelId="{F77655A9-8894-4F7E-AFC6-3E6C09C103F7}" type="sibTrans" cxnId="{446E15B7-E2C5-48DA-844F-FD9E3910811E}">
      <dgm:prSet/>
      <dgm:spPr/>
      <dgm:t>
        <a:bodyPr/>
        <a:lstStyle/>
        <a:p>
          <a:endParaRPr lang="en-US" sz="2400">
            <a:solidFill>
              <a:schemeClr val="tx1">
                <a:lumMod val="95000"/>
                <a:lumOff val="5000"/>
              </a:schemeClr>
            </a:solidFill>
            <a:cs typeface="B Nazanin" pitchFamily="2" charset="-78"/>
          </a:endParaRPr>
        </a:p>
      </dgm:t>
    </dgm:pt>
    <dgm:pt modelId="{8E76D1FC-BC2E-47FA-B48F-FD4D0E7673B3}">
      <dgm:prSet custT="1"/>
      <dgm:spPr>
        <a:solidFill>
          <a:schemeClr val="accent5">
            <a:lumMod val="40000"/>
            <a:lumOff val="60000"/>
            <a:alpha val="90000"/>
          </a:schemeClr>
        </a:solidFill>
        <a:ln w="28575">
          <a:solidFill>
            <a:srgbClr val="FF0000"/>
          </a:solidFill>
        </a:ln>
      </dgm:spPr>
      <dgm:t>
        <a:bodyPr/>
        <a:lstStyle/>
        <a:p>
          <a:pPr rtl="1"/>
          <a:r>
            <a:rPr lang="fa-IR" sz="2400" dirty="0" smtClean="0">
              <a:solidFill>
                <a:schemeClr val="tx1">
                  <a:lumMod val="95000"/>
                  <a:lumOff val="5000"/>
                </a:schemeClr>
              </a:solidFill>
              <a:cs typeface="B Nazanin" pitchFamily="2" charset="-78"/>
            </a:rPr>
            <a:t>اوراق قرضه</a:t>
          </a:r>
          <a:endParaRPr lang="en-US" sz="2400" dirty="0">
            <a:solidFill>
              <a:schemeClr val="tx1">
                <a:lumMod val="95000"/>
                <a:lumOff val="5000"/>
              </a:schemeClr>
            </a:solidFill>
            <a:cs typeface="B Nazanin" pitchFamily="2" charset="-78"/>
          </a:endParaRPr>
        </a:p>
      </dgm:t>
    </dgm:pt>
    <dgm:pt modelId="{BAFF4E36-4916-4D25-985E-002D5B283150}" type="parTrans" cxnId="{75D0D25C-DA90-4037-8C75-C948E030A722}">
      <dgm:prSet/>
      <dgm:spPr/>
      <dgm:t>
        <a:bodyPr/>
        <a:lstStyle/>
        <a:p>
          <a:endParaRPr lang="en-US" sz="2400">
            <a:solidFill>
              <a:schemeClr val="tx1">
                <a:lumMod val="95000"/>
                <a:lumOff val="5000"/>
              </a:schemeClr>
            </a:solidFill>
            <a:cs typeface="B Nazanin" pitchFamily="2" charset="-78"/>
          </a:endParaRPr>
        </a:p>
      </dgm:t>
    </dgm:pt>
    <dgm:pt modelId="{F2428D77-CB7A-4B67-B763-8A831FF66B61}" type="sibTrans" cxnId="{75D0D25C-DA90-4037-8C75-C948E030A722}">
      <dgm:prSet/>
      <dgm:spPr/>
      <dgm:t>
        <a:bodyPr/>
        <a:lstStyle/>
        <a:p>
          <a:endParaRPr lang="en-US" sz="2400">
            <a:solidFill>
              <a:schemeClr val="tx1">
                <a:lumMod val="95000"/>
                <a:lumOff val="5000"/>
              </a:schemeClr>
            </a:solidFill>
            <a:cs typeface="B Nazanin" pitchFamily="2" charset="-78"/>
          </a:endParaRPr>
        </a:p>
      </dgm:t>
    </dgm:pt>
    <dgm:pt modelId="{3B621102-3DD0-4D28-BF03-D82BAA884CD2}">
      <dgm:prSet custT="1"/>
      <dgm:spPr>
        <a:solidFill>
          <a:schemeClr val="accent5">
            <a:lumMod val="40000"/>
            <a:lumOff val="60000"/>
          </a:schemeClr>
        </a:solidFill>
        <a:ln w="28575">
          <a:solidFill>
            <a:srgbClr val="FF0000"/>
          </a:solidFill>
        </a:ln>
      </dgm:spPr>
      <dgm:t>
        <a:bodyPr/>
        <a:lstStyle/>
        <a:p>
          <a:pPr rtl="1"/>
          <a:r>
            <a:rPr lang="fa-IR" sz="2400" b="1" dirty="0" smtClean="0">
              <a:solidFill>
                <a:schemeClr val="tx1">
                  <a:lumMod val="95000"/>
                  <a:lumOff val="5000"/>
                </a:schemeClr>
              </a:solidFill>
              <a:cs typeface="B Nazanin" pitchFamily="2" charset="-78"/>
            </a:rPr>
            <a:t>2. </a:t>
          </a:r>
          <a:r>
            <a:rPr lang="fa-IR" sz="2400" dirty="0" smtClean="0">
              <a:solidFill>
                <a:schemeClr val="tx1">
                  <a:lumMod val="95000"/>
                  <a:lumOff val="5000"/>
                </a:schemeClr>
              </a:solidFill>
              <a:cs typeface="B Nazanin" pitchFamily="2" charset="-78"/>
            </a:rPr>
            <a:t>هزينۀ سرمايه در بازارهاي اوراق قرضه و ساختمان مشخص است. </a:t>
          </a:r>
          <a:endParaRPr lang="en-US" sz="2400" dirty="0">
            <a:solidFill>
              <a:schemeClr val="tx1">
                <a:lumMod val="95000"/>
                <a:lumOff val="5000"/>
              </a:schemeClr>
            </a:solidFill>
            <a:cs typeface="B Nazanin" pitchFamily="2" charset="-78"/>
          </a:endParaRPr>
        </a:p>
      </dgm:t>
    </dgm:pt>
    <dgm:pt modelId="{DA7D87F8-6A5D-4E78-B810-C5384F23135F}" type="parTrans" cxnId="{EB9FCE79-D447-43A1-A57B-46655CE34EC7}">
      <dgm:prSet/>
      <dgm:spPr/>
      <dgm:t>
        <a:bodyPr/>
        <a:lstStyle/>
        <a:p>
          <a:endParaRPr lang="en-US" sz="2400">
            <a:solidFill>
              <a:schemeClr val="tx1">
                <a:lumMod val="95000"/>
                <a:lumOff val="5000"/>
              </a:schemeClr>
            </a:solidFill>
            <a:cs typeface="B Nazanin" pitchFamily="2" charset="-78"/>
          </a:endParaRPr>
        </a:p>
      </dgm:t>
    </dgm:pt>
    <dgm:pt modelId="{37BE7AEB-2A8A-4ED8-A402-37E70BCC9557}" type="sibTrans" cxnId="{EB9FCE79-D447-43A1-A57B-46655CE34EC7}">
      <dgm:prSet/>
      <dgm:spPr/>
      <dgm:t>
        <a:bodyPr/>
        <a:lstStyle/>
        <a:p>
          <a:endParaRPr lang="en-US" sz="2400">
            <a:solidFill>
              <a:schemeClr val="tx1">
                <a:lumMod val="95000"/>
                <a:lumOff val="5000"/>
              </a:schemeClr>
            </a:solidFill>
            <a:cs typeface="B Nazanin" pitchFamily="2" charset="-78"/>
          </a:endParaRPr>
        </a:p>
      </dgm:t>
    </dgm:pt>
    <dgm:pt modelId="{74EA8AD9-5FF1-4B0E-9A5F-3B73D5F5DA29}" type="pres">
      <dgm:prSet presAssocID="{0616060A-DA69-430C-AF39-3856D303BE4C}" presName="Name0" presStyleCnt="0">
        <dgm:presLayoutVars>
          <dgm:dir/>
          <dgm:animLvl val="lvl"/>
          <dgm:resizeHandles val="exact"/>
        </dgm:presLayoutVars>
      </dgm:prSet>
      <dgm:spPr/>
      <dgm:t>
        <a:bodyPr/>
        <a:lstStyle/>
        <a:p>
          <a:endParaRPr lang="en-US"/>
        </a:p>
      </dgm:t>
    </dgm:pt>
    <dgm:pt modelId="{26F174A6-C7C7-437B-812D-35E853EA3F87}" type="pres">
      <dgm:prSet presAssocID="{3B621102-3DD0-4D28-BF03-D82BAA884CD2}" presName="boxAndChildren" presStyleCnt="0"/>
      <dgm:spPr/>
      <dgm:t>
        <a:bodyPr/>
        <a:lstStyle/>
        <a:p>
          <a:endParaRPr lang="en-US"/>
        </a:p>
      </dgm:t>
    </dgm:pt>
    <dgm:pt modelId="{90FB908C-54BC-4457-ACE4-D822B947FE9D}" type="pres">
      <dgm:prSet presAssocID="{3B621102-3DD0-4D28-BF03-D82BAA884CD2}" presName="parentTextBox" presStyleLbl="node1" presStyleIdx="0" presStyleCnt="2" custScaleY="25235"/>
      <dgm:spPr/>
      <dgm:t>
        <a:bodyPr/>
        <a:lstStyle/>
        <a:p>
          <a:endParaRPr lang="en-US"/>
        </a:p>
      </dgm:t>
    </dgm:pt>
    <dgm:pt modelId="{F040E699-6B67-42C5-9D2C-1DF49C65F18D}" type="pres">
      <dgm:prSet presAssocID="{F43A10AA-2131-4CEC-8F9B-810957B20894}" presName="sp" presStyleCnt="0"/>
      <dgm:spPr/>
      <dgm:t>
        <a:bodyPr/>
        <a:lstStyle/>
        <a:p>
          <a:endParaRPr lang="en-US"/>
        </a:p>
      </dgm:t>
    </dgm:pt>
    <dgm:pt modelId="{B5E1FAA7-6B09-4BD9-9617-98998CBB9AC5}" type="pres">
      <dgm:prSet presAssocID="{426EF947-9218-4B6E-AF17-F62FCE524C2D}" presName="arrowAndChildren" presStyleCnt="0"/>
      <dgm:spPr/>
      <dgm:t>
        <a:bodyPr/>
        <a:lstStyle/>
        <a:p>
          <a:endParaRPr lang="en-US"/>
        </a:p>
      </dgm:t>
    </dgm:pt>
    <dgm:pt modelId="{C53031D5-94A8-4A60-8DFF-E5B379FBCB86}" type="pres">
      <dgm:prSet presAssocID="{426EF947-9218-4B6E-AF17-F62FCE524C2D}" presName="parentTextArrow" presStyleLbl="node1" presStyleIdx="0" presStyleCnt="2"/>
      <dgm:spPr/>
      <dgm:t>
        <a:bodyPr/>
        <a:lstStyle/>
        <a:p>
          <a:endParaRPr lang="en-US"/>
        </a:p>
      </dgm:t>
    </dgm:pt>
    <dgm:pt modelId="{17910684-AE6B-4FF7-837B-D289E6E75070}" type="pres">
      <dgm:prSet presAssocID="{426EF947-9218-4B6E-AF17-F62FCE524C2D}" presName="arrow" presStyleLbl="node1" presStyleIdx="1" presStyleCnt="2" custScaleX="99497" custLinFactNeighborX="-749" custLinFactNeighborY="-2800"/>
      <dgm:spPr/>
      <dgm:t>
        <a:bodyPr/>
        <a:lstStyle/>
        <a:p>
          <a:endParaRPr lang="en-US"/>
        </a:p>
      </dgm:t>
    </dgm:pt>
    <dgm:pt modelId="{EEB75074-1EB7-4EEC-9268-ADAC7B788336}" type="pres">
      <dgm:prSet presAssocID="{426EF947-9218-4B6E-AF17-F62FCE524C2D}" presName="descendantArrow" presStyleCnt="0"/>
      <dgm:spPr/>
      <dgm:t>
        <a:bodyPr/>
        <a:lstStyle/>
        <a:p>
          <a:endParaRPr lang="en-US"/>
        </a:p>
      </dgm:t>
    </dgm:pt>
    <dgm:pt modelId="{8AD6E80A-6D44-42A3-B27A-33DB0488E358}" type="pres">
      <dgm:prSet presAssocID="{874F0526-09C2-4B43-9514-125AB74314D7}" presName="childTextArrow" presStyleLbl="fgAccFollowNode1" presStyleIdx="0" presStyleCnt="3">
        <dgm:presLayoutVars>
          <dgm:bulletEnabled val="1"/>
        </dgm:presLayoutVars>
      </dgm:prSet>
      <dgm:spPr/>
      <dgm:t>
        <a:bodyPr/>
        <a:lstStyle/>
        <a:p>
          <a:endParaRPr lang="en-US"/>
        </a:p>
      </dgm:t>
    </dgm:pt>
    <dgm:pt modelId="{AE647067-84D4-41A8-891C-F7215143C5BD}" type="pres">
      <dgm:prSet presAssocID="{9FF92126-C99B-4B89-988F-A59F3CC36E4D}" presName="childTextArrow" presStyleLbl="fgAccFollowNode1" presStyleIdx="1" presStyleCnt="3">
        <dgm:presLayoutVars>
          <dgm:bulletEnabled val="1"/>
        </dgm:presLayoutVars>
      </dgm:prSet>
      <dgm:spPr/>
      <dgm:t>
        <a:bodyPr/>
        <a:lstStyle/>
        <a:p>
          <a:endParaRPr lang="en-US"/>
        </a:p>
      </dgm:t>
    </dgm:pt>
    <dgm:pt modelId="{15EB6784-612D-4D41-889D-238D724D700F}" type="pres">
      <dgm:prSet presAssocID="{8E76D1FC-BC2E-47FA-B48F-FD4D0E7673B3}" presName="childTextArrow" presStyleLbl="fgAccFollowNode1" presStyleIdx="2" presStyleCnt="3">
        <dgm:presLayoutVars>
          <dgm:bulletEnabled val="1"/>
        </dgm:presLayoutVars>
      </dgm:prSet>
      <dgm:spPr/>
      <dgm:t>
        <a:bodyPr/>
        <a:lstStyle/>
        <a:p>
          <a:endParaRPr lang="en-US"/>
        </a:p>
      </dgm:t>
    </dgm:pt>
  </dgm:ptLst>
  <dgm:cxnLst>
    <dgm:cxn modelId="{6D75F3A0-D1CB-4A09-A90D-B9EB0E5F35AE}" type="presOf" srcId="{3B621102-3DD0-4D28-BF03-D82BAA884CD2}" destId="{90FB908C-54BC-4457-ACE4-D822B947FE9D}" srcOrd="0" destOrd="0" presId="urn:microsoft.com/office/officeart/2005/8/layout/process4"/>
    <dgm:cxn modelId="{C69A71A4-D480-4C8C-B96C-E0D2290FA1A8}" type="presOf" srcId="{426EF947-9218-4B6E-AF17-F62FCE524C2D}" destId="{17910684-AE6B-4FF7-837B-D289E6E75070}" srcOrd="1" destOrd="0" presId="urn:microsoft.com/office/officeart/2005/8/layout/process4"/>
    <dgm:cxn modelId="{B87914B1-D0F9-4059-B528-7E6D2DBA1970}" type="presOf" srcId="{0616060A-DA69-430C-AF39-3856D303BE4C}" destId="{74EA8AD9-5FF1-4B0E-9A5F-3B73D5F5DA29}" srcOrd="0" destOrd="0" presId="urn:microsoft.com/office/officeart/2005/8/layout/process4"/>
    <dgm:cxn modelId="{EB9FCE79-D447-43A1-A57B-46655CE34EC7}" srcId="{0616060A-DA69-430C-AF39-3856D303BE4C}" destId="{3B621102-3DD0-4D28-BF03-D82BAA884CD2}" srcOrd="1" destOrd="0" parTransId="{DA7D87F8-6A5D-4E78-B810-C5384F23135F}" sibTransId="{37BE7AEB-2A8A-4ED8-A402-37E70BCC9557}"/>
    <dgm:cxn modelId="{FE75EE4E-855D-4935-BA09-C6A6012814F3}" srcId="{426EF947-9218-4B6E-AF17-F62FCE524C2D}" destId="{874F0526-09C2-4B43-9514-125AB74314D7}" srcOrd="0" destOrd="0" parTransId="{4B361445-72E8-4036-8FE6-16F0C3A737E6}" sibTransId="{D10A0D8A-D13B-46B8-9C01-39037BC4201D}"/>
    <dgm:cxn modelId="{45BF13E8-BC0E-4FF5-B753-F5DC5CD93EAD}" type="presOf" srcId="{9FF92126-C99B-4B89-988F-A59F3CC36E4D}" destId="{AE647067-84D4-41A8-891C-F7215143C5BD}" srcOrd="0" destOrd="0" presId="urn:microsoft.com/office/officeart/2005/8/layout/process4"/>
    <dgm:cxn modelId="{4F95F95B-C5A9-4E75-8468-A7460B8C2851}" type="presOf" srcId="{874F0526-09C2-4B43-9514-125AB74314D7}" destId="{8AD6E80A-6D44-42A3-B27A-33DB0488E358}" srcOrd="0" destOrd="0" presId="urn:microsoft.com/office/officeart/2005/8/layout/process4"/>
    <dgm:cxn modelId="{FF198D3C-D095-492E-BB1B-4CA590E4FC05}" type="presOf" srcId="{426EF947-9218-4B6E-AF17-F62FCE524C2D}" destId="{C53031D5-94A8-4A60-8DFF-E5B379FBCB86}" srcOrd="0" destOrd="0" presId="urn:microsoft.com/office/officeart/2005/8/layout/process4"/>
    <dgm:cxn modelId="{503B71BE-CE4A-4E6D-A8E0-B3DE4A1EABE3}" srcId="{0616060A-DA69-430C-AF39-3856D303BE4C}" destId="{426EF947-9218-4B6E-AF17-F62FCE524C2D}" srcOrd="0" destOrd="0" parTransId="{7DDA9E74-D32A-416B-BB31-0CD5F6237C03}" sibTransId="{F43A10AA-2131-4CEC-8F9B-810957B20894}"/>
    <dgm:cxn modelId="{446E15B7-E2C5-48DA-844F-FD9E3910811E}" srcId="{426EF947-9218-4B6E-AF17-F62FCE524C2D}" destId="{9FF92126-C99B-4B89-988F-A59F3CC36E4D}" srcOrd="1" destOrd="0" parTransId="{67872300-DF2E-48A4-BD50-EEB845D01334}" sibTransId="{F77655A9-8894-4F7E-AFC6-3E6C09C103F7}"/>
    <dgm:cxn modelId="{059803FA-0679-4E2C-8A28-A4D9B4453F1C}" type="presOf" srcId="{8E76D1FC-BC2E-47FA-B48F-FD4D0E7673B3}" destId="{15EB6784-612D-4D41-889D-238D724D700F}" srcOrd="0" destOrd="0" presId="urn:microsoft.com/office/officeart/2005/8/layout/process4"/>
    <dgm:cxn modelId="{75D0D25C-DA90-4037-8C75-C948E030A722}" srcId="{426EF947-9218-4B6E-AF17-F62FCE524C2D}" destId="{8E76D1FC-BC2E-47FA-B48F-FD4D0E7673B3}" srcOrd="2" destOrd="0" parTransId="{BAFF4E36-4916-4D25-985E-002D5B283150}" sibTransId="{F2428D77-CB7A-4B67-B763-8A831FF66B61}"/>
    <dgm:cxn modelId="{83DF70F7-9DAD-4320-B1D6-E75D8C307071}" type="presParOf" srcId="{74EA8AD9-5FF1-4B0E-9A5F-3B73D5F5DA29}" destId="{26F174A6-C7C7-437B-812D-35E853EA3F87}" srcOrd="0" destOrd="0" presId="urn:microsoft.com/office/officeart/2005/8/layout/process4"/>
    <dgm:cxn modelId="{F8B8C6B9-FF72-44D2-9A4D-7D43903E4FCB}" type="presParOf" srcId="{26F174A6-C7C7-437B-812D-35E853EA3F87}" destId="{90FB908C-54BC-4457-ACE4-D822B947FE9D}" srcOrd="0" destOrd="0" presId="urn:microsoft.com/office/officeart/2005/8/layout/process4"/>
    <dgm:cxn modelId="{A0C89AE0-DBF4-4F6E-8709-112E9E642F6C}" type="presParOf" srcId="{74EA8AD9-5FF1-4B0E-9A5F-3B73D5F5DA29}" destId="{F040E699-6B67-42C5-9D2C-1DF49C65F18D}" srcOrd="1" destOrd="0" presId="urn:microsoft.com/office/officeart/2005/8/layout/process4"/>
    <dgm:cxn modelId="{6DA41F01-EF7A-41AE-81B1-C169BA06FD7B}" type="presParOf" srcId="{74EA8AD9-5FF1-4B0E-9A5F-3B73D5F5DA29}" destId="{B5E1FAA7-6B09-4BD9-9617-98998CBB9AC5}" srcOrd="2" destOrd="0" presId="urn:microsoft.com/office/officeart/2005/8/layout/process4"/>
    <dgm:cxn modelId="{95CA2DCB-6444-43C4-BAA0-0E2A206CA543}" type="presParOf" srcId="{B5E1FAA7-6B09-4BD9-9617-98998CBB9AC5}" destId="{C53031D5-94A8-4A60-8DFF-E5B379FBCB86}" srcOrd="0" destOrd="0" presId="urn:microsoft.com/office/officeart/2005/8/layout/process4"/>
    <dgm:cxn modelId="{DBAF0DBE-8722-47F6-9025-3BBFA69A4D65}" type="presParOf" srcId="{B5E1FAA7-6B09-4BD9-9617-98998CBB9AC5}" destId="{17910684-AE6B-4FF7-837B-D289E6E75070}" srcOrd="1" destOrd="0" presId="urn:microsoft.com/office/officeart/2005/8/layout/process4"/>
    <dgm:cxn modelId="{17348F01-9548-40A2-ACE3-9C227E86EDEF}" type="presParOf" srcId="{B5E1FAA7-6B09-4BD9-9617-98998CBB9AC5}" destId="{EEB75074-1EB7-4EEC-9268-ADAC7B788336}" srcOrd="2" destOrd="0" presId="urn:microsoft.com/office/officeart/2005/8/layout/process4"/>
    <dgm:cxn modelId="{82AF3E16-FD1D-4616-BA0D-EAB05F445884}" type="presParOf" srcId="{EEB75074-1EB7-4EEC-9268-ADAC7B788336}" destId="{8AD6E80A-6D44-42A3-B27A-33DB0488E358}" srcOrd="0" destOrd="0" presId="urn:microsoft.com/office/officeart/2005/8/layout/process4"/>
    <dgm:cxn modelId="{6C2F040F-5FEE-470D-A837-88ACCC3D6307}" type="presParOf" srcId="{EEB75074-1EB7-4EEC-9268-ADAC7B788336}" destId="{AE647067-84D4-41A8-891C-F7215143C5BD}" srcOrd="1" destOrd="0" presId="urn:microsoft.com/office/officeart/2005/8/layout/process4"/>
    <dgm:cxn modelId="{98B92AB3-8F1A-4B80-AA1C-879DDB618833}" type="presParOf" srcId="{EEB75074-1EB7-4EEC-9268-ADAC7B788336}" destId="{15EB6784-612D-4D41-889D-238D724D700F}"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194951E-ACC6-41B9-9299-B6ED8CD94BDB}" type="doc">
      <dgm:prSet loTypeId="urn:microsoft.com/office/officeart/2005/8/layout/equation1" loCatId="relationship" qsTypeId="urn:microsoft.com/office/officeart/2005/8/quickstyle/3d3" qsCatId="3D" csTypeId="urn:microsoft.com/office/officeart/2005/8/colors/colorful1#7" csCatId="colorful" phldr="1"/>
      <dgm:spPr/>
      <dgm:t>
        <a:bodyPr/>
        <a:lstStyle/>
        <a:p>
          <a:endParaRPr lang="en-US"/>
        </a:p>
      </dgm:t>
    </dgm:pt>
    <dgm:pt modelId="{08DA16F1-C644-4884-B7FF-B77A00043A55}">
      <dgm:prSet custT="1"/>
      <dgm:spPr>
        <a:solidFill>
          <a:schemeClr val="accent5">
            <a:lumMod val="50000"/>
          </a:schemeClr>
        </a:solidFill>
        <a:ln>
          <a:solidFill>
            <a:schemeClr val="accent5">
              <a:lumMod val="50000"/>
            </a:schemeClr>
          </a:solidFill>
        </a:ln>
      </dgm:spPr>
      <dgm:t>
        <a:bodyPr/>
        <a:lstStyle/>
        <a:p>
          <a:pPr rtl="1"/>
          <a:r>
            <a:rPr lang="fa-IR" sz="2400" baseline="0" dirty="0" smtClean="0">
              <a:solidFill>
                <a:schemeClr val="tx1"/>
              </a:solidFill>
              <a:cs typeface="B Nazanin" pitchFamily="2" charset="-78"/>
            </a:rPr>
            <a:t>اندازۀ ریسک</a:t>
          </a:r>
          <a:endParaRPr lang="en-US" sz="2400" baseline="0" dirty="0" smtClean="0">
            <a:solidFill>
              <a:schemeClr val="tx1"/>
            </a:solidFill>
            <a:cs typeface="B Nazanin" pitchFamily="2" charset="-78"/>
          </a:endParaRPr>
        </a:p>
      </dgm:t>
    </dgm:pt>
    <dgm:pt modelId="{387292C3-FF59-4973-A573-31313635B29F}" type="parTrans" cxnId="{11F43CEB-BD78-4313-B8B5-D6907C4A567F}">
      <dgm:prSet/>
      <dgm:spPr/>
      <dgm:t>
        <a:bodyPr/>
        <a:lstStyle/>
        <a:p>
          <a:endParaRPr lang="en-US"/>
        </a:p>
      </dgm:t>
    </dgm:pt>
    <dgm:pt modelId="{852B0FB2-6A15-483C-9EDE-2BE591C4781E}" type="sibTrans" cxnId="{11F43CEB-BD78-4313-B8B5-D6907C4A567F}">
      <dgm:prSet/>
      <dgm:spPr>
        <a:solidFill>
          <a:srgbClr val="FF0000"/>
        </a:solidFill>
        <a:ln>
          <a:solidFill>
            <a:srgbClr val="FF0000"/>
          </a:solidFill>
        </a:ln>
      </dgm:spPr>
      <dgm:t>
        <a:bodyPr/>
        <a:lstStyle/>
        <a:p>
          <a:endParaRPr lang="en-US">
            <a:ln>
              <a:solidFill>
                <a:sysClr val="windowText" lastClr="000000"/>
              </a:solidFill>
            </a:ln>
            <a:solidFill>
              <a:sysClr val="windowText" lastClr="000000"/>
            </a:solidFill>
          </a:endParaRPr>
        </a:p>
      </dgm:t>
    </dgm:pt>
    <dgm:pt modelId="{99C27090-59AA-4706-A85B-54767674A33A}">
      <dgm:prSet custT="1"/>
      <dgm:spPr>
        <a:solidFill>
          <a:schemeClr val="accent5">
            <a:lumMod val="50000"/>
          </a:schemeClr>
        </a:solidFill>
        <a:ln>
          <a:solidFill>
            <a:schemeClr val="accent5">
              <a:lumMod val="50000"/>
            </a:schemeClr>
          </a:solidFill>
        </a:ln>
      </dgm:spPr>
      <dgm:t>
        <a:bodyPr/>
        <a:lstStyle/>
        <a:p>
          <a:pPr algn="ctr" rtl="1"/>
          <a:r>
            <a:rPr lang="fa-IR" sz="2400" baseline="0" dirty="0" smtClean="0">
              <a:solidFill>
                <a:schemeClr val="tx1"/>
              </a:solidFill>
              <a:cs typeface="B Nazanin" pitchFamily="2" charset="-78"/>
            </a:rPr>
            <a:t>صرف ریسک</a:t>
          </a:r>
        </a:p>
        <a:p>
          <a:pPr algn="ctr" rtl="1"/>
          <a:r>
            <a:rPr lang="fa-IR" sz="1900" baseline="0" dirty="0" smtClean="0">
              <a:solidFill>
                <a:schemeClr val="tx1"/>
              </a:solidFill>
              <a:cs typeface="B Nazanin" pitchFamily="2" charset="-78"/>
            </a:rPr>
            <a:t>به ازای هر واحد ریسک</a:t>
          </a:r>
          <a:endParaRPr lang="en-US" sz="1900" baseline="0" dirty="0" smtClean="0">
            <a:solidFill>
              <a:schemeClr val="tx1"/>
            </a:solidFill>
            <a:cs typeface="B Nazanin" pitchFamily="2" charset="-78"/>
          </a:endParaRPr>
        </a:p>
      </dgm:t>
    </dgm:pt>
    <dgm:pt modelId="{2BA1F3D8-E8EF-4354-A40A-079E56F93FA8}" type="parTrans" cxnId="{5804F376-BB5B-4AB0-8333-BA0AF9FA6F3F}">
      <dgm:prSet/>
      <dgm:spPr/>
      <dgm:t>
        <a:bodyPr/>
        <a:lstStyle/>
        <a:p>
          <a:endParaRPr lang="en-US"/>
        </a:p>
      </dgm:t>
    </dgm:pt>
    <dgm:pt modelId="{15C4A2C3-9D37-4F41-8691-04FA1AF8F46C}" type="sibTrans" cxnId="{5804F376-BB5B-4AB0-8333-BA0AF9FA6F3F}">
      <dgm:prSet/>
      <dgm:spPr>
        <a:solidFill>
          <a:srgbClr val="FF0000"/>
        </a:solidFill>
        <a:ln>
          <a:solidFill>
            <a:srgbClr val="FF0000"/>
          </a:solidFill>
        </a:ln>
      </dgm:spPr>
      <dgm:t>
        <a:bodyPr/>
        <a:lstStyle/>
        <a:p>
          <a:endParaRPr lang="en-US"/>
        </a:p>
      </dgm:t>
    </dgm:pt>
    <dgm:pt modelId="{16EE1C0A-1B7D-4D74-8FE4-4731FD0D230C}">
      <dgm:prSet custT="1"/>
      <dgm:spPr>
        <a:solidFill>
          <a:schemeClr val="accent5">
            <a:lumMod val="50000"/>
          </a:schemeClr>
        </a:solidFill>
        <a:ln>
          <a:solidFill>
            <a:schemeClr val="accent5">
              <a:lumMod val="50000"/>
            </a:schemeClr>
          </a:solidFill>
        </a:ln>
      </dgm:spPr>
      <dgm:t>
        <a:bodyPr/>
        <a:lstStyle/>
        <a:p>
          <a:pPr rtl="1"/>
          <a:r>
            <a:rPr lang="fa-IR" sz="2400" baseline="0" dirty="0" smtClean="0">
              <a:solidFill>
                <a:schemeClr val="tx1"/>
              </a:solidFill>
              <a:cs typeface="B Nazanin" pitchFamily="2" charset="-78"/>
            </a:rPr>
            <a:t>قیمت ریسک</a:t>
          </a:r>
        </a:p>
      </dgm:t>
    </dgm:pt>
    <dgm:pt modelId="{44FCC432-C1A8-4172-A236-BCD1D8230A27}" type="parTrans" cxnId="{8F9AF911-7B13-49E1-98EA-44272082C1E7}">
      <dgm:prSet/>
      <dgm:spPr/>
      <dgm:t>
        <a:bodyPr/>
        <a:lstStyle/>
        <a:p>
          <a:endParaRPr lang="en-US"/>
        </a:p>
      </dgm:t>
    </dgm:pt>
    <dgm:pt modelId="{D88706D0-A4F0-48D1-94EA-6AC0FB309F12}" type="sibTrans" cxnId="{8F9AF911-7B13-49E1-98EA-44272082C1E7}">
      <dgm:prSet/>
      <dgm:spPr/>
      <dgm:t>
        <a:bodyPr/>
        <a:lstStyle/>
        <a:p>
          <a:endParaRPr lang="en-US"/>
        </a:p>
      </dgm:t>
    </dgm:pt>
    <dgm:pt modelId="{12214E40-E807-48F5-9877-71027D148B38}" type="pres">
      <dgm:prSet presAssocID="{1194951E-ACC6-41B9-9299-B6ED8CD94BDB}" presName="linearFlow" presStyleCnt="0">
        <dgm:presLayoutVars>
          <dgm:dir/>
          <dgm:resizeHandles val="exact"/>
        </dgm:presLayoutVars>
      </dgm:prSet>
      <dgm:spPr/>
      <dgm:t>
        <a:bodyPr/>
        <a:lstStyle/>
        <a:p>
          <a:endParaRPr lang="en-US"/>
        </a:p>
      </dgm:t>
    </dgm:pt>
    <dgm:pt modelId="{1E920E77-74B3-4AEF-9CA4-817A0A917566}" type="pres">
      <dgm:prSet presAssocID="{08DA16F1-C644-4884-B7FF-B77A00043A55}" presName="node" presStyleLbl="node1" presStyleIdx="0" presStyleCnt="3" custScaleX="130643">
        <dgm:presLayoutVars>
          <dgm:bulletEnabled val="1"/>
        </dgm:presLayoutVars>
      </dgm:prSet>
      <dgm:spPr>
        <a:prstGeom prst="frame">
          <a:avLst/>
        </a:prstGeom>
      </dgm:spPr>
      <dgm:t>
        <a:bodyPr/>
        <a:lstStyle/>
        <a:p>
          <a:endParaRPr lang="en-US"/>
        </a:p>
      </dgm:t>
    </dgm:pt>
    <dgm:pt modelId="{D65BCF1C-A979-451F-A094-F4E6AAA1A081}" type="pres">
      <dgm:prSet presAssocID="{852B0FB2-6A15-483C-9EDE-2BE591C4781E}" presName="spacerL" presStyleCnt="0"/>
      <dgm:spPr/>
      <dgm:t>
        <a:bodyPr/>
        <a:lstStyle/>
        <a:p>
          <a:endParaRPr lang="en-US"/>
        </a:p>
      </dgm:t>
    </dgm:pt>
    <dgm:pt modelId="{0B352367-4C91-44BE-A580-1F063072782F}" type="pres">
      <dgm:prSet presAssocID="{852B0FB2-6A15-483C-9EDE-2BE591C4781E}" presName="sibTrans" presStyleLbl="sibTrans2D1" presStyleIdx="0" presStyleCnt="2"/>
      <dgm:spPr>
        <a:prstGeom prst="mathMultiply">
          <a:avLst/>
        </a:prstGeom>
      </dgm:spPr>
      <dgm:t>
        <a:bodyPr/>
        <a:lstStyle/>
        <a:p>
          <a:endParaRPr lang="en-US"/>
        </a:p>
      </dgm:t>
    </dgm:pt>
    <dgm:pt modelId="{1A32CB2F-B696-458E-9EE9-29A3C347816E}" type="pres">
      <dgm:prSet presAssocID="{852B0FB2-6A15-483C-9EDE-2BE591C4781E}" presName="spacerR" presStyleCnt="0"/>
      <dgm:spPr/>
      <dgm:t>
        <a:bodyPr/>
        <a:lstStyle/>
        <a:p>
          <a:endParaRPr lang="en-US"/>
        </a:p>
      </dgm:t>
    </dgm:pt>
    <dgm:pt modelId="{BB56DB02-173C-453E-91AB-57D58E2FE1D0}" type="pres">
      <dgm:prSet presAssocID="{99C27090-59AA-4706-A85B-54767674A33A}" presName="node" presStyleLbl="node1" presStyleIdx="1" presStyleCnt="3" custScaleX="127744">
        <dgm:presLayoutVars>
          <dgm:bulletEnabled val="1"/>
        </dgm:presLayoutVars>
      </dgm:prSet>
      <dgm:spPr>
        <a:prstGeom prst="frame">
          <a:avLst/>
        </a:prstGeom>
      </dgm:spPr>
      <dgm:t>
        <a:bodyPr/>
        <a:lstStyle/>
        <a:p>
          <a:endParaRPr lang="en-US"/>
        </a:p>
      </dgm:t>
    </dgm:pt>
    <dgm:pt modelId="{3AC71D73-F32A-4FBE-A258-D5D0AF8982F3}" type="pres">
      <dgm:prSet presAssocID="{15C4A2C3-9D37-4F41-8691-04FA1AF8F46C}" presName="spacerL" presStyleCnt="0"/>
      <dgm:spPr/>
      <dgm:t>
        <a:bodyPr/>
        <a:lstStyle/>
        <a:p>
          <a:endParaRPr lang="en-US"/>
        </a:p>
      </dgm:t>
    </dgm:pt>
    <dgm:pt modelId="{31E9B972-432A-4890-9E15-126A32485F42}" type="pres">
      <dgm:prSet presAssocID="{15C4A2C3-9D37-4F41-8691-04FA1AF8F46C}" presName="sibTrans" presStyleLbl="sibTrans2D1" presStyleIdx="1" presStyleCnt="2"/>
      <dgm:spPr/>
      <dgm:t>
        <a:bodyPr/>
        <a:lstStyle/>
        <a:p>
          <a:endParaRPr lang="en-US"/>
        </a:p>
      </dgm:t>
    </dgm:pt>
    <dgm:pt modelId="{0A5D8577-8543-48C7-95F6-B4B44A8A1B09}" type="pres">
      <dgm:prSet presAssocID="{15C4A2C3-9D37-4F41-8691-04FA1AF8F46C}" presName="spacerR" presStyleCnt="0"/>
      <dgm:spPr/>
      <dgm:t>
        <a:bodyPr/>
        <a:lstStyle/>
        <a:p>
          <a:endParaRPr lang="en-US"/>
        </a:p>
      </dgm:t>
    </dgm:pt>
    <dgm:pt modelId="{0A0B4748-0C2A-498A-9EAF-F356D6195D9C}" type="pres">
      <dgm:prSet presAssocID="{16EE1C0A-1B7D-4D74-8FE4-4731FD0D230C}" presName="node" presStyleLbl="node1" presStyleIdx="2" presStyleCnt="3" custScaleX="115349">
        <dgm:presLayoutVars>
          <dgm:bulletEnabled val="1"/>
        </dgm:presLayoutVars>
      </dgm:prSet>
      <dgm:spPr>
        <a:prstGeom prst="frame">
          <a:avLst/>
        </a:prstGeom>
      </dgm:spPr>
      <dgm:t>
        <a:bodyPr/>
        <a:lstStyle/>
        <a:p>
          <a:endParaRPr lang="en-US"/>
        </a:p>
      </dgm:t>
    </dgm:pt>
  </dgm:ptLst>
  <dgm:cxnLst>
    <dgm:cxn modelId="{11F43CEB-BD78-4313-B8B5-D6907C4A567F}" srcId="{1194951E-ACC6-41B9-9299-B6ED8CD94BDB}" destId="{08DA16F1-C644-4884-B7FF-B77A00043A55}" srcOrd="0" destOrd="0" parTransId="{387292C3-FF59-4973-A573-31313635B29F}" sibTransId="{852B0FB2-6A15-483C-9EDE-2BE591C4781E}"/>
    <dgm:cxn modelId="{BB34932D-224C-4330-9422-9D63E4D033C2}" type="presOf" srcId="{852B0FB2-6A15-483C-9EDE-2BE591C4781E}" destId="{0B352367-4C91-44BE-A580-1F063072782F}" srcOrd="0" destOrd="0" presId="urn:microsoft.com/office/officeart/2005/8/layout/equation1"/>
    <dgm:cxn modelId="{5804F376-BB5B-4AB0-8333-BA0AF9FA6F3F}" srcId="{1194951E-ACC6-41B9-9299-B6ED8CD94BDB}" destId="{99C27090-59AA-4706-A85B-54767674A33A}" srcOrd="1" destOrd="0" parTransId="{2BA1F3D8-E8EF-4354-A40A-079E56F93FA8}" sibTransId="{15C4A2C3-9D37-4F41-8691-04FA1AF8F46C}"/>
    <dgm:cxn modelId="{D1440C99-53C7-4CD2-AEB2-319771ED65A1}" type="presOf" srcId="{08DA16F1-C644-4884-B7FF-B77A00043A55}" destId="{1E920E77-74B3-4AEF-9CA4-817A0A917566}" srcOrd="0" destOrd="0" presId="urn:microsoft.com/office/officeart/2005/8/layout/equation1"/>
    <dgm:cxn modelId="{8F9AF911-7B13-49E1-98EA-44272082C1E7}" srcId="{1194951E-ACC6-41B9-9299-B6ED8CD94BDB}" destId="{16EE1C0A-1B7D-4D74-8FE4-4731FD0D230C}" srcOrd="2" destOrd="0" parTransId="{44FCC432-C1A8-4172-A236-BCD1D8230A27}" sibTransId="{D88706D0-A4F0-48D1-94EA-6AC0FB309F12}"/>
    <dgm:cxn modelId="{7A2B739A-2C6C-4321-B9B3-49282461DF9C}" type="presOf" srcId="{99C27090-59AA-4706-A85B-54767674A33A}" destId="{BB56DB02-173C-453E-91AB-57D58E2FE1D0}" srcOrd="0" destOrd="0" presId="urn:microsoft.com/office/officeart/2005/8/layout/equation1"/>
    <dgm:cxn modelId="{F8F78A87-F036-4557-BFB1-8E3DA2163A94}" type="presOf" srcId="{15C4A2C3-9D37-4F41-8691-04FA1AF8F46C}" destId="{31E9B972-432A-4890-9E15-126A32485F42}" srcOrd="0" destOrd="0" presId="urn:microsoft.com/office/officeart/2005/8/layout/equation1"/>
    <dgm:cxn modelId="{F67544FD-887B-47FA-9AF1-10164F39DEDF}" type="presOf" srcId="{1194951E-ACC6-41B9-9299-B6ED8CD94BDB}" destId="{12214E40-E807-48F5-9877-71027D148B38}" srcOrd="0" destOrd="0" presId="urn:microsoft.com/office/officeart/2005/8/layout/equation1"/>
    <dgm:cxn modelId="{5C8479EA-26F0-4409-B4D0-403518FBE3ED}" type="presOf" srcId="{16EE1C0A-1B7D-4D74-8FE4-4731FD0D230C}" destId="{0A0B4748-0C2A-498A-9EAF-F356D6195D9C}" srcOrd="0" destOrd="0" presId="urn:microsoft.com/office/officeart/2005/8/layout/equation1"/>
    <dgm:cxn modelId="{397275CB-9568-4B37-AB3D-463922FF4C7A}" type="presParOf" srcId="{12214E40-E807-48F5-9877-71027D148B38}" destId="{1E920E77-74B3-4AEF-9CA4-817A0A917566}" srcOrd="0" destOrd="0" presId="urn:microsoft.com/office/officeart/2005/8/layout/equation1"/>
    <dgm:cxn modelId="{659431E6-649A-4833-9935-0948A6809F9E}" type="presParOf" srcId="{12214E40-E807-48F5-9877-71027D148B38}" destId="{D65BCF1C-A979-451F-A094-F4E6AAA1A081}" srcOrd="1" destOrd="0" presId="urn:microsoft.com/office/officeart/2005/8/layout/equation1"/>
    <dgm:cxn modelId="{0531EF82-4AC8-4B11-8B86-65941E9E3FB6}" type="presParOf" srcId="{12214E40-E807-48F5-9877-71027D148B38}" destId="{0B352367-4C91-44BE-A580-1F063072782F}" srcOrd="2" destOrd="0" presId="urn:microsoft.com/office/officeart/2005/8/layout/equation1"/>
    <dgm:cxn modelId="{E15D49F8-67B7-43C2-A551-93BFADADDB3D}" type="presParOf" srcId="{12214E40-E807-48F5-9877-71027D148B38}" destId="{1A32CB2F-B696-458E-9EE9-29A3C347816E}" srcOrd="3" destOrd="0" presId="urn:microsoft.com/office/officeart/2005/8/layout/equation1"/>
    <dgm:cxn modelId="{5DD79B34-7072-4CB9-AB91-F59C29466A86}" type="presParOf" srcId="{12214E40-E807-48F5-9877-71027D148B38}" destId="{BB56DB02-173C-453E-91AB-57D58E2FE1D0}" srcOrd="4" destOrd="0" presId="urn:microsoft.com/office/officeart/2005/8/layout/equation1"/>
    <dgm:cxn modelId="{FF6E4426-61EA-467A-B4CF-817F7B33C3EA}" type="presParOf" srcId="{12214E40-E807-48F5-9877-71027D148B38}" destId="{3AC71D73-F32A-4FBE-A258-D5D0AF8982F3}" srcOrd="5" destOrd="0" presId="urn:microsoft.com/office/officeart/2005/8/layout/equation1"/>
    <dgm:cxn modelId="{5A09F8FD-79AB-48CA-92C4-17EAF17B606A}" type="presParOf" srcId="{12214E40-E807-48F5-9877-71027D148B38}" destId="{31E9B972-432A-4890-9E15-126A32485F42}" srcOrd="6" destOrd="0" presId="urn:microsoft.com/office/officeart/2005/8/layout/equation1"/>
    <dgm:cxn modelId="{B7CA98B5-9D9C-4D67-801C-2B6A449C3D53}" type="presParOf" srcId="{12214E40-E807-48F5-9877-71027D148B38}" destId="{0A5D8577-8543-48C7-95F6-B4B44A8A1B09}" srcOrd="7" destOrd="0" presId="urn:microsoft.com/office/officeart/2005/8/layout/equation1"/>
    <dgm:cxn modelId="{03FB090B-D1AF-4CA0-9673-0A3BBA26FD28}" type="presParOf" srcId="{12214E40-E807-48F5-9877-71027D148B38}" destId="{0A0B4748-0C2A-498A-9EAF-F356D6195D9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329873-06F7-4981-8542-0E5B4E0141E6}" type="doc">
      <dgm:prSet loTypeId="urn:microsoft.com/office/officeart/2005/8/layout/default#1" loCatId="list" qsTypeId="urn:microsoft.com/office/officeart/2005/8/quickstyle/3d3" qsCatId="3D" csTypeId="urn:microsoft.com/office/officeart/2005/8/colors/accent1_5" csCatId="accent1" phldr="1"/>
      <dgm:spPr/>
      <dgm:t>
        <a:bodyPr/>
        <a:lstStyle/>
        <a:p>
          <a:pPr rtl="1"/>
          <a:endParaRPr lang="fa-IR"/>
        </a:p>
      </dgm:t>
    </dgm:pt>
    <dgm:pt modelId="{13767B08-4D58-4D4B-8BA8-2B5B142885AA}">
      <dgm:prSet phldrT="[Text]" custT="1"/>
      <dgm:spPr>
        <a:solidFill>
          <a:schemeClr val="accent5">
            <a:lumMod val="40000"/>
            <a:lumOff val="60000"/>
          </a:schemeClr>
        </a:solidFill>
        <a:ln w="28575">
          <a:solidFill>
            <a:srgbClr val="FF0000"/>
          </a:solidFill>
        </a:ln>
      </dgm:spPr>
      <dgm:t>
        <a:bodyPr/>
        <a:lstStyle/>
        <a:p>
          <a:pPr rtl="1"/>
          <a:r>
            <a:rPr lang="fa-IR" sz="2000" b="0" baseline="0" dirty="0" smtClean="0">
              <a:solidFill>
                <a:schemeClr val="tx1"/>
              </a:solidFill>
              <a:cs typeface="B Nazanin" pitchFamily="2" charset="-78"/>
            </a:rPr>
            <a:t>ماليات بر عايدي سرمايه </a:t>
          </a:r>
          <a:r>
            <a:rPr lang="fa-IR" sz="1600" b="0" baseline="0" dirty="0" smtClean="0">
              <a:solidFill>
                <a:schemeClr val="tx1"/>
              </a:solidFill>
              <a:cs typeface="B Nazanin" pitchFamily="2" charset="-78"/>
            </a:rPr>
            <a:t>(ماليات بر اضافه ارزش زمين و مسكن)</a:t>
          </a:r>
          <a:endParaRPr lang="fa-IR" sz="1600" b="0" baseline="0" dirty="0">
            <a:solidFill>
              <a:schemeClr val="tx1"/>
            </a:solidFill>
            <a:cs typeface="B Nazanin" pitchFamily="2" charset="-78"/>
          </a:endParaRPr>
        </a:p>
      </dgm:t>
    </dgm:pt>
    <dgm:pt modelId="{86E1D4D6-19B7-48BE-89D6-85874C7A833A}" type="parTrans" cxnId="{244FDB78-2CF1-4D69-9673-3DDCA138854F}">
      <dgm:prSet/>
      <dgm:spPr/>
      <dgm:t>
        <a:bodyPr/>
        <a:lstStyle/>
        <a:p>
          <a:pPr rtl="1"/>
          <a:endParaRPr lang="fa-IR" sz="2200" b="1">
            <a:cs typeface="B Mitra" pitchFamily="2" charset="-78"/>
          </a:endParaRPr>
        </a:p>
      </dgm:t>
    </dgm:pt>
    <dgm:pt modelId="{A8E4B494-D2C5-47E8-9931-9FF4F5171663}" type="sibTrans" cxnId="{244FDB78-2CF1-4D69-9673-3DDCA138854F}">
      <dgm:prSet/>
      <dgm:spPr/>
      <dgm:t>
        <a:bodyPr/>
        <a:lstStyle/>
        <a:p>
          <a:pPr rtl="1"/>
          <a:endParaRPr lang="fa-IR" sz="2200" b="1">
            <a:cs typeface="B Mitra" pitchFamily="2" charset="-78"/>
          </a:endParaRPr>
        </a:p>
      </dgm:t>
    </dgm:pt>
    <dgm:pt modelId="{2BEBD007-F397-468E-B9B7-E549DEB11B66}">
      <dgm:prSet phldrT="[Text]" custT="1"/>
      <dgm:spPr>
        <a:solidFill>
          <a:schemeClr val="accent5">
            <a:lumMod val="40000"/>
            <a:lumOff val="60000"/>
          </a:schemeClr>
        </a:solidFill>
        <a:ln w="28575">
          <a:solidFill>
            <a:srgbClr val="FF0000"/>
          </a:solidFill>
        </a:ln>
      </dgm:spPr>
      <dgm:t>
        <a:bodyPr/>
        <a:lstStyle/>
        <a:p>
          <a:pPr rtl="1"/>
          <a:r>
            <a:rPr lang="fa-IR" sz="2400" b="0" baseline="0" dirty="0" smtClean="0">
              <a:solidFill>
                <a:schemeClr val="tx1"/>
              </a:solidFill>
              <a:cs typeface="B Nazanin" pitchFamily="2" charset="-78"/>
            </a:rPr>
            <a:t>ماليات بر نقل و انتقال مكرر</a:t>
          </a:r>
          <a:endParaRPr lang="fa-IR" sz="2400" b="0" baseline="0" dirty="0">
            <a:solidFill>
              <a:schemeClr val="tx1"/>
            </a:solidFill>
            <a:cs typeface="B Nazanin" pitchFamily="2" charset="-78"/>
          </a:endParaRPr>
        </a:p>
      </dgm:t>
    </dgm:pt>
    <dgm:pt modelId="{9D7FFD1C-6E1C-4F62-A0B6-31D35EEC1A1E}" type="parTrans" cxnId="{BC5EAAA6-C363-4AB2-B2C1-48C37FC649D7}">
      <dgm:prSet/>
      <dgm:spPr/>
      <dgm:t>
        <a:bodyPr/>
        <a:lstStyle/>
        <a:p>
          <a:pPr rtl="1"/>
          <a:endParaRPr lang="fa-IR" sz="2200" b="1">
            <a:cs typeface="B Mitra" pitchFamily="2" charset="-78"/>
          </a:endParaRPr>
        </a:p>
      </dgm:t>
    </dgm:pt>
    <dgm:pt modelId="{A43DC861-04EB-4620-850D-A2FC04F5010C}" type="sibTrans" cxnId="{BC5EAAA6-C363-4AB2-B2C1-48C37FC649D7}">
      <dgm:prSet/>
      <dgm:spPr/>
      <dgm:t>
        <a:bodyPr/>
        <a:lstStyle/>
        <a:p>
          <a:pPr rtl="1"/>
          <a:endParaRPr lang="fa-IR" sz="2200" b="1">
            <a:cs typeface="B Mitra" pitchFamily="2" charset="-78"/>
          </a:endParaRPr>
        </a:p>
      </dgm:t>
    </dgm:pt>
    <dgm:pt modelId="{00419B9A-864E-4284-8D54-CFF23B1A2B2C}">
      <dgm:prSet custT="1"/>
      <dgm:spPr>
        <a:solidFill>
          <a:schemeClr val="accent5">
            <a:lumMod val="40000"/>
            <a:lumOff val="60000"/>
          </a:schemeClr>
        </a:solidFill>
        <a:ln w="28575">
          <a:solidFill>
            <a:srgbClr val="FF0000"/>
          </a:solidFill>
        </a:ln>
      </dgm:spPr>
      <dgm:t>
        <a:bodyPr/>
        <a:lstStyle/>
        <a:p>
          <a:pPr rtl="1"/>
          <a:r>
            <a:rPr lang="fa-IR" sz="2400" b="0" baseline="0" dirty="0" smtClean="0">
              <a:solidFill>
                <a:schemeClr val="tx1"/>
              </a:solidFill>
              <a:cs typeface="B Nazanin" pitchFamily="2" charset="-78"/>
            </a:rPr>
            <a:t>ماليات طولي بر نقل و انتقال</a:t>
          </a:r>
        </a:p>
      </dgm:t>
    </dgm:pt>
    <dgm:pt modelId="{BB41EDAD-E398-4EA6-9562-E5FC7198EC73}" type="parTrans" cxnId="{FA2EE849-4381-4144-8033-86AA3EBD63EA}">
      <dgm:prSet/>
      <dgm:spPr/>
      <dgm:t>
        <a:bodyPr/>
        <a:lstStyle/>
        <a:p>
          <a:pPr rtl="1"/>
          <a:endParaRPr lang="fa-IR" sz="2200" b="1">
            <a:cs typeface="B Mitra" pitchFamily="2" charset="-78"/>
          </a:endParaRPr>
        </a:p>
      </dgm:t>
    </dgm:pt>
    <dgm:pt modelId="{E1B64FAF-27B6-4953-97D2-78D0476409BC}" type="sibTrans" cxnId="{FA2EE849-4381-4144-8033-86AA3EBD63EA}">
      <dgm:prSet/>
      <dgm:spPr/>
      <dgm:t>
        <a:bodyPr/>
        <a:lstStyle/>
        <a:p>
          <a:pPr rtl="1"/>
          <a:endParaRPr lang="fa-IR" sz="2200" b="1">
            <a:cs typeface="B Mitra" pitchFamily="2" charset="-78"/>
          </a:endParaRPr>
        </a:p>
      </dgm:t>
    </dgm:pt>
    <dgm:pt modelId="{B6969521-1017-47A8-A0E7-300ECAAB6101}">
      <dgm:prSet custT="1"/>
      <dgm:spPr>
        <a:solidFill>
          <a:schemeClr val="accent5">
            <a:lumMod val="40000"/>
            <a:lumOff val="60000"/>
          </a:schemeClr>
        </a:solidFill>
        <a:ln w="28575">
          <a:solidFill>
            <a:srgbClr val="FF0000"/>
          </a:solidFill>
        </a:ln>
      </dgm:spPr>
      <dgm:t>
        <a:bodyPr/>
        <a:lstStyle/>
        <a:p>
          <a:pPr rtl="1"/>
          <a:r>
            <a:rPr lang="fa-IR" sz="2400" b="0" baseline="0" dirty="0" smtClean="0">
              <a:solidFill>
                <a:schemeClr val="tx1"/>
              </a:solidFill>
              <a:cs typeface="B Nazanin" pitchFamily="2" charset="-78"/>
            </a:rPr>
            <a:t>ماليات بر ارزش زمين</a:t>
          </a:r>
        </a:p>
      </dgm:t>
    </dgm:pt>
    <dgm:pt modelId="{00D93039-91E3-4694-8572-AF1F0D362BF6}" type="parTrans" cxnId="{838E2D69-576E-4E24-8CB2-222831AB52CC}">
      <dgm:prSet/>
      <dgm:spPr/>
      <dgm:t>
        <a:bodyPr/>
        <a:lstStyle/>
        <a:p>
          <a:pPr rtl="1"/>
          <a:endParaRPr lang="fa-IR" sz="2200" b="1">
            <a:cs typeface="B Mitra" pitchFamily="2" charset="-78"/>
          </a:endParaRPr>
        </a:p>
      </dgm:t>
    </dgm:pt>
    <dgm:pt modelId="{B841ABEF-625A-4B1D-8F02-95E8A89E5499}" type="sibTrans" cxnId="{838E2D69-576E-4E24-8CB2-222831AB52CC}">
      <dgm:prSet/>
      <dgm:spPr/>
      <dgm:t>
        <a:bodyPr/>
        <a:lstStyle/>
        <a:p>
          <a:pPr rtl="1"/>
          <a:endParaRPr lang="fa-IR" sz="2200" b="1">
            <a:cs typeface="B Mitra" pitchFamily="2" charset="-78"/>
          </a:endParaRPr>
        </a:p>
      </dgm:t>
    </dgm:pt>
    <dgm:pt modelId="{A9B18FB3-7C8C-4980-B903-034FE78970B3}">
      <dgm:prSet custT="1"/>
      <dgm:spPr>
        <a:solidFill>
          <a:schemeClr val="accent5">
            <a:lumMod val="40000"/>
            <a:lumOff val="60000"/>
          </a:schemeClr>
        </a:solidFill>
        <a:ln w="28575">
          <a:solidFill>
            <a:srgbClr val="FF0000"/>
          </a:solidFill>
        </a:ln>
      </dgm:spPr>
      <dgm:t>
        <a:bodyPr/>
        <a:lstStyle/>
        <a:p>
          <a:pPr rtl="1"/>
          <a:r>
            <a:rPr lang="fa-IR" sz="2400" b="0" baseline="0" smtClean="0">
              <a:solidFill>
                <a:schemeClr val="tx1"/>
              </a:solidFill>
              <a:cs typeface="B Nazanin" pitchFamily="2" charset="-78"/>
            </a:rPr>
            <a:t>ماليات بر املاك گران‌قيمت</a:t>
          </a:r>
          <a:endParaRPr lang="fa-IR" sz="2400" b="0" baseline="0" dirty="0" smtClean="0">
            <a:solidFill>
              <a:schemeClr val="tx1"/>
            </a:solidFill>
            <a:cs typeface="B Nazanin" pitchFamily="2" charset="-78"/>
          </a:endParaRPr>
        </a:p>
      </dgm:t>
    </dgm:pt>
    <dgm:pt modelId="{DE3383F7-1BA6-4955-9818-F6152AE16385}" type="parTrans" cxnId="{76110644-237F-4D0E-98BD-C744DB4A0997}">
      <dgm:prSet/>
      <dgm:spPr/>
      <dgm:t>
        <a:bodyPr/>
        <a:lstStyle/>
        <a:p>
          <a:pPr rtl="1"/>
          <a:endParaRPr lang="fa-IR" sz="2200" b="1">
            <a:cs typeface="B Mitra" pitchFamily="2" charset="-78"/>
          </a:endParaRPr>
        </a:p>
      </dgm:t>
    </dgm:pt>
    <dgm:pt modelId="{A16F24DB-362F-4F56-95FE-DAF492114257}" type="sibTrans" cxnId="{76110644-237F-4D0E-98BD-C744DB4A0997}">
      <dgm:prSet/>
      <dgm:spPr/>
      <dgm:t>
        <a:bodyPr/>
        <a:lstStyle/>
        <a:p>
          <a:pPr rtl="1"/>
          <a:endParaRPr lang="fa-IR" sz="2200" b="1">
            <a:cs typeface="B Mitra" pitchFamily="2" charset="-78"/>
          </a:endParaRPr>
        </a:p>
      </dgm:t>
    </dgm:pt>
    <dgm:pt modelId="{80D0B9E7-D82A-45B7-B58D-7CA79D6AED43}">
      <dgm:prSet custT="1"/>
      <dgm:spPr>
        <a:solidFill>
          <a:schemeClr val="accent5">
            <a:lumMod val="40000"/>
            <a:lumOff val="60000"/>
          </a:schemeClr>
        </a:solidFill>
        <a:ln w="28575">
          <a:solidFill>
            <a:srgbClr val="FF0000"/>
          </a:solidFill>
        </a:ln>
      </dgm:spPr>
      <dgm:t>
        <a:bodyPr/>
        <a:lstStyle/>
        <a:p>
          <a:pPr rtl="1"/>
          <a:r>
            <a:rPr lang="fa-IR" sz="2400" b="0" baseline="0" dirty="0" smtClean="0">
              <a:solidFill>
                <a:schemeClr val="tx1"/>
              </a:solidFill>
              <a:cs typeface="B Nazanin" pitchFamily="2" charset="-78"/>
            </a:rPr>
            <a:t>ماليات بر اراضي باير شهري</a:t>
          </a:r>
        </a:p>
      </dgm:t>
    </dgm:pt>
    <dgm:pt modelId="{59C6728C-B8B9-4F1A-91E6-8641BFD22F63}" type="parTrans" cxnId="{FCC6CACC-A907-484F-841F-3E64B65BAE28}">
      <dgm:prSet/>
      <dgm:spPr/>
      <dgm:t>
        <a:bodyPr/>
        <a:lstStyle/>
        <a:p>
          <a:pPr rtl="1"/>
          <a:endParaRPr lang="fa-IR" sz="2200" b="1">
            <a:cs typeface="B Mitra" pitchFamily="2" charset="-78"/>
          </a:endParaRPr>
        </a:p>
      </dgm:t>
    </dgm:pt>
    <dgm:pt modelId="{ED5A2206-B756-4363-BED9-ED6FE1ED27ED}" type="sibTrans" cxnId="{FCC6CACC-A907-484F-841F-3E64B65BAE28}">
      <dgm:prSet/>
      <dgm:spPr/>
      <dgm:t>
        <a:bodyPr/>
        <a:lstStyle/>
        <a:p>
          <a:pPr rtl="1"/>
          <a:endParaRPr lang="fa-IR" sz="2200" b="1">
            <a:cs typeface="B Mitra" pitchFamily="2" charset="-78"/>
          </a:endParaRPr>
        </a:p>
      </dgm:t>
    </dgm:pt>
    <dgm:pt modelId="{EAC8A064-6890-4E17-91BD-7B7C13D08616}" type="pres">
      <dgm:prSet presAssocID="{70329873-06F7-4981-8542-0E5B4E0141E6}" presName="diagram" presStyleCnt="0">
        <dgm:presLayoutVars>
          <dgm:dir/>
          <dgm:resizeHandles val="exact"/>
        </dgm:presLayoutVars>
      </dgm:prSet>
      <dgm:spPr/>
      <dgm:t>
        <a:bodyPr/>
        <a:lstStyle/>
        <a:p>
          <a:pPr rtl="1"/>
          <a:endParaRPr lang="fa-IR"/>
        </a:p>
      </dgm:t>
    </dgm:pt>
    <dgm:pt modelId="{F2FD51BB-35F4-4AFF-8D0D-874288057224}" type="pres">
      <dgm:prSet presAssocID="{13767B08-4D58-4D4B-8BA8-2B5B142885AA}" presName="node" presStyleLbl="node1" presStyleIdx="0" presStyleCnt="6">
        <dgm:presLayoutVars>
          <dgm:bulletEnabled val="1"/>
        </dgm:presLayoutVars>
      </dgm:prSet>
      <dgm:spPr/>
      <dgm:t>
        <a:bodyPr/>
        <a:lstStyle/>
        <a:p>
          <a:pPr rtl="1"/>
          <a:endParaRPr lang="fa-IR"/>
        </a:p>
      </dgm:t>
    </dgm:pt>
    <dgm:pt modelId="{2CBDA65C-6ED2-450B-806C-ABAE384D2A19}" type="pres">
      <dgm:prSet presAssocID="{A8E4B494-D2C5-47E8-9931-9FF4F5171663}" presName="sibTrans" presStyleCnt="0"/>
      <dgm:spPr/>
      <dgm:t>
        <a:bodyPr/>
        <a:lstStyle/>
        <a:p>
          <a:pPr rtl="1"/>
          <a:endParaRPr lang="fa-IR"/>
        </a:p>
      </dgm:t>
    </dgm:pt>
    <dgm:pt modelId="{64DBFF77-54A3-4510-8E40-BD031E57EDF4}" type="pres">
      <dgm:prSet presAssocID="{00419B9A-864E-4284-8D54-CFF23B1A2B2C}" presName="node" presStyleLbl="node1" presStyleIdx="1" presStyleCnt="6" custLinFactNeighborX="-3425" custLinFactNeighborY="-664">
        <dgm:presLayoutVars>
          <dgm:bulletEnabled val="1"/>
        </dgm:presLayoutVars>
      </dgm:prSet>
      <dgm:spPr/>
      <dgm:t>
        <a:bodyPr/>
        <a:lstStyle/>
        <a:p>
          <a:pPr rtl="1"/>
          <a:endParaRPr lang="fa-IR"/>
        </a:p>
      </dgm:t>
    </dgm:pt>
    <dgm:pt modelId="{2AF04715-56CC-422C-BBF5-FF3CECC9EE4D}" type="pres">
      <dgm:prSet presAssocID="{E1B64FAF-27B6-4953-97D2-78D0476409BC}" presName="sibTrans" presStyleCnt="0"/>
      <dgm:spPr/>
      <dgm:t>
        <a:bodyPr/>
        <a:lstStyle/>
        <a:p>
          <a:pPr rtl="1"/>
          <a:endParaRPr lang="fa-IR"/>
        </a:p>
      </dgm:t>
    </dgm:pt>
    <dgm:pt modelId="{0B59957B-8F42-4F8D-91E9-71A35B0DB7B9}" type="pres">
      <dgm:prSet presAssocID="{2BEBD007-F397-468E-B9B7-E549DEB11B66}" presName="node" presStyleLbl="node1" presStyleIdx="2" presStyleCnt="6">
        <dgm:presLayoutVars>
          <dgm:bulletEnabled val="1"/>
        </dgm:presLayoutVars>
      </dgm:prSet>
      <dgm:spPr/>
      <dgm:t>
        <a:bodyPr/>
        <a:lstStyle/>
        <a:p>
          <a:pPr rtl="1"/>
          <a:endParaRPr lang="fa-IR"/>
        </a:p>
      </dgm:t>
    </dgm:pt>
    <dgm:pt modelId="{D11D623A-9DE6-4B41-A854-4E4DEF81575F}" type="pres">
      <dgm:prSet presAssocID="{A43DC861-04EB-4620-850D-A2FC04F5010C}" presName="sibTrans" presStyleCnt="0"/>
      <dgm:spPr/>
      <dgm:t>
        <a:bodyPr/>
        <a:lstStyle/>
        <a:p>
          <a:pPr rtl="1"/>
          <a:endParaRPr lang="fa-IR"/>
        </a:p>
      </dgm:t>
    </dgm:pt>
    <dgm:pt modelId="{1F4CEF7C-0988-4761-A237-AE14A8D4FB8B}" type="pres">
      <dgm:prSet presAssocID="{B6969521-1017-47A8-A0E7-300ECAAB6101}" presName="node" presStyleLbl="node1" presStyleIdx="3" presStyleCnt="6">
        <dgm:presLayoutVars>
          <dgm:bulletEnabled val="1"/>
        </dgm:presLayoutVars>
      </dgm:prSet>
      <dgm:spPr/>
      <dgm:t>
        <a:bodyPr/>
        <a:lstStyle/>
        <a:p>
          <a:pPr rtl="1"/>
          <a:endParaRPr lang="fa-IR"/>
        </a:p>
      </dgm:t>
    </dgm:pt>
    <dgm:pt modelId="{C4DCAAE8-F4B3-4B7D-9A8B-C49635A51131}" type="pres">
      <dgm:prSet presAssocID="{B841ABEF-625A-4B1D-8F02-95E8A89E5499}" presName="sibTrans" presStyleCnt="0"/>
      <dgm:spPr/>
      <dgm:t>
        <a:bodyPr/>
        <a:lstStyle/>
        <a:p>
          <a:pPr rtl="1"/>
          <a:endParaRPr lang="fa-IR"/>
        </a:p>
      </dgm:t>
    </dgm:pt>
    <dgm:pt modelId="{DAA2E02D-6073-4BE9-8814-7357C620352C}" type="pres">
      <dgm:prSet presAssocID="{A9B18FB3-7C8C-4980-B903-034FE78970B3}" presName="node" presStyleLbl="node1" presStyleIdx="4" presStyleCnt="6">
        <dgm:presLayoutVars>
          <dgm:bulletEnabled val="1"/>
        </dgm:presLayoutVars>
      </dgm:prSet>
      <dgm:spPr/>
      <dgm:t>
        <a:bodyPr/>
        <a:lstStyle/>
        <a:p>
          <a:pPr rtl="1"/>
          <a:endParaRPr lang="fa-IR"/>
        </a:p>
      </dgm:t>
    </dgm:pt>
    <dgm:pt modelId="{155CD2D2-03A2-4C9C-BDF8-149871733B61}" type="pres">
      <dgm:prSet presAssocID="{A16F24DB-362F-4F56-95FE-DAF492114257}" presName="sibTrans" presStyleCnt="0"/>
      <dgm:spPr/>
      <dgm:t>
        <a:bodyPr/>
        <a:lstStyle/>
        <a:p>
          <a:pPr rtl="1"/>
          <a:endParaRPr lang="fa-IR"/>
        </a:p>
      </dgm:t>
    </dgm:pt>
    <dgm:pt modelId="{F84C61F6-A27E-444B-8073-DEBABC402B70}" type="pres">
      <dgm:prSet presAssocID="{80D0B9E7-D82A-45B7-B58D-7CA79D6AED43}" presName="node" presStyleLbl="node1" presStyleIdx="5" presStyleCnt="6">
        <dgm:presLayoutVars>
          <dgm:bulletEnabled val="1"/>
        </dgm:presLayoutVars>
      </dgm:prSet>
      <dgm:spPr/>
      <dgm:t>
        <a:bodyPr/>
        <a:lstStyle/>
        <a:p>
          <a:pPr rtl="1"/>
          <a:endParaRPr lang="fa-IR"/>
        </a:p>
      </dgm:t>
    </dgm:pt>
  </dgm:ptLst>
  <dgm:cxnLst>
    <dgm:cxn modelId="{02999F42-733D-456F-9279-4C00FEAA73CD}" type="presOf" srcId="{70329873-06F7-4981-8542-0E5B4E0141E6}" destId="{EAC8A064-6890-4E17-91BD-7B7C13D08616}" srcOrd="0" destOrd="0" presId="urn:microsoft.com/office/officeart/2005/8/layout/default#1"/>
    <dgm:cxn modelId="{838E2D69-576E-4E24-8CB2-222831AB52CC}" srcId="{70329873-06F7-4981-8542-0E5B4E0141E6}" destId="{B6969521-1017-47A8-A0E7-300ECAAB6101}" srcOrd="3" destOrd="0" parTransId="{00D93039-91E3-4694-8572-AF1F0D362BF6}" sibTransId="{B841ABEF-625A-4B1D-8F02-95E8A89E5499}"/>
    <dgm:cxn modelId="{5CC29EF3-5ACE-4AEF-8CFA-26C86CF5FAE0}" type="presOf" srcId="{13767B08-4D58-4D4B-8BA8-2B5B142885AA}" destId="{F2FD51BB-35F4-4AFF-8D0D-874288057224}" srcOrd="0" destOrd="0" presId="urn:microsoft.com/office/officeart/2005/8/layout/default#1"/>
    <dgm:cxn modelId="{08FD1B3F-DCBD-4742-8CAB-0008ED8E8F87}" type="presOf" srcId="{A9B18FB3-7C8C-4980-B903-034FE78970B3}" destId="{DAA2E02D-6073-4BE9-8814-7357C620352C}" srcOrd="0" destOrd="0" presId="urn:microsoft.com/office/officeart/2005/8/layout/default#1"/>
    <dgm:cxn modelId="{D579F0CE-142B-49D1-8117-BE936ED1F554}" type="presOf" srcId="{80D0B9E7-D82A-45B7-B58D-7CA79D6AED43}" destId="{F84C61F6-A27E-444B-8073-DEBABC402B70}" srcOrd="0" destOrd="0" presId="urn:microsoft.com/office/officeart/2005/8/layout/default#1"/>
    <dgm:cxn modelId="{244FDB78-2CF1-4D69-9673-3DDCA138854F}" srcId="{70329873-06F7-4981-8542-0E5B4E0141E6}" destId="{13767B08-4D58-4D4B-8BA8-2B5B142885AA}" srcOrd="0" destOrd="0" parTransId="{86E1D4D6-19B7-48BE-89D6-85874C7A833A}" sibTransId="{A8E4B494-D2C5-47E8-9931-9FF4F5171663}"/>
    <dgm:cxn modelId="{51ED0C02-CDCB-4455-B920-4B93D40E31F4}" type="presOf" srcId="{00419B9A-864E-4284-8D54-CFF23B1A2B2C}" destId="{64DBFF77-54A3-4510-8E40-BD031E57EDF4}" srcOrd="0" destOrd="0" presId="urn:microsoft.com/office/officeart/2005/8/layout/default#1"/>
    <dgm:cxn modelId="{2FF0F7C2-C4B3-405C-A0BA-848E13E53251}" type="presOf" srcId="{2BEBD007-F397-468E-B9B7-E549DEB11B66}" destId="{0B59957B-8F42-4F8D-91E9-71A35B0DB7B9}" srcOrd="0" destOrd="0" presId="urn:microsoft.com/office/officeart/2005/8/layout/default#1"/>
    <dgm:cxn modelId="{54EA5642-90C4-42E8-994E-03CC325CB1A1}" type="presOf" srcId="{B6969521-1017-47A8-A0E7-300ECAAB6101}" destId="{1F4CEF7C-0988-4761-A237-AE14A8D4FB8B}" srcOrd="0" destOrd="0" presId="urn:microsoft.com/office/officeart/2005/8/layout/default#1"/>
    <dgm:cxn modelId="{FA2EE849-4381-4144-8033-86AA3EBD63EA}" srcId="{70329873-06F7-4981-8542-0E5B4E0141E6}" destId="{00419B9A-864E-4284-8D54-CFF23B1A2B2C}" srcOrd="1" destOrd="0" parTransId="{BB41EDAD-E398-4EA6-9562-E5FC7198EC73}" sibTransId="{E1B64FAF-27B6-4953-97D2-78D0476409BC}"/>
    <dgm:cxn modelId="{BC5EAAA6-C363-4AB2-B2C1-48C37FC649D7}" srcId="{70329873-06F7-4981-8542-0E5B4E0141E6}" destId="{2BEBD007-F397-468E-B9B7-E549DEB11B66}" srcOrd="2" destOrd="0" parTransId="{9D7FFD1C-6E1C-4F62-A0B6-31D35EEC1A1E}" sibTransId="{A43DC861-04EB-4620-850D-A2FC04F5010C}"/>
    <dgm:cxn modelId="{FCC6CACC-A907-484F-841F-3E64B65BAE28}" srcId="{70329873-06F7-4981-8542-0E5B4E0141E6}" destId="{80D0B9E7-D82A-45B7-B58D-7CA79D6AED43}" srcOrd="5" destOrd="0" parTransId="{59C6728C-B8B9-4F1A-91E6-8641BFD22F63}" sibTransId="{ED5A2206-B756-4363-BED9-ED6FE1ED27ED}"/>
    <dgm:cxn modelId="{76110644-237F-4D0E-98BD-C744DB4A0997}" srcId="{70329873-06F7-4981-8542-0E5B4E0141E6}" destId="{A9B18FB3-7C8C-4980-B903-034FE78970B3}" srcOrd="4" destOrd="0" parTransId="{DE3383F7-1BA6-4955-9818-F6152AE16385}" sibTransId="{A16F24DB-362F-4F56-95FE-DAF492114257}"/>
    <dgm:cxn modelId="{93174A6B-2C54-4CD4-919E-133478D3C00F}" type="presParOf" srcId="{EAC8A064-6890-4E17-91BD-7B7C13D08616}" destId="{F2FD51BB-35F4-4AFF-8D0D-874288057224}" srcOrd="0" destOrd="0" presId="urn:microsoft.com/office/officeart/2005/8/layout/default#1"/>
    <dgm:cxn modelId="{73F170DB-A1BD-4A4F-ABFF-1998F73EE6E6}" type="presParOf" srcId="{EAC8A064-6890-4E17-91BD-7B7C13D08616}" destId="{2CBDA65C-6ED2-450B-806C-ABAE384D2A19}" srcOrd="1" destOrd="0" presId="urn:microsoft.com/office/officeart/2005/8/layout/default#1"/>
    <dgm:cxn modelId="{B272F5EA-60C7-4785-9E3A-9A522FB62F72}" type="presParOf" srcId="{EAC8A064-6890-4E17-91BD-7B7C13D08616}" destId="{64DBFF77-54A3-4510-8E40-BD031E57EDF4}" srcOrd="2" destOrd="0" presId="urn:microsoft.com/office/officeart/2005/8/layout/default#1"/>
    <dgm:cxn modelId="{781252D2-0CD9-4B58-9868-C66DF35828D5}" type="presParOf" srcId="{EAC8A064-6890-4E17-91BD-7B7C13D08616}" destId="{2AF04715-56CC-422C-BBF5-FF3CECC9EE4D}" srcOrd="3" destOrd="0" presId="urn:microsoft.com/office/officeart/2005/8/layout/default#1"/>
    <dgm:cxn modelId="{15F5F462-4AC6-4558-8886-00DA99CC0724}" type="presParOf" srcId="{EAC8A064-6890-4E17-91BD-7B7C13D08616}" destId="{0B59957B-8F42-4F8D-91E9-71A35B0DB7B9}" srcOrd="4" destOrd="0" presId="urn:microsoft.com/office/officeart/2005/8/layout/default#1"/>
    <dgm:cxn modelId="{5B9CA9AE-7F99-4CEB-BA65-FFF2DADD6647}" type="presParOf" srcId="{EAC8A064-6890-4E17-91BD-7B7C13D08616}" destId="{D11D623A-9DE6-4B41-A854-4E4DEF81575F}" srcOrd="5" destOrd="0" presId="urn:microsoft.com/office/officeart/2005/8/layout/default#1"/>
    <dgm:cxn modelId="{845B50EA-8BCC-410E-8939-8B2FB525046D}" type="presParOf" srcId="{EAC8A064-6890-4E17-91BD-7B7C13D08616}" destId="{1F4CEF7C-0988-4761-A237-AE14A8D4FB8B}" srcOrd="6" destOrd="0" presId="urn:microsoft.com/office/officeart/2005/8/layout/default#1"/>
    <dgm:cxn modelId="{AC52547E-9737-4B5A-849A-EAD5C59AFBE1}" type="presParOf" srcId="{EAC8A064-6890-4E17-91BD-7B7C13D08616}" destId="{C4DCAAE8-F4B3-4B7D-9A8B-C49635A51131}" srcOrd="7" destOrd="0" presId="urn:microsoft.com/office/officeart/2005/8/layout/default#1"/>
    <dgm:cxn modelId="{B3AD07F2-9ED7-4C59-AD47-C340AB67EDAF}" type="presParOf" srcId="{EAC8A064-6890-4E17-91BD-7B7C13D08616}" destId="{DAA2E02D-6073-4BE9-8814-7357C620352C}" srcOrd="8" destOrd="0" presId="urn:microsoft.com/office/officeart/2005/8/layout/default#1"/>
    <dgm:cxn modelId="{3DD5369D-4B92-47ED-9E17-E8B40E4EF77D}" type="presParOf" srcId="{EAC8A064-6890-4E17-91BD-7B7C13D08616}" destId="{155CD2D2-03A2-4C9C-BDF8-149871733B61}" srcOrd="9" destOrd="0" presId="urn:microsoft.com/office/officeart/2005/8/layout/default#1"/>
    <dgm:cxn modelId="{E06C4745-9D7A-4F9D-B290-72DFC812475A}" type="presParOf" srcId="{EAC8A064-6890-4E17-91BD-7B7C13D08616}" destId="{F84C61F6-A27E-444B-8073-DEBABC402B70}"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3E1BB6-96B5-4A78-AEC1-6767DC444D15}" type="doc">
      <dgm:prSet loTypeId="urn:microsoft.com/office/officeart/2005/8/layout/list1" loCatId="list" qsTypeId="urn:microsoft.com/office/officeart/2005/8/quickstyle/simple5" qsCatId="simple" csTypeId="urn:microsoft.com/office/officeart/2005/8/colors/accent2_1" csCatId="accent2" phldr="1"/>
      <dgm:spPr/>
      <dgm:t>
        <a:bodyPr/>
        <a:lstStyle/>
        <a:p>
          <a:pPr rtl="1"/>
          <a:endParaRPr lang="fa-IR"/>
        </a:p>
      </dgm:t>
    </dgm:pt>
    <dgm:pt modelId="{822C2525-84D1-4748-A8A1-0ED51C7584FB}">
      <dgm:prSet custT="1"/>
      <dgm:spPr>
        <a:ln>
          <a:solidFill>
            <a:srgbClr val="FF0000"/>
          </a:solidFill>
        </a:ln>
      </dgm:spPr>
      <dgm:t>
        <a:bodyPr/>
        <a:lstStyle/>
        <a:p>
          <a:pPr algn="ctr" rtl="1"/>
          <a:r>
            <a:rPr lang="fa-IR" sz="2400" b="0" dirty="0" smtClean="0">
              <a:cs typeface="B Nazanin" pitchFamily="2" charset="-78"/>
            </a:rPr>
            <a:t>تأمین منابع مالی مورد نیاز برای پروژۀ ساختمانی</a:t>
          </a:r>
          <a:endParaRPr lang="en-US" sz="2400" b="0" dirty="0">
            <a:cs typeface="B Nazanin" pitchFamily="2" charset="-78"/>
          </a:endParaRPr>
        </a:p>
      </dgm:t>
    </dgm:pt>
    <dgm:pt modelId="{5EBDFD4A-601B-4BEB-84D7-38C24AEEDC73}" type="parTrans" cxnId="{A65987DC-0E62-4A4F-9F2B-6A8EFE165A83}">
      <dgm:prSet/>
      <dgm:spPr/>
      <dgm:t>
        <a:bodyPr/>
        <a:lstStyle/>
        <a:p>
          <a:pPr rtl="1"/>
          <a:endParaRPr lang="fa-IR" sz="1800">
            <a:cs typeface="B Nazanin" pitchFamily="2" charset="-78"/>
          </a:endParaRPr>
        </a:p>
      </dgm:t>
    </dgm:pt>
    <dgm:pt modelId="{E83BAF34-645A-4112-A28D-A3BF59E95CBE}" type="sibTrans" cxnId="{A65987DC-0E62-4A4F-9F2B-6A8EFE165A83}">
      <dgm:prSet/>
      <dgm:spPr/>
      <dgm:t>
        <a:bodyPr/>
        <a:lstStyle/>
        <a:p>
          <a:pPr rtl="1"/>
          <a:endParaRPr lang="fa-IR" sz="1800">
            <a:cs typeface="B Nazanin" pitchFamily="2" charset="-78"/>
          </a:endParaRPr>
        </a:p>
      </dgm:t>
    </dgm:pt>
    <dgm:pt modelId="{22DB3763-71B2-42AD-A362-1B2FEFD6D6F6}">
      <dgm:prSet custT="1"/>
      <dgm:spPr>
        <a:ln>
          <a:solidFill>
            <a:srgbClr val="FF0000"/>
          </a:solidFill>
        </a:ln>
      </dgm:spPr>
      <dgm:t>
        <a:bodyPr/>
        <a:lstStyle/>
        <a:p>
          <a:pPr algn="ctr" rtl="1"/>
          <a:r>
            <a:rPr lang="fa-IR" sz="2400" dirty="0" smtClean="0">
              <a:cs typeface="B Nazanin" pitchFamily="2" charset="-78"/>
            </a:rPr>
            <a:t>بهره‌مندی سرمایه‌گذاران خرد از سود ناشی از ساخت‌وساز</a:t>
          </a:r>
          <a:endParaRPr lang="en-US" sz="2400" dirty="0">
            <a:cs typeface="B Nazanin" pitchFamily="2" charset="-78"/>
          </a:endParaRPr>
        </a:p>
      </dgm:t>
    </dgm:pt>
    <dgm:pt modelId="{15A09BA3-66A7-4E7D-B811-D0041803DB37}" type="parTrans" cxnId="{AE659271-1219-40E9-92D5-AA6052F2F48D}">
      <dgm:prSet/>
      <dgm:spPr/>
      <dgm:t>
        <a:bodyPr/>
        <a:lstStyle/>
        <a:p>
          <a:pPr rtl="1"/>
          <a:endParaRPr lang="fa-IR" sz="1800">
            <a:cs typeface="B Nazanin" pitchFamily="2" charset="-78"/>
          </a:endParaRPr>
        </a:p>
      </dgm:t>
    </dgm:pt>
    <dgm:pt modelId="{72A2285F-B92D-4D1B-9AC6-14769E186F71}" type="sibTrans" cxnId="{AE659271-1219-40E9-92D5-AA6052F2F48D}">
      <dgm:prSet/>
      <dgm:spPr/>
      <dgm:t>
        <a:bodyPr/>
        <a:lstStyle/>
        <a:p>
          <a:pPr rtl="1"/>
          <a:endParaRPr lang="fa-IR" sz="1800">
            <a:cs typeface="B Nazanin" pitchFamily="2" charset="-78"/>
          </a:endParaRPr>
        </a:p>
      </dgm:t>
    </dgm:pt>
    <dgm:pt modelId="{C41C7164-D2DE-4A64-A9EB-CEB474A56F8C}">
      <dgm:prSet custT="1"/>
      <dgm:spPr>
        <a:ln>
          <a:solidFill>
            <a:srgbClr val="FF0000"/>
          </a:solidFill>
        </a:ln>
      </dgm:spPr>
      <dgm:t>
        <a:bodyPr/>
        <a:lstStyle/>
        <a:p>
          <a:pPr algn="ctr" rtl="1"/>
          <a:r>
            <a:rPr lang="fa-IR" sz="2400" dirty="0" smtClean="0">
              <a:cs typeface="B Nazanin" pitchFamily="2" charset="-78"/>
            </a:rPr>
            <a:t>مصونیت سرمایه‌گذاران خرد از افزایش قیمت بخش مسکن</a:t>
          </a:r>
          <a:endParaRPr lang="en-US" sz="2400" dirty="0">
            <a:cs typeface="B Nazanin" pitchFamily="2" charset="-78"/>
          </a:endParaRPr>
        </a:p>
      </dgm:t>
    </dgm:pt>
    <dgm:pt modelId="{9EB3DDF5-F364-485B-A92D-6CE16880129E}" type="parTrans" cxnId="{552CAB12-CB95-405E-A34E-75C03DB7D550}">
      <dgm:prSet/>
      <dgm:spPr/>
      <dgm:t>
        <a:bodyPr/>
        <a:lstStyle/>
        <a:p>
          <a:pPr rtl="1"/>
          <a:endParaRPr lang="fa-IR" sz="1800">
            <a:cs typeface="B Nazanin" pitchFamily="2" charset="-78"/>
          </a:endParaRPr>
        </a:p>
      </dgm:t>
    </dgm:pt>
    <dgm:pt modelId="{0576945C-17BE-4C7D-B278-DBE3F0ABE280}" type="sibTrans" cxnId="{552CAB12-CB95-405E-A34E-75C03DB7D550}">
      <dgm:prSet/>
      <dgm:spPr/>
      <dgm:t>
        <a:bodyPr/>
        <a:lstStyle/>
        <a:p>
          <a:pPr rtl="1"/>
          <a:endParaRPr lang="fa-IR" sz="1800">
            <a:cs typeface="B Nazanin" pitchFamily="2" charset="-78"/>
          </a:endParaRPr>
        </a:p>
      </dgm:t>
    </dgm:pt>
    <dgm:pt modelId="{5CDDAE61-A3FF-4593-A114-EED4B3F696EA}" type="pres">
      <dgm:prSet presAssocID="{7E3E1BB6-96B5-4A78-AEC1-6767DC444D15}" presName="linear" presStyleCnt="0">
        <dgm:presLayoutVars>
          <dgm:dir/>
          <dgm:animLvl val="lvl"/>
          <dgm:resizeHandles val="exact"/>
        </dgm:presLayoutVars>
      </dgm:prSet>
      <dgm:spPr/>
      <dgm:t>
        <a:bodyPr/>
        <a:lstStyle/>
        <a:p>
          <a:endParaRPr lang="en-US"/>
        </a:p>
      </dgm:t>
    </dgm:pt>
    <dgm:pt modelId="{7D2C970D-8333-4B2C-A841-B1900955F34F}" type="pres">
      <dgm:prSet presAssocID="{822C2525-84D1-4748-A8A1-0ED51C7584FB}" presName="parentLin" presStyleCnt="0"/>
      <dgm:spPr/>
    </dgm:pt>
    <dgm:pt modelId="{6FEA7A8A-944D-4869-AB6E-E7B0956CCD79}" type="pres">
      <dgm:prSet presAssocID="{822C2525-84D1-4748-A8A1-0ED51C7584FB}" presName="parentLeftMargin" presStyleLbl="node1" presStyleIdx="0" presStyleCnt="3"/>
      <dgm:spPr/>
      <dgm:t>
        <a:bodyPr/>
        <a:lstStyle/>
        <a:p>
          <a:endParaRPr lang="en-US"/>
        </a:p>
      </dgm:t>
    </dgm:pt>
    <dgm:pt modelId="{362E97AD-2406-4A51-AB4D-0D3BB88F2784}" type="pres">
      <dgm:prSet presAssocID="{822C2525-84D1-4748-A8A1-0ED51C7584FB}" presName="parentText" presStyleLbl="node1" presStyleIdx="0" presStyleCnt="3" custScaleX="92137">
        <dgm:presLayoutVars>
          <dgm:chMax val="0"/>
          <dgm:bulletEnabled val="1"/>
        </dgm:presLayoutVars>
      </dgm:prSet>
      <dgm:spPr/>
      <dgm:t>
        <a:bodyPr/>
        <a:lstStyle/>
        <a:p>
          <a:endParaRPr lang="en-US"/>
        </a:p>
      </dgm:t>
    </dgm:pt>
    <dgm:pt modelId="{72319C10-96B7-4678-A9A7-FC4ADF8B3D9E}" type="pres">
      <dgm:prSet presAssocID="{822C2525-84D1-4748-A8A1-0ED51C7584FB}" presName="negativeSpace" presStyleCnt="0"/>
      <dgm:spPr/>
    </dgm:pt>
    <dgm:pt modelId="{2F4CBECA-EB0B-4A4F-ADB4-665F2982BE8A}" type="pres">
      <dgm:prSet presAssocID="{822C2525-84D1-4748-A8A1-0ED51C7584FB}" presName="childText" presStyleLbl="conFgAcc1" presStyleIdx="0" presStyleCnt="3">
        <dgm:presLayoutVars>
          <dgm:bulletEnabled val="1"/>
        </dgm:presLayoutVars>
      </dgm:prSet>
      <dgm:spPr>
        <a:solidFill>
          <a:schemeClr val="accent5">
            <a:lumMod val="40000"/>
            <a:lumOff val="60000"/>
            <a:alpha val="90000"/>
          </a:schemeClr>
        </a:solidFill>
        <a:ln>
          <a:solidFill>
            <a:schemeClr val="accent5">
              <a:lumMod val="50000"/>
            </a:schemeClr>
          </a:solidFill>
        </a:ln>
      </dgm:spPr>
      <dgm:t>
        <a:bodyPr/>
        <a:lstStyle/>
        <a:p>
          <a:endParaRPr lang="en-US"/>
        </a:p>
      </dgm:t>
    </dgm:pt>
    <dgm:pt modelId="{B02A03D7-96E7-4E4E-9249-E77D187296AE}" type="pres">
      <dgm:prSet presAssocID="{E83BAF34-645A-4112-A28D-A3BF59E95CBE}" presName="spaceBetweenRectangles" presStyleCnt="0"/>
      <dgm:spPr/>
    </dgm:pt>
    <dgm:pt modelId="{7F1458FD-3567-49E0-A2DB-0B1E280862C0}" type="pres">
      <dgm:prSet presAssocID="{22DB3763-71B2-42AD-A362-1B2FEFD6D6F6}" presName="parentLin" presStyleCnt="0"/>
      <dgm:spPr/>
    </dgm:pt>
    <dgm:pt modelId="{FFB1D7C0-785A-4D80-B7A6-4943518E7D4B}" type="pres">
      <dgm:prSet presAssocID="{22DB3763-71B2-42AD-A362-1B2FEFD6D6F6}" presName="parentLeftMargin" presStyleLbl="node1" presStyleIdx="0" presStyleCnt="3"/>
      <dgm:spPr/>
      <dgm:t>
        <a:bodyPr/>
        <a:lstStyle/>
        <a:p>
          <a:endParaRPr lang="en-US"/>
        </a:p>
      </dgm:t>
    </dgm:pt>
    <dgm:pt modelId="{D72482BC-8C48-49CA-A008-8D90CF9E59E8}" type="pres">
      <dgm:prSet presAssocID="{22DB3763-71B2-42AD-A362-1B2FEFD6D6F6}" presName="parentText" presStyleLbl="node1" presStyleIdx="1" presStyleCnt="3" custScaleX="110485">
        <dgm:presLayoutVars>
          <dgm:chMax val="0"/>
          <dgm:bulletEnabled val="1"/>
        </dgm:presLayoutVars>
      </dgm:prSet>
      <dgm:spPr/>
      <dgm:t>
        <a:bodyPr/>
        <a:lstStyle/>
        <a:p>
          <a:endParaRPr lang="en-US"/>
        </a:p>
      </dgm:t>
    </dgm:pt>
    <dgm:pt modelId="{98A6F605-DAD4-4014-B510-D69071B0A749}" type="pres">
      <dgm:prSet presAssocID="{22DB3763-71B2-42AD-A362-1B2FEFD6D6F6}" presName="negativeSpace" presStyleCnt="0"/>
      <dgm:spPr/>
    </dgm:pt>
    <dgm:pt modelId="{FE008A6B-FEC6-442F-A5BB-57B409433F36}" type="pres">
      <dgm:prSet presAssocID="{22DB3763-71B2-42AD-A362-1B2FEFD6D6F6}" presName="childText" presStyleLbl="conFgAcc1" presStyleIdx="1" presStyleCnt="3">
        <dgm:presLayoutVars>
          <dgm:bulletEnabled val="1"/>
        </dgm:presLayoutVars>
      </dgm:prSet>
      <dgm:spPr>
        <a:solidFill>
          <a:schemeClr val="accent5">
            <a:lumMod val="40000"/>
            <a:lumOff val="60000"/>
            <a:alpha val="90000"/>
          </a:schemeClr>
        </a:solidFill>
        <a:ln>
          <a:solidFill>
            <a:schemeClr val="accent5">
              <a:lumMod val="50000"/>
            </a:schemeClr>
          </a:solidFill>
        </a:ln>
      </dgm:spPr>
      <dgm:t>
        <a:bodyPr/>
        <a:lstStyle/>
        <a:p>
          <a:endParaRPr lang="en-US"/>
        </a:p>
      </dgm:t>
    </dgm:pt>
    <dgm:pt modelId="{6087F369-026A-4319-A922-C0344827A1A9}" type="pres">
      <dgm:prSet presAssocID="{72A2285F-B92D-4D1B-9AC6-14769E186F71}" presName="spaceBetweenRectangles" presStyleCnt="0"/>
      <dgm:spPr/>
    </dgm:pt>
    <dgm:pt modelId="{9456869A-03BE-4089-9932-3807885B6DD4}" type="pres">
      <dgm:prSet presAssocID="{C41C7164-D2DE-4A64-A9EB-CEB474A56F8C}" presName="parentLin" presStyleCnt="0"/>
      <dgm:spPr/>
    </dgm:pt>
    <dgm:pt modelId="{8E81E4C6-2572-4118-8D9A-FC495F74CF6F}" type="pres">
      <dgm:prSet presAssocID="{C41C7164-D2DE-4A64-A9EB-CEB474A56F8C}" presName="parentLeftMargin" presStyleLbl="node1" presStyleIdx="1" presStyleCnt="3"/>
      <dgm:spPr/>
      <dgm:t>
        <a:bodyPr/>
        <a:lstStyle/>
        <a:p>
          <a:endParaRPr lang="en-US"/>
        </a:p>
      </dgm:t>
    </dgm:pt>
    <dgm:pt modelId="{E15C100A-C934-4576-B3BF-79CF265B602E}" type="pres">
      <dgm:prSet presAssocID="{C41C7164-D2DE-4A64-A9EB-CEB474A56F8C}" presName="parentText" presStyleLbl="node1" presStyleIdx="2" presStyleCnt="3" custScaleX="127100">
        <dgm:presLayoutVars>
          <dgm:chMax val="0"/>
          <dgm:bulletEnabled val="1"/>
        </dgm:presLayoutVars>
      </dgm:prSet>
      <dgm:spPr/>
      <dgm:t>
        <a:bodyPr/>
        <a:lstStyle/>
        <a:p>
          <a:endParaRPr lang="en-US"/>
        </a:p>
      </dgm:t>
    </dgm:pt>
    <dgm:pt modelId="{86ABC38F-01F0-4CAD-B546-B8788ACD375B}" type="pres">
      <dgm:prSet presAssocID="{C41C7164-D2DE-4A64-A9EB-CEB474A56F8C}" presName="negativeSpace" presStyleCnt="0"/>
      <dgm:spPr/>
    </dgm:pt>
    <dgm:pt modelId="{45A6F1BE-39C9-4423-B9D7-9F69D80CC6F9}" type="pres">
      <dgm:prSet presAssocID="{C41C7164-D2DE-4A64-A9EB-CEB474A56F8C}" presName="childText" presStyleLbl="conFgAcc1" presStyleIdx="2" presStyleCnt="3">
        <dgm:presLayoutVars>
          <dgm:bulletEnabled val="1"/>
        </dgm:presLayoutVars>
      </dgm:prSet>
      <dgm:spPr>
        <a:solidFill>
          <a:schemeClr val="accent5">
            <a:lumMod val="40000"/>
            <a:lumOff val="60000"/>
            <a:alpha val="90000"/>
          </a:schemeClr>
        </a:solidFill>
        <a:ln>
          <a:solidFill>
            <a:schemeClr val="accent5">
              <a:lumMod val="50000"/>
            </a:schemeClr>
          </a:solidFill>
        </a:ln>
      </dgm:spPr>
      <dgm:t>
        <a:bodyPr/>
        <a:lstStyle/>
        <a:p>
          <a:endParaRPr lang="en-US"/>
        </a:p>
      </dgm:t>
    </dgm:pt>
  </dgm:ptLst>
  <dgm:cxnLst>
    <dgm:cxn modelId="{ABA66963-1732-4E5D-B08D-B4984E4F981B}" type="presOf" srcId="{C41C7164-D2DE-4A64-A9EB-CEB474A56F8C}" destId="{E15C100A-C934-4576-B3BF-79CF265B602E}" srcOrd="1" destOrd="0" presId="urn:microsoft.com/office/officeart/2005/8/layout/list1"/>
    <dgm:cxn modelId="{A65987DC-0E62-4A4F-9F2B-6A8EFE165A83}" srcId="{7E3E1BB6-96B5-4A78-AEC1-6767DC444D15}" destId="{822C2525-84D1-4748-A8A1-0ED51C7584FB}" srcOrd="0" destOrd="0" parTransId="{5EBDFD4A-601B-4BEB-84D7-38C24AEEDC73}" sibTransId="{E83BAF34-645A-4112-A28D-A3BF59E95CBE}"/>
    <dgm:cxn modelId="{C939DC47-CF92-496C-B7BC-8A23AA822091}" type="presOf" srcId="{7E3E1BB6-96B5-4A78-AEC1-6767DC444D15}" destId="{5CDDAE61-A3FF-4593-A114-EED4B3F696EA}" srcOrd="0" destOrd="0" presId="urn:microsoft.com/office/officeart/2005/8/layout/list1"/>
    <dgm:cxn modelId="{305002B2-BD57-4136-AC1A-51732266F073}" type="presOf" srcId="{822C2525-84D1-4748-A8A1-0ED51C7584FB}" destId="{362E97AD-2406-4A51-AB4D-0D3BB88F2784}" srcOrd="1" destOrd="0" presId="urn:microsoft.com/office/officeart/2005/8/layout/list1"/>
    <dgm:cxn modelId="{A7980AAE-5F93-4C09-ABAE-EF346B087361}" type="presOf" srcId="{22DB3763-71B2-42AD-A362-1B2FEFD6D6F6}" destId="{D72482BC-8C48-49CA-A008-8D90CF9E59E8}" srcOrd="1" destOrd="0" presId="urn:microsoft.com/office/officeart/2005/8/layout/list1"/>
    <dgm:cxn modelId="{72A4B8DF-5F8A-4F6F-A1B0-509D9DC4114C}" type="presOf" srcId="{C41C7164-D2DE-4A64-A9EB-CEB474A56F8C}" destId="{8E81E4C6-2572-4118-8D9A-FC495F74CF6F}" srcOrd="0" destOrd="0" presId="urn:microsoft.com/office/officeart/2005/8/layout/list1"/>
    <dgm:cxn modelId="{E9E46BD1-8556-4486-9CE3-97B562D96E88}" type="presOf" srcId="{22DB3763-71B2-42AD-A362-1B2FEFD6D6F6}" destId="{FFB1D7C0-785A-4D80-B7A6-4943518E7D4B}" srcOrd="0" destOrd="0" presId="urn:microsoft.com/office/officeart/2005/8/layout/list1"/>
    <dgm:cxn modelId="{552CAB12-CB95-405E-A34E-75C03DB7D550}" srcId="{7E3E1BB6-96B5-4A78-AEC1-6767DC444D15}" destId="{C41C7164-D2DE-4A64-A9EB-CEB474A56F8C}" srcOrd="2" destOrd="0" parTransId="{9EB3DDF5-F364-485B-A92D-6CE16880129E}" sibTransId="{0576945C-17BE-4C7D-B278-DBE3F0ABE280}"/>
    <dgm:cxn modelId="{AE659271-1219-40E9-92D5-AA6052F2F48D}" srcId="{7E3E1BB6-96B5-4A78-AEC1-6767DC444D15}" destId="{22DB3763-71B2-42AD-A362-1B2FEFD6D6F6}" srcOrd="1" destOrd="0" parTransId="{15A09BA3-66A7-4E7D-B811-D0041803DB37}" sibTransId="{72A2285F-B92D-4D1B-9AC6-14769E186F71}"/>
    <dgm:cxn modelId="{12A5B48E-5116-4F35-ABB6-64CAB674C9B7}" type="presOf" srcId="{822C2525-84D1-4748-A8A1-0ED51C7584FB}" destId="{6FEA7A8A-944D-4869-AB6E-E7B0956CCD79}" srcOrd="0" destOrd="0" presId="urn:microsoft.com/office/officeart/2005/8/layout/list1"/>
    <dgm:cxn modelId="{FAA9359F-0872-4D90-8B1B-882A81D32BB6}" type="presParOf" srcId="{5CDDAE61-A3FF-4593-A114-EED4B3F696EA}" destId="{7D2C970D-8333-4B2C-A841-B1900955F34F}" srcOrd="0" destOrd="0" presId="urn:microsoft.com/office/officeart/2005/8/layout/list1"/>
    <dgm:cxn modelId="{AD5EDE42-C2F6-4E4D-BA34-60C5214A728F}" type="presParOf" srcId="{7D2C970D-8333-4B2C-A841-B1900955F34F}" destId="{6FEA7A8A-944D-4869-AB6E-E7B0956CCD79}" srcOrd="0" destOrd="0" presId="urn:microsoft.com/office/officeart/2005/8/layout/list1"/>
    <dgm:cxn modelId="{75ADB1B5-1B5E-4D01-8616-7701A26C54AA}" type="presParOf" srcId="{7D2C970D-8333-4B2C-A841-B1900955F34F}" destId="{362E97AD-2406-4A51-AB4D-0D3BB88F2784}" srcOrd="1" destOrd="0" presId="urn:microsoft.com/office/officeart/2005/8/layout/list1"/>
    <dgm:cxn modelId="{681B420C-BD1D-4B78-8C3B-3E9F26554F8A}" type="presParOf" srcId="{5CDDAE61-A3FF-4593-A114-EED4B3F696EA}" destId="{72319C10-96B7-4678-A9A7-FC4ADF8B3D9E}" srcOrd="1" destOrd="0" presId="urn:microsoft.com/office/officeart/2005/8/layout/list1"/>
    <dgm:cxn modelId="{A46A3E12-20C6-43F9-A9FA-836EFA252E72}" type="presParOf" srcId="{5CDDAE61-A3FF-4593-A114-EED4B3F696EA}" destId="{2F4CBECA-EB0B-4A4F-ADB4-665F2982BE8A}" srcOrd="2" destOrd="0" presId="urn:microsoft.com/office/officeart/2005/8/layout/list1"/>
    <dgm:cxn modelId="{CA753FD8-7266-4ED4-ABB4-6DAE1EDF7340}" type="presParOf" srcId="{5CDDAE61-A3FF-4593-A114-EED4B3F696EA}" destId="{B02A03D7-96E7-4E4E-9249-E77D187296AE}" srcOrd="3" destOrd="0" presId="urn:microsoft.com/office/officeart/2005/8/layout/list1"/>
    <dgm:cxn modelId="{1D6FF546-5F57-45C9-BA4F-746420DCEBAE}" type="presParOf" srcId="{5CDDAE61-A3FF-4593-A114-EED4B3F696EA}" destId="{7F1458FD-3567-49E0-A2DB-0B1E280862C0}" srcOrd="4" destOrd="0" presId="urn:microsoft.com/office/officeart/2005/8/layout/list1"/>
    <dgm:cxn modelId="{BC888283-1E25-46D4-9428-D8432699C8A2}" type="presParOf" srcId="{7F1458FD-3567-49E0-A2DB-0B1E280862C0}" destId="{FFB1D7C0-785A-4D80-B7A6-4943518E7D4B}" srcOrd="0" destOrd="0" presId="urn:microsoft.com/office/officeart/2005/8/layout/list1"/>
    <dgm:cxn modelId="{62BBCC0D-7E15-4A64-A882-2237CCBF5A30}" type="presParOf" srcId="{7F1458FD-3567-49E0-A2DB-0B1E280862C0}" destId="{D72482BC-8C48-49CA-A008-8D90CF9E59E8}" srcOrd="1" destOrd="0" presId="urn:microsoft.com/office/officeart/2005/8/layout/list1"/>
    <dgm:cxn modelId="{586F009C-CFD8-44C5-A1EE-4A2FCBCC736C}" type="presParOf" srcId="{5CDDAE61-A3FF-4593-A114-EED4B3F696EA}" destId="{98A6F605-DAD4-4014-B510-D69071B0A749}" srcOrd="5" destOrd="0" presId="urn:microsoft.com/office/officeart/2005/8/layout/list1"/>
    <dgm:cxn modelId="{B621004A-2491-4A6F-BDB3-143C74430016}" type="presParOf" srcId="{5CDDAE61-A3FF-4593-A114-EED4B3F696EA}" destId="{FE008A6B-FEC6-442F-A5BB-57B409433F36}" srcOrd="6" destOrd="0" presId="urn:microsoft.com/office/officeart/2005/8/layout/list1"/>
    <dgm:cxn modelId="{45CD6D5A-6D4F-472A-96ED-C37423B2E031}" type="presParOf" srcId="{5CDDAE61-A3FF-4593-A114-EED4B3F696EA}" destId="{6087F369-026A-4319-A922-C0344827A1A9}" srcOrd="7" destOrd="0" presId="urn:microsoft.com/office/officeart/2005/8/layout/list1"/>
    <dgm:cxn modelId="{9754C4AC-BA95-40E0-84B4-8102B76EF534}" type="presParOf" srcId="{5CDDAE61-A3FF-4593-A114-EED4B3F696EA}" destId="{9456869A-03BE-4089-9932-3807885B6DD4}" srcOrd="8" destOrd="0" presId="urn:microsoft.com/office/officeart/2005/8/layout/list1"/>
    <dgm:cxn modelId="{00E59BF3-ACED-41C3-A944-8A87282E1F01}" type="presParOf" srcId="{9456869A-03BE-4089-9932-3807885B6DD4}" destId="{8E81E4C6-2572-4118-8D9A-FC495F74CF6F}" srcOrd="0" destOrd="0" presId="urn:microsoft.com/office/officeart/2005/8/layout/list1"/>
    <dgm:cxn modelId="{76B25EF6-A5B1-4C38-8B2F-6ED133FE1679}" type="presParOf" srcId="{9456869A-03BE-4089-9932-3807885B6DD4}" destId="{E15C100A-C934-4576-B3BF-79CF265B602E}" srcOrd="1" destOrd="0" presId="urn:microsoft.com/office/officeart/2005/8/layout/list1"/>
    <dgm:cxn modelId="{78603CBE-4D60-47CF-9389-B91B9FC92ADA}" type="presParOf" srcId="{5CDDAE61-A3FF-4593-A114-EED4B3F696EA}" destId="{86ABC38F-01F0-4CAD-B546-B8788ACD375B}" srcOrd="9" destOrd="0" presId="urn:microsoft.com/office/officeart/2005/8/layout/list1"/>
    <dgm:cxn modelId="{9597FE8C-3208-44E9-AB6D-E446F139E39C}" type="presParOf" srcId="{5CDDAE61-A3FF-4593-A114-EED4B3F696EA}" destId="{45A6F1BE-39C9-4423-B9D7-9F69D80CC6F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004C96-F28E-40C6-90F8-F141B17BAB29}" type="doc">
      <dgm:prSet loTypeId="urn:microsoft.com/office/officeart/2005/8/layout/vProcess5" loCatId="process" qsTypeId="urn:microsoft.com/office/officeart/2005/8/quickstyle/3d4" qsCatId="3D" csTypeId="urn:microsoft.com/office/officeart/2005/8/colors/colorful1#14" csCatId="colorful" phldr="1"/>
      <dgm:spPr/>
      <dgm:t>
        <a:bodyPr/>
        <a:lstStyle/>
        <a:p>
          <a:endParaRPr lang="en-US"/>
        </a:p>
      </dgm:t>
    </dgm:pt>
    <dgm:pt modelId="{5845D9EA-433D-4850-9D12-3A32DB85F01A}">
      <dgm:prSet phldrT="[Text]" custT="1"/>
      <dgm:spPr>
        <a:solidFill>
          <a:schemeClr val="accent5">
            <a:lumMod val="75000"/>
          </a:schemeClr>
        </a:solidFill>
        <a:ln>
          <a:solidFill>
            <a:schemeClr val="accent5">
              <a:lumMod val="75000"/>
            </a:schemeClr>
          </a:solidFill>
        </a:ln>
      </dgm:spPr>
      <dgm:t>
        <a:bodyPr/>
        <a:lstStyle/>
        <a:p>
          <a:pPr rtl="1"/>
          <a:r>
            <a:rPr lang="fa-IR" sz="2800" b="0" cap="none" spc="0" baseline="0" dirty="0" smtClean="0">
              <a:ln w="18415" cmpd="sng">
                <a:prstDash val="solid"/>
              </a:ln>
              <a:solidFill>
                <a:schemeClr val="tx1"/>
              </a:solidFill>
              <a:effectLst>
                <a:outerShdw blurRad="38100" dist="38100" dir="2700000" algn="tl">
                  <a:srgbClr val="000000">
                    <a:alpha val="43137"/>
                  </a:srgbClr>
                </a:outerShdw>
              </a:effectLst>
              <a:cs typeface="B Nazanin" pitchFamily="2" charset="-78"/>
            </a:rPr>
            <a:t>تخصیص وجوه به پروژۀ ساختمانی</a:t>
          </a:r>
          <a:endParaRPr lang="en-US" sz="2800" b="0" cap="none" spc="0" baseline="0" dirty="0">
            <a:ln w="18415" cmpd="sng">
              <a:prstDash val="solid"/>
            </a:ln>
            <a:solidFill>
              <a:schemeClr val="tx1"/>
            </a:solidFill>
            <a:effectLst>
              <a:outerShdw blurRad="38100" dist="38100" dir="2700000" algn="tl">
                <a:srgbClr val="000000">
                  <a:alpha val="43137"/>
                </a:srgbClr>
              </a:outerShdw>
            </a:effectLst>
            <a:cs typeface="B Nazanin" pitchFamily="2" charset="-78"/>
          </a:endParaRPr>
        </a:p>
      </dgm:t>
    </dgm:pt>
    <dgm:pt modelId="{C373923C-E665-4D84-9AA9-F21836AC3C43}" type="parTrans" cxnId="{6C281305-ED78-4FCE-8550-459660153A47}">
      <dgm:prSet/>
      <dgm:spPr/>
      <dgm:t>
        <a:bodyPr/>
        <a:lstStyle/>
        <a:p>
          <a:pPr rtl="1"/>
          <a:endParaRPr lang="en-US" sz="2800" b="0" cap="none" spc="0" baseline="0">
            <a:ln w="18415" cmpd="sng">
              <a:solidFill>
                <a:srgbClr val="FFFFFF"/>
              </a:solidFill>
              <a:prstDash val="solid"/>
            </a:ln>
            <a:solidFill>
              <a:schemeClr val="tx1"/>
            </a:solidFill>
            <a:effectLst>
              <a:outerShdw blurRad="38100" dist="38100" dir="2700000" algn="tl">
                <a:srgbClr val="000000">
                  <a:alpha val="43137"/>
                </a:srgbClr>
              </a:outerShdw>
            </a:effectLst>
            <a:cs typeface="B Nazanin" pitchFamily="2" charset="-78"/>
          </a:endParaRPr>
        </a:p>
      </dgm:t>
    </dgm:pt>
    <dgm:pt modelId="{CCAE76A2-3130-4FDD-91A5-9CA5D2928433}" type="sibTrans" cxnId="{6C281305-ED78-4FCE-8550-459660153A47}">
      <dgm:prSet custT="1"/>
      <dgm:spPr/>
      <dgm:t>
        <a:bodyPr/>
        <a:lstStyle/>
        <a:p>
          <a:pPr rtl="1"/>
          <a:endParaRPr lang="en-US" sz="2800" b="0" cap="none" spc="0" baseline="0" dirty="0">
            <a:ln w="18415" cmpd="sng">
              <a:solidFill>
                <a:srgbClr val="FFFFFF"/>
              </a:solidFill>
              <a:prstDash val="solid"/>
            </a:ln>
            <a:solidFill>
              <a:schemeClr val="tx1"/>
            </a:solidFill>
            <a:effectLst>
              <a:outerShdw blurRad="38100" dist="38100" dir="2700000" algn="tl">
                <a:srgbClr val="000000">
                  <a:alpha val="43137"/>
                </a:srgbClr>
              </a:outerShdw>
            </a:effectLst>
            <a:cs typeface="B Nazanin" pitchFamily="2" charset="-78"/>
          </a:endParaRPr>
        </a:p>
      </dgm:t>
    </dgm:pt>
    <dgm:pt modelId="{EF29A85A-277D-4E0B-A458-9F4F8CE1D871}">
      <dgm:prSet phldrT="[Text]" custT="1"/>
      <dgm:spPr>
        <a:solidFill>
          <a:schemeClr val="accent5">
            <a:lumMod val="60000"/>
            <a:lumOff val="40000"/>
          </a:schemeClr>
        </a:solidFill>
        <a:ln>
          <a:solidFill>
            <a:schemeClr val="accent5">
              <a:lumMod val="75000"/>
            </a:schemeClr>
          </a:solidFill>
        </a:ln>
      </dgm:spPr>
      <dgm:t>
        <a:bodyPr/>
        <a:lstStyle/>
        <a:p>
          <a:pPr rtl="1"/>
          <a:r>
            <a:rPr lang="fa-IR" sz="2800" b="0" cap="none" spc="0" baseline="0" dirty="0" smtClean="0">
              <a:ln w="18415" cmpd="sng">
                <a:prstDash val="solid"/>
              </a:ln>
              <a:solidFill>
                <a:schemeClr val="tx1"/>
              </a:solidFill>
              <a:effectLst>
                <a:outerShdw blurRad="38100" dist="38100" dir="2700000" algn="tl">
                  <a:srgbClr val="000000">
                    <a:alpha val="43137"/>
                  </a:srgbClr>
                </a:outerShdw>
              </a:effectLst>
              <a:cs typeface="B Nazanin" pitchFamily="2" charset="-78"/>
            </a:rPr>
            <a:t>فروش واحدهای ساختمانی پروژه</a:t>
          </a:r>
          <a:endParaRPr lang="en-US" sz="2800" b="0" cap="none" spc="0" baseline="0" dirty="0">
            <a:ln w="18415" cmpd="sng">
              <a:prstDash val="solid"/>
            </a:ln>
            <a:solidFill>
              <a:schemeClr val="tx1"/>
            </a:solidFill>
            <a:effectLst>
              <a:outerShdw blurRad="38100" dist="38100" dir="2700000" algn="tl">
                <a:srgbClr val="000000">
                  <a:alpha val="43137"/>
                </a:srgbClr>
              </a:outerShdw>
            </a:effectLst>
            <a:cs typeface="B Nazanin" pitchFamily="2" charset="-78"/>
          </a:endParaRPr>
        </a:p>
      </dgm:t>
    </dgm:pt>
    <dgm:pt modelId="{310BF1FE-756C-48AF-AE88-CB7EDEC9C16A}" type="parTrans" cxnId="{4AC6BF65-400F-4CF1-9BDD-6FD17EFFDA0E}">
      <dgm:prSet/>
      <dgm:spPr/>
      <dgm:t>
        <a:bodyPr/>
        <a:lstStyle/>
        <a:p>
          <a:pPr rtl="1"/>
          <a:endParaRPr lang="en-US" sz="2800" b="0" cap="none" spc="0" baseline="0">
            <a:ln w="18415" cmpd="sng">
              <a:solidFill>
                <a:srgbClr val="FFFFFF"/>
              </a:solidFill>
              <a:prstDash val="solid"/>
            </a:ln>
            <a:solidFill>
              <a:schemeClr val="tx1"/>
            </a:solidFill>
            <a:effectLst>
              <a:outerShdw blurRad="38100" dist="38100" dir="2700000" algn="tl">
                <a:srgbClr val="000000">
                  <a:alpha val="43137"/>
                </a:srgbClr>
              </a:outerShdw>
            </a:effectLst>
            <a:cs typeface="B Nazanin" pitchFamily="2" charset="-78"/>
          </a:endParaRPr>
        </a:p>
      </dgm:t>
    </dgm:pt>
    <dgm:pt modelId="{A45EAFDA-8077-4AFB-A81A-657C24E5587B}" type="sibTrans" cxnId="{4AC6BF65-400F-4CF1-9BDD-6FD17EFFDA0E}">
      <dgm:prSet custT="1"/>
      <dgm:spPr/>
      <dgm:t>
        <a:bodyPr/>
        <a:lstStyle/>
        <a:p>
          <a:pPr rtl="1"/>
          <a:endParaRPr lang="en-US" sz="2800" b="0" cap="none" spc="0" baseline="0" dirty="0">
            <a:ln w="18415" cmpd="sng">
              <a:solidFill>
                <a:srgbClr val="FFFFFF"/>
              </a:solidFill>
              <a:prstDash val="solid"/>
            </a:ln>
            <a:solidFill>
              <a:schemeClr val="tx1"/>
            </a:solidFill>
            <a:effectLst>
              <a:outerShdw blurRad="38100" dist="38100" dir="2700000" algn="tl">
                <a:srgbClr val="000000">
                  <a:alpha val="43137"/>
                </a:srgbClr>
              </a:outerShdw>
            </a:effectLst>
            <a:cs typeface="B Nazanin" pitchFamily="2" charset="-78"/>
          </a:endParaRPr>
        </a:p>
      </dgm:t>
    </dgm:pt>
    <dgm:pt modelId="{6A33CD63-4DDF-4D3B-A89E-F62A16966A2E}">
      <dgm:prSet phldrT="[Text]" custT="1"/>
      <dgm:spPr>
        <a:solidFill>
          <a:schemeClr val="accent5">
            <a:lumMod val="40000"/>
            <a:lumOff val="60000"/>
          </a:schemeClr>
        </a:solidFill>
        <a:ln>
          <a:solidFill>
            <a:schemeClr val="accent5">
              <a:lumMod val="75000"/>
            </a:schemeClr>
          </a:solidFill>
        </a:ln>
      </dgm:spPr>
      <dgm:t>
        <a:bodyPr/>
        <a:lstStyle/>
        <a:p>
          <a:pPr rtl="1"/>
          <a:r>
            <a:rPr lang="fa-IR" sz="2800" b="0" cap="none" spc="0" baseline="0" dirty="0" smtClean="0">
              <a:ln w="18415" cmpd="sng">
                <a:prstDash val="solid"/>
              </a:ln>
              <a:solidFill>
                <a:schemeClr val="tx1"/>
              </a:solidFill>
              <a:effectLst>
                <a:outerShdw blurRad="38100" dist="38100" dir="2700000" algn="tl">
                  <a:srgbClr val="000000">
                    <a:alpha val="43137"/>
                  </a:srgbClr>
                </a:outerShdw>
              </a:effectLst>
              <a:cs typeface="B Nazanin" pitchFamily="2" charset="-78"/>
            </a:rPr>
            <a:t>اعطای وجوه به‌دست</a:t>
          </a:r>
          <a:r>
            <a:rPr lang="fa-IR" sz="2800" baseline="0" dirty="0" smtClean="0">
              <a:solidFill>
                <a:schemeClr val="tx1"/>
              </a:solidFill>
              <a:cs typeface="B Nazanin" pitchFamily="2" charset="-78"/>
            </a:rPr>
            <a:t> </a:t>
          </a:r>
          <a:r>
            <a:rPr lang="fa-IR" sz="2800" b="0" cap="none" spc="0" baseline="0" dirty="0" smtClean="0">
              <a:ln w="18415" cmpd="sng">
                <a:prstDash val="solid"/>
              </a:ln>
              <a:solidFill>
                <a:schemeClr val="tx1"/>
              </a:solidFill>
              <a:effectLst>
                <a:outerShdw blurRad="38100" dist="38100" dir="2700000" algn="tl">
                  <a:srgbClr val="000000">
                    <a:alpha val="43137"/>
                  </a:srgbClr>
                </a:outerShdw>
              </a:effectLst>
              <a:cs typeface="B Nazanin" pitchFamily="2" charset="-78"/>
            </a:rPr>
            <a:t>آمده</a:t>
          </a:r>
          <a:r>
            <a:rPr lang="en-US" sz="2800" baseline="0" dirty="0" smtClean="0">
              <a:solidFill>
                <a:schemeClr val="tx1"/>
              </a:solidFill>
              <a:cs typeface="B Nazanin" pitchFamily="2" charset="-78"/>
            </a:rPr>
            <a:t> </a:t>
          </a:r>
          <a:r>
            <a:rPr lang="fa-IR" sz="2800" b="0" cap="none" spc="0" baseline="0" dirty="0" smtClean="0">
              <a:ln w="18415" cmpd="sng">
                <a:prstDash val="solid"/>
              </a:ln>
              <a:solidFill>
                <a:schemeClr val="tx1"/>
              </a:solidFill>
              <a:effectLst>
                <a:outerShdw blurRad="38100" dist="38100" dir="2700000" algn="tl">
                  <a:srgbClr val="000000">
                    <a:alpha val="43137"/>
                  </a:srgbClr>
                </a:outerShdw>
              </a:effectLst>
              <a:cs typeface="B Nazanin" pitchFamily="2" charset="-78"/>
            </a:rPr>
            <a:t>به سرمایه‌گذاران</a:t>
          </a:r>
          <a:endParaRPr lang="en-US" sz="2800" b="0" cap="none" spc="0" baseline="0" dirty="0">
            <a:ln w="18415" cmpd="sng">
              <a:prstDash val="solid"/>
            </a:ln>
            <a:solidFill>
              <a:schemeClr val="tx1"/>
            </a:solidFill>
            <a:effectLst>
              <a:outerShdw blurRad="38100" dist="38100" dir="2700000" algn="tl">
                <a:srgbClr val="000000">
                  <a:alpha val="43137"/>
                </a:srgbClr>
              </a:outerShdw>
            </a:effectLst>
            <a:cs typeface="B Nazanin" pitchFamily="2" charset="-78"/>
          </a:endParaRPr>
        </a:p>
      </dgm:t>
    </dgm:pt>
    <dgm:pt modelId="{C5514CE2-6060-4E25-BA83-53076D031C6E}" type="parTrans" cxnId="{248579AA-F90C-4F1B-B809-23D46CC8675B}">
      <dgm:prSet/>
      <dgm:spPr/>
      <dgm:t>
        <a:bodyPr/>
        <a:lstStyle/>
        <a:p>
          <a:pPr rtl="1"/>
          <a:endParaRPr lang="en-US" sz="2800" b="0" cap="none" spc="0" baseline="0">
            <a:ln w="18415" cmpd="sng">
              <a:solidFill>
                <a:srgbClr val="FFFFFF"/>
              </a:solidFill>
              <a:prstDash val="solid"/>
            </a:ln>
            <a:solidFill>
              <a:schemeClr val="tx1"/>
            </a:solidFill>
            <a:effectLst>
              <a:outerShdw blurRad="38100" dist="38100" dir="2700000" algn="tl">
                <a:srgbClr val="000000">
                  <a:alpha val="43137"/>
                </a:srgbClr>
              </a:outerShdw>
            </a:effectLst>
            <a:cs typeface="B Nazanin" pitchFamily="2" charset="-78"/>
          </a:endParaRPr>
        </a:p>
      </dgm:t>
    </dgm:pt>
    <dgm:pt modelId="{D26B5C25-A283-45DD-AE2D-FA1F62784E32}" type="sibTrans" cxnId="{248579AA-F90C-4F1B-B809-23D46CC8675B}">
      <dgm:prSet custT="1"/>
      <dgm:spPr/>
      <dgm:t>
        <a:bodyPr/>
        <a:lstStyle/>
        <a:p>
          <a:pPr rtl="1"/>
          <a:endParaRPr lang="en-US" sz="2800" b="0" cap="none" spc="0" baseline="0" dirty="0">
            <a:ln w="18415" cmpd="sng">
              <a:solidFill>
                <a:srgbClr val="FFFFFF"/>
              </a:solidFill>
              <a:prstDash val="solid"/>
            </a:ln>
            <a:solidFill>
              <a:schemeClr val="tx1"/>
            </a:solidFill>
            <a:effectLst>
              <a:outerShdw blurRad="38100" dist="38100" dir="2700000" algn="tl">
                <a:srgbClr val="000000">
                  <a:alpha val="43137"/>
                </a:srgbClr>
              </a:outerShdw>
            </a:effectLst>
            <a:cs typeface="B Nazanin" pitchFamily="2" charset="-78"/>
          </a:endParaRPr>
        </a:p>
      </dgm:t>
    </dgm:pt>
    <dgm:pt modelId="{9C2F4316-51AA-46FB-BD93-1BD409B5620A}">
      <dgm:prSet phldrT="[Text]" custT="1"/>
      <dgm:spPr>
        <a:solidFill>
          <a:schemeClr val="accent5">
            <a:lumMod val="50000"/>
          </a:schemeClr>
        </a:solidFill>
        <a:ln>
          <a:solidFill>
            <a:schemeClr val="accent5">
              <a:lumMod val="50000"/>
            </a:schemeClr>
          </a:solidFill>
        </a:ln>
      </dgm:spPr>
      <dgm:t>
        <a:bodyPr/>
        <a:lstStyle/>
        <a:p>
          <a:pPr rtl="1"/>
          <a:r>
            <a:rPr lang="fa-IR" sz="2800" b="0" cap="none" spc="0" baseline="0" dirty="0" smtClean="0">
              <a:ln w="18415" cmpd="sng">
                <a:prstDash val="solid"/>
              </a:ln>
              <a:solidFill>
                <a:schemeClr val="tx1"/>
              </a:solidFill>
              <a:effectLst>
                <a:outerShdw blurRad="38100" dist="38100" dir="2700000" algn="tl">
                  <a:srgbClr val="000000">
                    <a:alpha val="43137"/>
                  </a:srgbClr>
                </a:outerShdw>
              </a:effectLst>
              <a:cs typeface="B Nazanin" pitchFamily="2" charset="-78"/>
            </a:rPr>
            <a:t>جمع‌آوری وجوه از سرمایه‌گذاران</a:t>
          </a:r>
          <a:endParaRPr lang="en-US" sz="2800" b="0" cap="none" spc="0" baseline="0" dirty="0">
            <a:ln w="18415" cmpd="sng">
              <a:prstDash val="solid"/>
            </a:ln>
            <a:solidFill>
              <a:schemeClr val="tx1"/>
            </a:solidFill>
            <a:effectLst>
              <a:outerShdw blurRad="38100" dist="38100" dir="2700000" algn="tl">
                <a:srgbClr val="000000">
                  <a:alpha val="43137"/>
                </a:srgbClr>
              </a:outerShdw>
            </a:effectLst>
            <a:cs typeface="B Nazanin" pitchFamily="2" charset="-78"/>
          </a:endParaRPr>
        </a:p>
      </dgm:t>
    </dgm:pt>
    <dgm:pt modelId="{F02B49F6-F5BC-4DC0-8C8C-4A33F86EEA22}" type="parTrans" cxnId="{23F4E86D-CF2E-419E-ACD9-439E12095DEF}">
      <dgm:prSet/>
      <dgm:spPr/>
      <dgm:t>
        <a:bodyPr/>
        <a:lstStyle/>
        <a:p>
          <a:pPr rtl="1"/>
          <a:endParaRPr lang="en-US" sz="2800" b="0" cap="none" spc="0" baseline="0">
            <a:ln w="18415" cmpd="sng">
              <a:solidFill>
                <a:srgbClr val="FFFFFF"/>
              </a:solidFill>
              <a:prstDash val="solid"/>
            </a:ln>
            <a:solidFill>
              <a:schemeClr val="tx1"/>
            </a:solidFill>
            <a:effectLst>
              <a:outerShdw blurRad="38100" dist="38100" dir="2700000" algn="tl">
                <a:srgbClr val="000000">
                  <a:alpha val="43137"/>
                </a:srgbClr>
              </a:outerShdw>
            </a:effectLst>
            <a:cs typeface="B Nazanin" pitchFamily="2" charset="-78"/>
          </a:endParaRPr>
        </a:p>
      </dgm:t>
    </dgm:pt>
    <dgm:pt modelId="{1B4E064B-7683-4851-AE3E-A3A8CA8BADF3}" type="sibTrans" cxnId="{23F4E86D-CF2E-419E-ACD9-439E12095DEF}">
      <dgm:prSet custT="1"/>
      <dgm:spPr/>
      <dgm:t>
        <a:bodyPr/>
        <a:lstStyle/>
        <a:p>
          <a:pPr rtl="1"/>
          <a:endParaRPr lang="en-US" sz="2800" b="0" cap="none" spc="0" baseline="0">
            <a:ln w="18415" cmpd="sng">
              <a:solidFill>
                <a:srgbClr val="FFFFFF"/>
              </a:solidFill>
              <a:prstDash val="solid"/>
            </a:ln>
            <a:solidFill>
              <a:schemeClr val="tx1"/>
            </a:solidFill>
            <a:effectLst>
              <a:outerShdw blurRad="38100" dist="38100" dir="2700000" algn="tl">
                <a:srgbClr val="000000">
                  <a:alpha val="43137"/>
                </a:srgbClr>
              </a:outerShdw>
            </a:effectLst>
            <a:cs typeface="B Nazanin" pitchFamily="2" charset="-78"/>
          </a:endParaRPr>
        </a:p>
      </dgm:t>
    </dgm:pt>
    <dgm:pt modelId="{63621D31-3D18-470B-B6A9-5033E35F54B3}" type="pres">
      <dgm:prSet presAssocID="{1C004C96-F28E-40C6-90F8-F141B17BAB29}" presName="outerComposite" presStyleCnt="0">
        <dgm:presLayoutVars>
          <dgm:chMax val="5"/>
          <dgm:dir/>
          <dgm:resizeHandles val="exact"/>
        </dgm:presLayoutVars>
      </dgm:prSet>
      <dgm:spPr/>
      <dgm:t>
        <a:bodyPr/>
        <a:lstStyle/>
        <a:p>
          <a:pPr rtl="1"/>
          <a:endParaRPr lang="fa-IR"/>
        </a:p>
      </dgm:t>
    </dgm:pt>
    <dgm:pt modelId="{A534AE9B-D9FF-4F55-AFC3-0624418B1715}" type="pres">
      <dgm:prSet presAssocID="{1C004C96-F28E-40C6-90F8-F141B17BAB29}" presName="dummyMaxCanvas" presStyleCnt="0">
        <dgm:presLayoutVars/>
      </dgm:prSet>
      <dgm:spPr/>
      <dgm:t>
        <a:bodyPr/>
        <a:lstStyle/>
        <a:p>
          <a:pPr rtl="1"/>
          <a:endParaRPr lang="fa-IR"/>
        </a:p>
      </dgm:t>
    </dgm:pt>
    <dgm:pt modelId="{B363F11D-121D-4AF3-B6F9-70AE4FF61569}" type="pres">
      <dgm:prSet presAssocID="{1C004C96-F28E-40C6-90F8-F141B17BAB29}" presName="FourNodes_1" presStyleLbl="node1" presStyleIdx="0" presStyleCnt="4" custLinFactY="21210" custLinFactNeighborX="8417" custLinFactNeighborY="100000">
        <dgm:presLayoutVars>
          <dgm:bulletEnabled val="1"/>
        </dgm:presLayoutVars>
      </dgm:prSet>
      <dgm:spPr/>
      <dgm:t>
        <a:bodyPr/>
        <a:lstStyle/>
        <a:p>
          <a:pPr rtl="1"/>
          <a:endParaRPr lang="fa-IR"/>
        </a:p>
      </dgm:t>
    </dgm:pt>
    <dgm:pt modelId="{8B73328C-C8BB-4B91-BB90-A6AE0CDA6AA2}" type="pres">
      <dgm:prSet presAssocID="{1C004C96-F28E-40C6-90F8-F141B17BAB29}" presName="FourNodes_2" presStyleLbl="node1" presStyleIdx="1" presStyleCnt="4" custLinFactY="17904" custLinFactNeighborX="8374" custLinFactNeighborY="100000">
        <dgm:presLayoutVars>
          <dgm:bulletEnabled val="1"/>
        </dgm:presLayoutVars>
      </dgm:prSet>
      <dgm:spPr/>
      <dgm:t>
        <a:bodyPr/>
        <a:lstStyle/>
        <a:p>
          <a:pPr rtl="1"/>
          <a:endParaRPr lang="fa-IR"/>
        </a:p>
      </dgm:t>
    </dgm:pt>
    <dgm:pt modelId="{98AD9D36-1ACC-479F-AA6F-715D9873B792}" type="pres">
      <dgm:prSet presAssocID="{1C004C96-F28E-40C6-90F8-F141B17BAB29}" presName="FourNodes_3" presStyleLbl="node1" presStyleIdx="2" presStyleCnt="4" custLinFactY="18182" custLinFactNeighborX="8374" custLinFactNeighborY="100000">
        <dgm:presLayoutVars>
          <dgm:bulletEnabled val="1"/>
        </dgm:presLayoutVars>
      </dgm:prSet>
      <dgm:spPr/>
      <dgm:t>
        <a:bodyPr/>
        <a:lstStyle/>
        <a:p>
          <a:pPr rtl="1"/>
          <a:endParaRPr lang="fa-IR"/>
        </a:p>
      </dgm:t>
    </dgm:pt>
    <dgm:pt modelId="{9D9048BC-B5AF-4C06-BF3A-30B4D0B81428}" type="pres">
      <dgm:prSet presAssocID="{1C004C96-F28E-40C6-90F8-F141B17BAB29}" presName="FourNodes_4" presStyleLbl="node1" presStyleIdx="3" presStyleCnt="4" custLinFactY="-146340" custLinFactNeighborX="-25000" custLinFactNeighborY="-200000">
        <dgm:presLayoutVars>
          <dgm:bulletEnabled val="1"/>
        </dgm:presLayoutVars>
      </dgm:prSet>
      <dgm:spPr/>
      <dgm:t>
        <a:bodyPr/>
        <a:lstStyle/>
        <a:p>
          <a:pPr rtl="1"/>
          <a:endParaRPr lang="fa-IR"/>
        </a:p>
      </dgm:t>
    </dgm:pt>
    <dgm:pt modelId="{D417F613-C45D-44E4-88DD-5951F022A04B}" type="pres">
      <dgm:prSet presAssocID="{1C004C96-F28E-40C6-90F8-F141B17BAB29}" presName="FourConn_1-2" presStyleLbl="fgAccFollowNode1" presStyleIdx="0" presStyleCnt="3" custLinFactY="63594" custLinFactNeighborX="82887" custLinFactNeighborY="100000">
        <dgm:presLayoutVars>
          <dgm:bulletEnabled val="1"/>
        </dgm:presLayoutVars>
      </dgm:prSet>
      <dgm:spPr/>
      <dgm:t>
        <a:bodyPr/>
        <a:lstStyle/>
        <a:p>
          <a:pPr rtl="1"/>
          <a:endParaRPr lang="fa-IR"/>
        </a:p>
      </dgm:t>
    </dgm:pt>
    <dgm:pt modelId="{84B3260C-1EC0-49B6-B474-53D2C8EB6886}" type="pres">
      <dgm:prSet presAssocID="{1C004C96-F28E-40C6-90F8-F141B17BAB29}" presName="FourConn_2-3" presStyleLbl="fgAccFollowNode1" presStyleIdx="1" presStyleCnt="3" custLinFactY="63594" custLinFactNeighborX="82887" custLinFactNeighborY="100000">
        <dgm:presLayoutVars>
          <dgm:bulletEnabled val="1"/>
        </dgm:presLayoutVars>
      </dgm:prSet>
      <dgm:spPr/>
      <dgm:t>
        <a:bodyPr/>
        <a:lstStyle/>
        <a:p>
          <a:pPr rtl="1"/>
          <a:endParaRPr lang="fa-IR"/>
        </a:p>
      </dgm:t>
    </dgm:pt>
    <dgm:pt modelId="{A9CE153A-7B42-48BF-A716-F37756CF77BA}" type="pres">
      <dgm:prSet presAssocID="{1C004C96-F28E-40C6-90F8-F141B17BAB29}" presName="FourConn_3-4" presStyleLbl="fgAccFollowNode1" presStyleIdx="2" presStyleCnt="3" custLinFactX="-70576" custLinFactY="-155231" custLinFactNeighborX="-100000" custLinFactNeighborY="-200000">
        <dgm:presLayoutVars>
          <dgm:bulletEnabled val="1"/>
        </dgm:presLayoutVars>
      </dgm:prSet>
      <dgm:spPr/>
      <dgm:t>
        <a:bodyPr/>
        <a:lstStyle/>
        <a:p>
          <a:pPr rtl="1"/>
          <a:endParaRPr lang="fa-IR"/>
        </a:p>
      </dgm:t>
    </dgm:pt>
    <dgm:pt modelId="{F7A0A58B-0A32-40D6-980A-B4962085DBB9}" type="pres">
      <dgm:prSet presAssocID="{1C004C96-F28E-40C6-90F8-F141B17BAB29}" presName="FourNodes_1_text" presStyleLbl="node1" presStyleIdx="3" presStyleCnt="4">
        <dgm:presLayoutVars>
          <dgm:bulletEnabled val="1"/>
        </dgm:presLayoutVars>
      </dgm:prSet>
      <dgm:spPr/>
      <dgm:t>
        <a:bodyPr/>
        <a:lstStyle/>
        <a:p>
          <a:pPr rtl="1"/>
          <a:endParaRPr lang="fa-IR"/>
        </a:p>
      </dgm:t>
    </dgm:pt>
    <dgm:pt modelId="{E3D9DEEF-53BB-4EBF-9D64-96CE4E8499DC}" type="pres">
      <dgm:prSet presAssocID="{1C004C96-F28E-40C6-90F8-F141B17BAB29}" presName="FourNodes_2_text" presStyleLbl="node1" presStyleIdx="3" presStyleCnt="4">
        <dgm:presLayoutVars>
          <dgm:bulletEnabled val="1"/>
        </dgm:presLayoutVars>
      </dgm:prSet>
      <dgm:spPr/>
      <dgm:t>
        <a:bodyPr/>
        <a:lstStyle/>
        <a:p>
          <a:pPr rtl="1"/>
          <a:endParaRPr lang="fa-IR"/>
        </a:p>
      </dgm:t>
    </dgm:pt>
    <dgm:pt modelId="{5715D45C-B7FE-4266-8B0D-D0CA1D71A4B9}" type="pres">
      <dgm:prSet presAssocID="{1C004C96-F28E-40C6-90F8-F141B17BAB29}" presName="FourNodes_3_text" presStyleLbl="node1" presStyleIdx="3" presStyleCnt="4">
        <dgm:presLayoutVars>
          <dgm:bulletEnabled val="1"/>
        </dgm:presLayoutVars>
      </dgm:prSet>
      <dgm:spPr/>
      <dgm:t>
        <a:bodyPr/>
        <a:lstStyle/>
        <a:p>
          <a:pPr rtl="1"/>
          <a:endParaRPr lang="fa-IR"/>
        </a:p>
      </dgm:t>
    </dgm:pt>
    <dgm:pt modelId="{A5C830E6-F78B-4E23-AB90-5C22BCE52FBA}" type="pres">
      <dgm:prSet presAssocID="{1C004C96-F28E-40C6-90F8-F141B17BAB29}" presName="FourNodes_4_text" presStyleLbl="node1" presStyleIdx="3" presStyleCnt="4">
        <dgm:presLayoutVars>
          <dgm:bulletEnabled val="1"/>
        </dgm:presLayoutVars>
      </dgm:prSet>
      <dgm:spPr/>
      <dgm:t>
        <a:bodyPr/>
        <a:lstStyle/>
        <a:p>
          <a:pPr rtl="1"/>
          <a:endParaRPr lang="fa-IR"/>
        </a:p>
      </dgm:t>
    </dgm:pt>
  </dgm:ptLst>
  <dgm:cxnLst>
    <dgm:cxn modelId="{248579AA-F90C-4F1B-B809-23D46CC8675B}" srcId="{1C004C96-F28E-40C6-90F8-F141B17BAB29}" destId="{6A33CD63-4DDF-4D3B-A89E-F62A16966A2E}" srcOrd="2" destOrd="0" parTransId="{C5514CE2-6060-4E25-BA83-53076D031C6E}" sibTransId="{D26B5C25-A283-45DD-AE2D-FA1F62784E32}"/>
    <dgm:cxn modelId="{78B34656-16B0-4AAA-A989-89FBAC151194}" type="presOf" srcId="{EF29A85A-277D-4E0B-A458-9F4F8CE1D871}" destId="{8B73328C-C8BB-4B91-BB90-A6AE0CDA6AA2}" srcOrd="0" destOrd="0" presId="urn:microsoft.com/office/officeart/2005/8/layout/vProcess5"/>
    <dgm:cxn modelId="{4AC6BF65-400F-4CF1-9BDD-6FD17EFFDA0E}" srcId="{1C004C96-F28E-40C6-90F8-F141B17BAB29}" destId="{EF29A85A-277D-4E0B-A458-9F4F8CE1D871}" srcOrd="1" destOrd="0" parTransId="{310BF1FE-756C-48AF-AE88-CB7EDEC9C16A}" sibTransId="{A45EAFDA-8077-4AFB-A81A-657C24E5587B}"/>
    <dgm:cxn modelId="{68AC9C76-EC51-4E88-9524-0B26E77331E0}" type="presOf" srcId="{6A33CD63-4DDF-4D3B-A89E-F62A16966A2E}" destId="{98AD9D36-1ACC-479F-AA6F-715D9873B792}" srcOrd="0" destOrd="0" presId="urn:microsoft.com/office/officeart/2005/8/layout/vProcess5"/>
    <dgm:cxn modelId="{B994ACD4-1021-43A0-B3FC-BE04FBE23F20}" type="presOf" srcId="{CCAE76A2-3130-4FDD-91A5-9CA5D2928433}" destId="{D417F613-C45D-44E4-88DD-5951F022A04B}" srcOrd="0" destOrd="0" presId="urn:microsoft.com/office/officeart/2005/8/layout/vProcess5"/>
    <dgm:cxn modelId="{8E1A00BB-2A0B-4150-BC6F-02C3E130C499}" type="presOf" srcId="{9C2F4316-51AA-46FB-BD93-1BD409B5620A}" destId="{9D9048BC-B5AF-4C06-BF3A-30B4D0B81428}" srcOrd="0" destOrd="0" presId="urn:microsoft.com/office/officeart/2005/8/layout/vProcess5"/>
    <dgm:cxn modelId="{54638429-6A9E-4E1B-B4B5-507F71C41266}" type="presOf" srcId="{9C2F4316-51AA-46FB-BD93-1BD409B5620A}" destId="{A5C830E6-F78B-4E23-AB90-5C22BCE52FBA}" srcOrd="1" destOrd="0" presId="urn:microsoft.com/office/officeart/2005/8/layout/vProcess5"/>
    <dgm:cxn modelId="{6F0C19DD-0D1F-4F4F-A2D0-77B2FEA9F841}" type="presOf" srcId="{5845D9EA-433D-4850-9D12-3A32DB85F01A}" destId="{F7A0A58B-0A32-40D6-980A-B4962085DBB9}" srcOrd="1" destOrd="0" presId="urn:microsoft.com/office/officeart/2005/8/layout/vProcess5"/>
    <dgm:cxn modelId="{BBDCAFD8-71BB-455C-9F47-0A45432EE59D}" type="presOf" srcId="{1C004C96-F28E-40C6-90F8-F141B17BAB29}" destId="{63621D31-3D18-470B-B6A9-5033E35F54B3}" srcOrd="0" destOrd="0" presId="urn:microsoft.com/office/officeart/2005/8/layout/vProcess5"/>
    <dgm:cxn modelId="{5151FEAD-5038-426D-B2D7-E1339B549285}" type="presOf" srcId="{EF29A85A-277D-4E0B-A458-9F4F8CE1D871}" destId="{E3D9DEEF-53BB-4EBF-9D64-96CE4E8499DC}" srcOrd="1" destOrd="0" presId="urn:microsoft.com/office/officeart/2005/8/layout/vProcess5"/>
    <dgm:cxn modelId="{D127DD63-9746-49DA-BC58-1702F4A51199}" type="presOf" srcId="{D26B5C25-A283-45DD-AE2D-FA1F62784E32}" destId="{A9CE153A-7B42-48BF-A716-F37756CF77BA}" srcOrd="0" destOrd="0" presId="urn:microsoft.com/office/officeart/2005/8/layout/vProcess5"/>
    <dgm:cxn modelId="{C086BCFB-ACFA-4EDA-B228-8C1C5FBEC131}" type="presOf" srcId="{6A33CD63-4DDF-4D3B-A89E-F62A16966A2E}" destId="{5715D45C-B7FE-4266-8B0D-D0CA1D71A4B9}" srcOrd="1" destOrd="0" presId="urn:microsoft.com/office/officeart/2005/8/layout/vProcess5"/>
    <dgm:cxn modelId="{307E6B82-7A77-4CBB-AC87-228AF0CDCFDF}" type="presOf" srcId="{A45EAFDA-8077-4AFB-A81A-657C24E5587B}" destId="{84B3260C-1EC0-49B6-B474-53D2C8EB6886}" srcOrd="0" destOrd="0" presId="urn:microsoft.com/office/officeart/2005/8/layout/vProcess5"/>
    <dgm:cxn modelId="{6C281305-ED78-4FCE-8550-459660153A47}" srcId="{1C004C96-F28E-40C6-90F8-F141B17BAB29}" destId="{5845D9EA-433D-4850-9D12-3A32DB85F01A}" srcOrd="0" destOrd="0" parTransId="{C373923C-E665-4D84-9AA9-F21836AC3C43}" sibTransId="{CCAE76A2-3130-4FDD-91A5-9CA5D2928433}"/>
    <dgm:cxn modelId="{0D7D47D6-D416-45E0-8793-ED3E08E035E0}" type="presOf" srcId="{5845D9EA-433D-4850-9D12-3A32DB85F01A}" destId="{B363F11D-121D-4AF3-B6F9-70AE4FF61569}" srcOrd="0" destOrd="0" presId="urn:microsoft.com/office/officeart/2005/8/layout/vProcess5"/>
    <dgm:cxn modelId="{23F4E86D-CF2E-419E-ACD9-439E12095DEF}" srcId="{1C004C96-F28E-40C6-90F8-F141B17BAB29}" destId="{9C2F4316-51AA-46FB-BD93-1BD409B5620A}" srcOrd="3" destOrd="0" parTransId="{F02B49F6-F5BC-4DC0-8C8C-4A33F86EEA22}" sibTransId="{1B4E064B-7683-4851-AE3E-A3A8CA8BADF3}"/>
    <dgm:cxn modelId="{4B6BB161-52DF-4693-ADAB-03B593844123}" type="presParOf" srcId="{63621D31-3D18-470B-B6A9-5033E35F54B3}" destId="{A534AE9B-D9FF-4F55-AFC3-0624418B1715}" srcOrd="0" destOrd="0" presId="urn:microsoft.com/office/officeart/2005/8/layout/vProcess5"/>
    <dgm:cxn modelId="{D19B2A4D-3AC0-4E19-8F1F-20852BF57E1E}" type="presParOf" srcId="{63621D31-3D18-470B-B6A9-5033E35F54B3}" destId="{B363F11D-121D-4AF3-B6F9-70AE4FF61569}" srcOrd="1" destOrd="0" presId="urn:microsoft.com/office/officeart/2005/8/layout/vProcess5"/>
    <dgm:cxn modelId="{6107B1ED-AEDE-43AF-B7B2-6FF05B879BAA}" type="presParOf" srcId="{63621D31-3D18-470B-B6A9-5033E35F54B3}" destId="{8B73328C-C8BB-4B91-BB90-A6AE0CDA6AA2}" srcOrd="2" destOrd="0" presId="urn:microsoft.com/office/officeart/2005/8/layout/vProcess5"/>
    <dgm:cxn modelId="{7C9210A1-78C1-4286-AAC6-F1F1F9ABA77D}" type="presParOf" srcId="{63621D31-3D18-470B-B6A9-5033E35F54B3}" destId="{98AD9D36-1ACC-479F-AA6F-715D9873B792}" srcOrd="3" destOrd="0" presId="urn:microsoft.com/office/officeart/2005/8/layout/vProcess5"/>
    <dgm:cxn modelId="{671102C5-71C6-40DA-A851-3A9D7884C7B2}" type="presParOf" srcId="{63621D31-3D18-470B-B6A9-5033E35F54B3}" destId="{9D9048BC-B5AF-4C06-BF3A-30B4D0B81428}" srcOrd="4" destOrd="0" presId="urn:microsoft.com/office/officeart/2005/8/layout/vProcess5"/>
    <dgm:cxn modelId="{E82AF5AA-20ED-4CAD-8E7E-9288DD481136}" type="presParOf" srcId="{63621D31-3D18-470B-B6A9-5033E35F54B3}" destId="{D417F613-C45D-44E4-88DD-5951F022A04B}" srcOrd="5" destOrd="0" presId="urn:microsoft.com/office/officeart/2005/8/layout/vProcess5"/>
    <dgm:cxn modelId="{BA0C413B-2F52-4818-8F88-F5597819191A}" type="presParOf" srcId="{63621D31-3D18-470B-B6A9-5033E35F54B3}" destId="{84B3260C-1EC0-49B6-B474-53D2C8EB6886}" srcOrd="6" destOrd="0" presId="urn:microsoft.com/office/officeart/2005/8/layout/vProcess5"/>
    <dgm:cxn modelId="{D09CADB7-F9EF-413F-9D49-8513108F633C}" type="presParOf" srcId="{63621D31-3D18-470B-B6A9-5033E35F54B3}" destId="{A9CE153A-7B42-48BF-A716-F37756CF77BA}" srcOrd="7" destOrd="0" presId="urn:microsoft.com/office/officeart/2005/8/layout/vProcess5"/>
    <dgm:cxn modelId="{B5B7F3A2-BEA2-459F-9D5A-A9885064E403}" type="presParOf" srcId="{63621D31-3D18-470B-B6A9-5033E35F54B3}" destId="{F7A0A58B-0A32-40D6-980A-B4962085DBB9}" srcOrd="8" destOrd="0" presId="urn:microsoft.com/office/officeart/2005/8/layout/vProcess5"/>
    <dgm:cxn modelId="{48C96256-7D28-4C31-9FA5-6465BF6FF405}" type="presParOf" srcId="{63621D31-3D18-470B-B6A9-5033E35F54B3}" destId="{E3D9DEEF-53BB-4EBF-9D64-96CE4E8499DC}" srcOrd="9" destOrd="0" presId="urn:microsoft.com/office/officeart/2005/8/layout/vProcess5"/>
    <dgm:cxn modelId="{976A180D-321C-416F-9BA4-394878E84602}" type="presParOf" srcId="{63621D31-3D18-470B-B6A9-5033E35F54B3}" destId="{5715D45C-B7FE-4266-8B0D-D0CA1D71A4B9}" srcOrd="10" destOrd="0" presId="urn:microsoft.com/office/officeart/2005/8/layout/vProcess5"/>
    <dgm:cxn modelId="{0646ECC8-D75F-491A-BE9E-C9C275C6D501}" type="presParOf" srcId="{63621D31-3D18-470B-B6A9-5033E35F54B3}" destId="{A5C830E6-F78B-4E23-AB90-5C22BCE52FB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C9EF7C-3560-4BAD-A94C-3FAB60E87ED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2D643D3D-1250-4490-A88D-087BD547C750}">
      <dgm:prSet phldrT="[Text]" custT="1"/>
      <dgm:spPr>
        <a:ln w="38100">
          <a:solidFill>
            <a:schemeClr val="accent5">
              <a:lumMod val="50000"/>
            </a:schemeClr>
          </a:solidFill>
        </a:ln>
      </dgm:spPr>
      <dgm:t>
        <a:bodyPr/>
        <a:lstStyle/>
        <a:p>
          <a:pPr rtl="1"/>
          <a:r>
            <a:rPr lang="fa-IR" sz="2800" dirty="0" smtClean="0">
              <a:cs typeface="B Nazanin" pitchFamily="2" charset="-78"/>
            </a:rPr>
            <a:t>بازار اولیۀ رهن</a:t>
          </a:r>
          <a:endParaRPr lang="da-DK" sz="2800" dirty="0" smtClean="0">
            <a:cs typeface="B Nazanin" pitchFamily="2" charset="-78"/>
          </a:endParaRPr>
        </a:p>
        <a:p>
          <a:pPr rtl="1"/>
          <a:r>
            <a:rPr lang="fa-IR" sz="2800" dirty="0" smtClean="0">
              <a:cs typeface="B Nazanin" pitchFamily="2" charset="-78"/>
            </a:rPr>
            <a:t> (</a:t>
          </a:r>
          <a:r>
            <a:rPr lang="da-DK" sz="2800" dirty="0" smtClean="0">
              <a:latin typeface="Times New Roman" pitchFamily="18" charset="0"/>
              <a:cs typeface="Times New Roman" pitchFamily="18" charset="0"/>
            </a:rPr>
            <a:t>mortgage</a:t>
          </a:r>
          <a:r>
            <a:rPr lang="fa-IR" sz="2800" dirty="0" smtClean="0">
              <a:cs typeface="B Nazanin" pitchFamily="2" charset="-78"/>
            </a:rPr>
            <a:t>)</a:t>
          </a:r>
          <a:endParaRPr lang="en-US" sz="2800" dirty="0">
            <a:cs typeface="B Nazanin" pitchFamily="2" charset="-78"/>
          </a:endParaRPr>
        </a:p>
      </dgm:t>
    </dgm:pt>
    <dgm:pt modelId="{A49D70B9-161F-4528-833C-39EA5D72724F}" type="parTrans" cxnId="{89101999-4A50-485A-8CB6-B74E1CF67BCC}">
      <dgm:prSet/>
      <dgm:spPr/>
      <dgm:t>
        <a:bodyPr/>
        <a:lstStyle/>
        <a:p>
          <a:endParaRPr lang="en-US"/>
        </a:p>
      </dgm:t>
    </dgm:pt>
    <dgm:pt modelId="{029E996E-1644-4C4F-88C0-1DCF08EBD6FD}" type="sibTrans" cxnId="{89101999-4A50-485A-8CB6-B74E1CF67BCC}">
      <dgm:prSet/>
      <dgm:spPr/>
      <dgm:t>
        <a:bodyPr/>
        <a:lstStyle/>
        <a:p>
          <a:endParaRPr lang="en-US"/>
        </a:p>
      </dgm:t>
    </dgm:pt>
    <dgm:pt modelId="{0F924F17-586C-4742-B530-42E7A57F4D38}">
      <dgm:prSet phldrT="[Text]" custT="1"/>
      <dgm:spPr>
        <a:ln w="38100">
          <a:solidFill>
            <a:schemeClr val="accent5">
              <a:lumMod val="50000"/>
            </a:schemeClr>
          </a:solidFill>
        </a:ln>
      </dgm:spPr>
      <dgm:t>
        <a:bodyPr/>
        <a:lstStyle/>
        <a:p>
          <a:pPr rtl="1"/>
          <a:r>
            <a:rPr lang="fa-IR" sz="2800" dirty="0" smtClean="0">
              <a:cs typeface="B Nazanin" pitchFamily="2" charset="-78"/>
            </a:rPr>
            <a:t>بازار ثانویۀ رهن (</a:t>
          </a:r>
          <a:r>
            <a:rPr lang="da-DK" sz="2800" dirty="0" smtClean="0">
              <a:latin typeface="Times New Roman" pitchFamily="18" charset="0"/>
              <a:cs typeface="Times New Roman" pitchFamily="18" charset="0"/>
            </a:rPr>
            <a:t>MBS</a:t>
          </a:r>
          <a:r>
            <a:rPr lang="fa-IR" sz="2800" dirty="0" smtClean="0">
              <a:cs typeface="B Nazanin" pitchFamily="2" charset="-78"/>
            </a:rPr>
            <a:t>)</a:t>
          </a:r>
          <a:endParaRPr lang="en-US" sz="2800" dirty="0">
            <a:cs typeface="B Nazanin" pitchFamily="2" charset="-78"/>
          </a:endParaRPr>
        </a:p>
      </dgm:t>
    </dgm:pt>
    <dgm:pt modelId="{49054DB0-5C05-4A32-839B-D694D8F1CED9}" type="parTrans" cxnId="{A91C2C7C-DA21-4C8B-AD12-4525A2DF20CB}">
      <dgm:prSet/>
      <dgm:spPr/>
      <dgm:t>
        <a:bodyPr/>
        <a:lstStyle/>
        <a:p>
          <a:endParaRPr lang="en-US"/>
        </a:p>
      </dgm:t>
    </dgm:pt>
    <dgm:pt modelId="{FDB6E314-D797-4546-B807-96C846719188}" type="sibTrans" cxnId="{A91C2C7C-DA21-4C8B-AD12-4525A2DF20CB}">
      <dgm:prSet/>
      <dgm:spPr/>
      <dgm:t>
        <a:bodyPr/>
        <a:lstStyle/>
        <a:p>
          <a:endParaRPr lang="en-US"/>
        </a:p>
      </dgm:t>
    </dgm:pt>
    <dgm:pt modelId="{A25639F4-FF05-4A09-AD02-7340F2FD4BCF}">
      <dgm:prSet phldrT="[Text]" custT="1"/>
      <dgm:spPr>
        <a:ln w="38100">
          <a:solidFill>
            <a:schemeClr val="accent5">
              <a:lumMod val="50000"/>
            </a:schemeClr>
          </a:solidFill>
        </a:ln>
      </dgm:spPr>
      <dgm:t>
        <a:bodyPr/>
        <a:lstStyle/>
        <a:p>
          <a:pPr rtl="1"/>
          <a:r>
            <a:rPr lang="fa-IR" sz="2800" dirty="0" smtClean="0">
              <a:cs typeface="B Nazanin" pitchFamily="2" charset="-78"/>
            </a:rPr>
            <a:t>مشارکت زمانی</a:t>
          </a:r>
          <a:endParaRPr lang="en-US" sz="2800" dirty="0">
            <a:cs typeface="B Nazanin" pitchFamily="2" charset="-78"/>
          </a:endParaRPr>
        </a:p>
      </dgm:t>
    </dgm:pt>
    <dgm:pt modelId="{BA61AECF-1A70-499D-8BB2-24402D66D6AC}" type="parTrans" cxnId="{3B9D9F69-6BCF-4D24-A51F-BCEC06C93EE5}">
      <dgm:prSet/>
      <dgm:spPr/>
      <dgm:t>
        <a:bodyPr/>
        <a:lstStyle/>
        <a:p>
          <a:endParaRPr lang="en-US"/>
        </a:p>
      </dgm:t>
    </dgm:pt>
    <dgm:pt modelId="{C53B597C-10E3-41B1-9D19-0D667519E600}" type="sibTrans" cxnId="{3B9D9F69-6BCF-4D24-A51F-BCEC06C93EE5}">
      <dgm:prSet/>
      <dgm:spPr/>
      <dgm:t>
        <a:bodyPr/>
        <a:lstStyle/>
        <a:p>
          <a:endParaRPr lang="en-US"/>
        </a:p>
      </dgm:t>
    </dgm:pt>
    <dgm:pt modelId="{317D2E4C-D68A-46A1-8700-69744A5B6FB4}" type="pres">
      <dgm:prSet presAssocID="{B7C9EF7C-3560-4BAD-A94C-3FAB60E87EDF}" presName="Name0" presStyleCnt="0">
        <dgm:presLayoutVars>
          <dgm:dir/>
          <dgm:resizeHandles val="exact"/>
        </dgm:presLayoutVars>
      </dgm:prSet>
      <dgm:spPr/>
      <dgm:t>
        <a:bodyPr/>
        <a:lstStyle/>
        <a:p>
          <a:endParaRPr lang="en-US"/>
        </a:p>
      </dgm:t>
    </dgm:pt>
    <dgm:pt modelId="{71875C32-26B8-4387-88CF-5939598F8B8B}" type="pres">
      <dgm:prSet presAssocID="{2D643D3D-1250-4490-A88D-087BD547C750}" presName="composite" presStyleCnt="0"/>
      <dgm:spPr/>
    </dgm:pt>
    <dgm:pt modelId="{687E2039-F40B-485C-8DD3-4113F931430B}" type="pres">
      <dgm:prSet presAssocID="{2D643D3D-1250-4490-A88D-087BD547C750}" presName="rect1" presStyleLbl="trAlignAcc1" presStyleIdx="0" presStyleCnt="3" custScaleX="120238">
        <dgm:presLayoutVars>
          <dgm:bulletEnabled val="1"/>
        </dgm:presLayoutVars>
      </dgm:prSet>
      <dgm:spPr/>
      <dgm:t>
        <a:bodyPr/>
        <a:lstStyle/>
        <a:p>
          <a:endParaRPr lang="en-US"/>
        </a:p>
      </dgm:t>
    </dgm:pt>
    <dgm:pt modelId="{FDA2E864-108A-45A8-9FD0-21F2B46C9A7E}" type="pres">
      <dgm:prSet presAssocID="{2D643D3D-1250-4490-A88D-087BD547C750}" presName="rect2" presStyleLbl="fgImgPlace1" presStyleIdx="0" presStyleCnt="3"/>
      <dgm:spPr>
        <a:blipFill>
          <a:blip xmlns:r="http://schemas.openxmlformats.org/officeDocument/2006/relationships" r:embed="rId1">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l="-25000" r="-25000"/>
          </a:stretch>
        </a:blipFill>
      </dgm:spPr>
    </dgm:pt>
    <dgm:pt modelId="{CA1410D9-333E-48BA-B5BB-6E7B894F16A8}" type="pres">
      <dgm:prSet presAssocID="{029E996E-1644-4C4F-88C0-1DCF08EBD6FD}" presName="sibTrans" presStyleCnt="0"/>
      <dgm:spPr/>
    </dgm:pt>
    <dgm:pt modelId="{C43FC8AA-94F9-479B-9418-E7AB40E66DBE}" type="pres">
      <dgm:prSet presAssocID="{0F924F17-586C-4742-B530-42E7A57F4D38}" presName="composite" presStyleCnt="0"/>
      <dgm:spPr/>
    </dgm:pt>
    <dgm:pt modelId="{E2ACAE1C-693B-4CA9-A3EF-F25CA45A840E}" type="pres">
      <dgm:prSet presAssocID="{0F924F17-586C-4742-B530-42E7A57F4D38}" presName="rect1" presStyleLbl="trAlignAcc1" presStyleIdx="1" presStyleCnt="3" custScaleX="120238">
        <dgm:presLayoutVars>
          <dgm:bulletEnabled val="1"/>
        </dgm:presLayoutVars>
      </dgm:prSet>
      <dgm:spPr/>
      <dgm:t>
        <a:bodyPr/>
        <a:lstStyle/>
        <a:p>
          <a:endParaRPr lang="en-US"/>
        </a:p>
      </dgm:t>
    </dgm:pt>
    <dgm:pt modelId="{A5D13D90-4A51-42E2-A756-A6B3409CF589}" type="pres">
      <dgm:prSet presAssocID="{0F924F17-586C-4742-B530-42E7A57F4D38}" presName="rect2" presStyleLbl="fgImgPlace1" presStyleIdx="1" presStyleCnt="3"/>
      <dgm:spPr>
        <a:blipFill>
          <a:blip xmlns:r="http://schemas.openxmlformats.org/officeDocument/2006/relationships" r:embed="rId1">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l="-25000" r="-25000"/>
          </a:stretch>
        </a:blipFill>
      </dgm:spPr>
    </dgm:pt>
    <dgm:pt modelId="{D33732A0-7F60-40C0-A905-1904C9CB8BBA}" type="pres">
      <dgm:prSet presAssocID="{FDB6E314-D797-4546-B807-96C846719188}" presName="sibTrans" presStyleCnt="0"/>
      <dgm:spPr/>
    </dgm:pt>
    <dgm:pt modelId="{67B19F37-8E87-4E45-B90C-A4FCADF7E1C8}" type="pres">
      <dgm:prSet presAssocID="{A25639F4-FF05-4A09-AD02-7340F2FD4BCF}" presName="composite" presStyleCnt="0"/>
      <dgm:spPr/>
    </dgm:pt>
    <dgm:pt modelId="{1D1606C3-92FA-4569-B374-A20CC3052595}" type="pres">
      <dgm:prSet presAssocID="{A25639F4-FF05-4A09-AD02-7340F2FD4BCF}" presName="rect1" presStyleLbl="trAlignAcc1" presStyleIdx="2" presStyleCnt="3" custScaleX="120238">
        <dgm:presLayoutVars>
          <dgm:bulletEnabled val="1"/>
        </dgm:presLayoutVars>
      </dgm:prSet>
      <dgm:spPr/>
      <dgm:t>
        <a:bodyPr/>
        <a:lstStyle/>
        <a:p>
          <a:endParaRPr lang="en-US"/>
        </a:p>
      </dgm:t>
    </dgm:pt>
    <dgm:pt modelId="{CB4F5214-9290-4C42-B899-535B8D97A997}" type="pres">
      <dgm:prSet presAssocID="{A25639F4-FF05-4A09-AD02-7340F2FD4BCF}" presName="rect2" presStyleLbl="fgImgPlace1" presStyleIdx="2" presStyleCnt="3"/>
      <dgm:spPr>
        <a:blipFill>
          <a:blip xmlns:r="http://schemas.openxmlformats.org/officeDocument/2006/relationships" r:embed="rId1">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l="-25000" r="-25000"/>
          </a:stretch>
        </a:blipFill>
      </dgm:spPr>
    </dgm:pt>
  </dgm:ptLst>
  <dgm:cxnLst>
    <dgm:cxn modelId="{6B6B2E59-2EE3-43A7-822D-D83B02E83820}" type="presOf" srcId="{A25639F4-FF05-4A09-AD02-7340F2FD4BCF}" destId="{1D1606C3-92FA-4569-B374-A20CC3052595}" srcOrd="0" destOrd="0" presId="urn:microsoft.com/office/officeart/2008/layout/PictureStrips"/>
    <dgm:cxn modelId="{3B9D9F69-6BCF-4D24-A51F-BCEC06C93EE5}" srcId="{B7C9EF7C-3560-4BAD-A94C-3FAB60E87EDF}" destId="{A25639F4-FF05-4A09-AD02-7340F2FD4BCF}" srcOrd="2" destOrd="0" parTransId="{BA61AECF-1A70-499D-8BB2-24402D66D6AC}" sibTransId="{C53B597C-10E3-41B1-9D19-0D667519E600}"/>
    <dgm:cxn modelId="{89101999-4A50-485A-8CB6-B74E1CF67BCC}" srcId="{B7C9EF7C-3560-4BAD-A94C-3FAB60E87EDF}" destId="{2D643D3D-1250-4490-A88D-087BD547C750}" srcOrd="0" destOrd="0" parTransId="{A49D70B9-161F-4528-833C-39EA5D72724F}" sibTransId="{029E996E-1644-4C4F-88C0-1DCF08EBD6FD}"/>
    <dgm:cxn modelId="{768AB319-3DCC-49F8-85F8-2E6D46333207}" type="presOf" srcId="{0F924F17-586C-4742-B530-42E7A57F4D38}" destId="{E2ACAE1C-693B-4CA9-A3EF-F25CA45A840E}" srcOrd="0" destOrd="0" presId="urn:microsoft.com/office/officeart/2008/layout/PictureStrips"/>
    <dgm:cxn modelId="{A91C2C7C-DA21-4C8B-AD12-4525A2DF20CB}" srcId="{B7C9EF7C-3560-4BAD-A94C-3FAB60E87EDF}" destId="{0F924F17-586C-4742-B530-42E7A57F4D38}" srcOrd="1" destOrd="0" parTransId="{49054DB0-5C05-4A32-839B-D694D8F1CED9}" sibTransId="{FDB6E314-D797-4546-B807-96C846719188}"/>
    <dgm:cxn modelId="{AAFB73A5-383A-4C0E-918E-3220F3364AFD}" type="presOf" srcId="{2D643D3D-1250-4490-A88D-087BD547C750}" destId="{687E2039-F40B-485C-8DD3-4113F931430B}" srcOrd="0" destOrd="0" presId="urn:microsoft.com/office/officeart/2008/layout/PictureStrips"/>
    <dgm:cxn modelId="{A90061A9-1314-4F27-997C-4978ABCA97A5}" type="presOf" srcId="{B7C9EF7C-3560-4BAD-A94C-3FAB60E87EDF}" destId="{317D2E4C-D68A-46A1-8700-69744A5B6FB4}" srcOrd="0" destOrd="0" presId="urn:microsoft.com/office/officeart/2008/layout/PictureStrips"/>
    <dgm:cxn modelId="{46C41379-F370-460D-ADC4-477E53401E38}" type="presParOf" srcId="{317D2E4C-D68A-46A1-8700-69744A5B6FB4}" destId="{71875C32-26B8-4387-88CF-5939598F8B8B}" srcOrd="0" destOrd="0" presId="urn:microsoft.com/office/officeart/2008/layout/PictureStrips"/>
    <dgm:cxn modelId="{8209320D-544A-4AE7-854E-08DC63EDA277}" type="presParOf" srcId="{71875C32-26B8-4387-88CF-5939598F8B8B}" destId="{687E2039-F40B-485C-8DD3-4113F931430B}" srcOrd="0" destOrd="0" presId="urn:microsoft.com/office/officeart/2008/layout/PictureStrips"/>
    <dgm:cxn modelId="{2807124F-4C0C-4519-B172-2B7912F29761}" type="presParOf" srcId="{71875C32-26B8-4387-88CF-5939598F8B8B}" destId="{FDA2E864-108A-45A8-9FD0-21F2B46C9A7E}" srcOrd="1" destOrd="0" presId="urn:microsoft.com/office/officeart/2008/layout/PictureStrips"/>
    <dgm:cxn modelId="{9F28D4F5-5E2A-4992-BCF5-4CFEDDBFE673}" type="presParOf" srcId="{317D2E4C-D68A-46A1-8700-69744A5B6FB4}" destId="{CA1410D9-333E-48BA-B5BB-6E7B894F16A8}" srcOrd="1" destOrd="0" presId="urn:microsoft.com/office/officeart/2008/layout/PictureStrips"/>
    <dgm:cxn modelId="{5250AC58-B1F8-46AD-8FEE-0EFF1881656C}" type="presParOf" srcId="{317D2E4C-D68A-46A1-8700-69744A5B6FB4}" destId="{C43FC8AA-94F9-479B-9418-E7AB40E66DBE}" srcOrd="2" destOrd="0" presId="urn:microsoft.com/office/officeart/2008/layout/PictureStrips"/>
    <dgm:cxn modelId="{4F7C1BFE-5D84-4E9A-AC60-1B05EEFF3A30}" type="presParOf" srcId="{C43FC8AA-94F9-479B-9418-E7AB40E66DBE}" destId="{E2ACAE1C-693B-4CA9-A3EF-F25CA45A840E}" srcOrd="0" destOrd="0" presId="urn:microsoft.com/office/officeart/2008/layout/PictureStrips"/>
    <dgm:cxn modelId="{90D555DF-F23F-4BDD-8469-6E94CD21FC8F}" type="presParOf" srcId="{C43FC8AA-94F9-479B-9418-E7AB40E66DBE}" destId="{A5D13D90-4A51-42E2-A756-A6B3409CF589}" srcOrd="1" destOrd="0" presId="urn:microsoft.com/office/officeart/2008/layout/PictureStrips"/>
    <dgm:cxn modelId="{76D151D9-B967-482D-95C8-E4714B08964F}" type="presParOf" srcId="{317D2E4C-D68A-46A1-8700-69744A5B6FB4}" destId="{D33732A0-7F60-40C0-A905-1904C9CB8BBA}" srcOrd="3" destOrd="0" presId="urn:microsoft.com/office/officeart/2008/layout/PictureStrips"/>
    <dgm:cxn modelId="{C27C8951-66E3-4A21-A00A-B7A20C46BB1E}" type="presParOf" srcId="{317D2E4C-D68A-46A1-8700-69744A5B6FB4}" destId="{67B19F37-8E87-4E45-B90C-A4FCADF7E1C8}" srcOrd="4" destOrd="0" presId="urn:microsoft.com/office/officeart/2008/layout/PictureStrips"/>
    <dgm:cxn modelId="{CC2BB463-B853-43E7-B6B0-6E36108BD406}" type="presParOf" srcId="{67B19F37-8E87-4E45-B90C-A4FCADF7E1C8}" destId="{1D1606C3-92FA-4569-B374-A20CC3052595}" srcOrd="0" destOrd="0" presId="urn:microsoft.com/office/officeart/2008/layout/PictureStrips"/>
    <dgm:cxn modelId="{796D3816-9904-4D9A-ADF9-C178104A7DD0}" type="presParOf" srcId="{67B19F37-8E87-4E45-B90C-A4FCADF7E1C8}" destId="{CB4F5214-9290-4C42-B899-535B8D97A99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BDA9C6-FFBA-486A-BDE7-B13912D08D1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9582D1A-35DF-4F4E-9AFD-1BB5EAA1D738}">
      <dgm:prSet/>
      <dgm:spPr>
        <a:solidFill>
          <a:schemeClr val="accent5">
            <a:lumMod val="50000"/>
          </a:schemeClr>
        </a:solidFill>
        <a:ln>
          <a:solidFill>
            <a:srgbClr val="FF0000"/>
          </a:solidFill>
        </a:ln>
      </dgm:spPr>
      <dgm:t>
        <a:bodyPr/>
        <a:lstStyle/>
        <a:p>
          <a:pPr rtl="1"/>
          <a:r>
            <a:rPr lang="fa-IR" dirty="0" smtClean="0">
              <a:cs typeface="B Nazanin" pitchFamily="2" charset="-78"/>
            </a:rPr>
            <a:t>تعهد پرداخت</a:t>
          </a:r>
          <a:endParaRPr lang="en-US" dirty="0">
            <a:cs typeface="B Nazanin" pitchFamily="2" charset="-78"/>
          </a:endParaRPr>
        </a:p>
      </dgm:t>
    </dgm:pt>
    <dgm:pt modelId="{4CF3A0A0-B886-4B54-9C76-94D3E2DD33CA}" type="parTrans" cxnId="{7860C553-CCDA-4BB7-A7B3-337372DB1923}">
      <dgm:prSet/>
      <dgm:spPr/>
      <dgm:t>
        <a:bodyPr/>
        <a:lstStyle/>
        <a:p>
          <a:endParaRPr lang="en-US">
            <a:cs typeface="B Zar" pitchFamily="2" charset="-78"/>
          </a:endParaRPr>
        </a:p>
      </dgm:t>
    </dgm:pt>
    <dgm:pt modelId="{89A8AC9D-64C0-466D-B834-F1A05ABC6A39}" type="sibTrans" cxnId="{7860C553-CCDA-4BB7-A7B3-337372DB1923}">
      <dgm:prSet/>
      <dgm:spPr/>
      <dgm:t>
        <a:bodyPr/>
        <a:lstStyle/>
        <a:p>
          <a:endParaRPr lang="en-US">
            <a:cs typeface="B Zar" pitchFamily="2" charset="-78"/>
          </a:endParaRPr>
        </a:p>
      </dgm:t>
    </dgm:pt>
    <dgm:pt modelId="{B87951C0-1C88-4136-BF96-FE486F49082A}">
      <dgm:prSet custT="1"/>
      <dgm:spPr>
        <a:solidFill>
          <a:schemeClr val="accent5">
            <a:lumMod val="40000"/>
            <a:lumOff val="60000"/>
            <a:alpha val="90000"/>
          </a:schemeClr>
        </a:solidFill>
      </dgm:spPr>
      <dgm:t>
        <a:bodyPr/>
        <a:lstStyle/>
        <a:p>
          <a:pPr rtl="1"/>
          <a:r>
            <a:rPr lang="fa-IR" sz="2000" dirty="0" smtClean="0">
              <a:cs typeface="B Nazanin" pitchFamily="2" charset="-78"/>
            </a:rPr>
            <a:t>وام‌گیرنده متعهد است اصل و فرع و جریمه‌های احتمالی را پرداخت نماید.</a:t>
          </a:r>
          <a:endParaRPr lang="en-US" sz="2000" dirty="0">
            <a:cs typeface="B Nazanin" pitchFamily="2" charset="-78"/>
          </a:endParaRPr>
        </a:p>
      </dgm:t>
    </dgm:pt>
    <dgm:pt modelId="{3B554F0D-238E-4F42-BBD8-C6DFB1DD72E8}" type="parTrans" cxnId="{0CBD0BE5-C240-4E32-87E3-D77FBF9EA68F}">
      <dgm:prSet/>
      <dgm:spPr/>
      <dgm:t>
        <a:bodyPr/>
        <a:lstStyle/>
        <a:p>
          <a:endParaRPr lang="en-US">
            <a:cs typeface="B Zar" pitchFamily="2" charset="-78"/>
          </a:endParaRPr>
        </a:p>
      </dgm:t>
    </dgm:pt>
    <dgm:pt modelId="{B388B7C1-2166-491E-A2AD-E8D0C95A7AC0}" type="sibTrans" cxnId="{0CBD0BE5-C240-4E32-87E3-D77FBF9EA68F}">
      <dgm:prSet/>
      <dgm:spPr/>
      <dgm:t>
        <a:bodyPr/>
        <a:lstStyle/>
        <a:p>
          <a:endParaRPr lang="en-US">
            <a:cs typeface="B Zar" pitchFamily="2" charset="-78"/>
          </a:endParaRPr>
        </a:p>
      </dgm:t>
    </dgm:pt>
    <dgm:pt modelId="{0F464F90-9B1D-4028-AB9E-133BAF4674FF}">
      <dgm:prSet/>
      <dgm:spPr>
        <a:solidFill>
          <a:schemeClr val="accent5">
            <a:lumMod val="50000"/>
          </a:schemeClr>
        </a:solidFill>
        <a:ln>
          <a:solidFill>
            <a:srgbClr val="FF0000"/>
          </a:solidFill>
        </a:ln>
      </dgm:spPr>
      <dgm:t>
        <a:bodyPr/>
        <a:lstStyle/>
        <a:p>
          <a:pPr rtl="1"/>
          <a:r>
            <a:rPr lang="fa-IR" dirty="0" smtClean="0">
              <a:cs typeface="B Nazanin" pitchFamily="2" charset="-78"/>
            </a:rPr>
            <a:t>رعایت اولویت ذی‌نفعان وام رهنی</a:t>
          </a:r>
          <a:endParaRPr lang="en-US" dirty="0">
            <a:cs typeface="B Nazanin" pitchFamily="2" charset="-78"/>
          </a:endParaRPr>
        </a:p>
      </dgm:t>
    </dgm:pt>
    <dgm:pt modelId="{BCC67281-8776-41E5-AC69-2695889FC51A}" type="parTrans" cxnId="{A45C150D-011C-42E2-9336-070DFB335442}">
      <dgm:prSet/>
      <dgm:spPr/>
      <dgm:t>
        <a:bodyPr/>
        <a:lstStyle/>
        <a:p>
          <a:endParaRPr lang="en-US">
            <a:cs typeface="B Zar" pitchFamily="2" charset="-78"/>
          </a:endParaRPr>
        </a:p>
      </dgm:t>
    </dgm:pt>
    <dgm:pt modelId="{58E484D5-4F45-4D31-9955-4312E3C6DC5C}" type="sibTrans" cxnId="{A45C150D-011C-42E2-9336-070DFB335442}">
      <dgm:prSet/>
      <dgm:spPr/>
      <dgm:t>
        <a:bodyPr/>
        <a:lstStyle/>
        <a:p>
          <a:endParaRPr lang="en-US">
            <a:cs typeface="B Zar" pitchFamily="2" charset="-78"/>
          </a:endParaRPr>
        </a:p>
      </dgm:t>
    </dgm:pt>
    <dgm:pt modelId="{C2E871AE-5B44-414E-AC69-9F1AB7E6B521}">
      <dgm:prSet custT="1"/>
      <dgm:spPr>
        <a:solidFill>
          <a:schemeClr val="accent5">
            <a:lumMod val="40000"/>
            <a:lumOff val="60000"/>
            <a:alpha val="90000"/>
          </a:schemeClr>
        </a:solidFill>
      </dgm:spPr>
      <dgm:t>
        <a:bodyPr/>
        <a:lstStyle/>
        <a:p>
          <a:pPr algn="just" rtl="1"/>
          <a:r>
            <a:rPr lang="fa-IR" sz="1600" dirty="0" smtClean="0">
              <a:cs typeface="B Nazanin" pitchFamily="2" charset="-78"/>
            </a:rPr>
            <a:t>به‌عنوان </a:t>
          </a:r>
          <a:r>
            <a:rPr lang="fa-IR" sz="1600" dirty="0" smtClean="0">
              <a:cs typeface="B Nazanin" pitchFamily="2" charset="-78"/>
            </a:rPr>
            <a:t>مثال، </a:t>
          </a:r>
          <a:r>
            <a:rPr lang="fa-IR" sz="1600" dirty="0" smtClean="0">
              <a:cs typeface="B Nazanin" pitchFamily="2" charset="-78"/>
            </a:rPr>
            <a:t>اگر وام‌گیرنده در پرداخت مالیات اموال نکول کند، این عمل او به </a:t>
          </a:r>
          <a:r>
            <a:rPr lang="fa-IR" sz="1600" dirty="0" smtClean="0">
              <a:cs typeface="B Nazanin" pitchFamily="2" charset="-78"/>
            </a:rPr>
            <a:t>مثابۀ </a:t>
          </a:r>
          <a:r>
            <a:rPr lang="fa-IR" sz="1600" dirty="0" smtClean="0">
              <a:cs typeface="B Nazanin" pitchFamily="2" charset="-78"/>
            </a:rPr>
            <a:t>نکول در پرداخت‌های وام رهنی تلقی </a:t>
          </a:r>
          <a:r>
            <a:rPr lang="fa-IR" sz="1600" dirty="0" smtClean="0">
              <a:cs typeface="B Nazanin" pitchFamily="2" charset="-78"/>
            </a:rPr>
            <a:t>می‌شود</a:t>
          </a:r>
          <a:r>
            <a:rPr lang="fa-IR" sz="1600" dirty="0" smtClean="0">
              <a:cs typeface="B Nazanin" pitchFamily="2" charset="-78"/>
            </a:rPr>
            <a:t>، چراکه دولت نسبت به وام‌دهنده در استیفای حقوق خود (دریافت مالیات) اولویت دارد.</a:t>
          </a:r>
          <a:endParaRPr lang="en-US" sz="1600" dirty="0">
            <a:cs typeface="B Nazanin" pitchFamily="2" charset="-78"/>
          </a:endParaRPr>
        </a:p>
      </dgm:t>
    </dgm:pt>
    <dgm:pt modelId="{3BB18224-8DFF-46F2-9F9D-E87A0235D537}" type="parTrans" cxnId="{4717621B-8F56-46AD-A631-8B26276128D6}">
      <dgm:prSet/>
      <dgm:spPr/>
      <dgm:t>
        <a:bodyPr/>
        <a:lstStyle/>
        <a:p>
          <a:endParaRPr lang="en-US">
            <a:cs typeface="B Zar" pitchFamily="2" charset="-78"/>
          </a:endParaRPr>
        </a:p>
      </dgm:t>
    </dgm:pt>
    <dgm:pt modelId="{0608D785-A207-44F8-B7D7-1A010F033B08}" type="sibTrans" cxnId="{4717621B-8F56-46AD-A631-8B26276128D6}">
      <dgm:prSet/>
      <dgm:spPr/>
      <dgm:t>
        <a:bodyPr/>
        <a:lstStyle/>
        <a:p>
          <a:endParaRPr lang="en-US">
            <a:cs typeface="B Zar" pitchFamily="2" charset="-78"/>
          </a:endParaRPr>
        </a:p>
      </dgm:t>
    </dgm:pt>
    <dgm:pt modelId="{9A3DE603-FCA2-44B4-BC7F-07BD61369041}" type="pres">
      <dgm:prSet presAssocID="{B4BDA9C6-FFBA-486A-BDE7-B13912D08D1B}" presName="Name0" presStyleCnt="0">
        <dgm:presLayoutVars>
          <dgm:dir/>
          <dgm:animLvl val="lvl"/>
          <dgm:resizeHandles val="exact"/>
        </dgm:presLayoutVars>
      </dgm:prSet>
      <dgm:spPr/>
      <dgm:t>
        <a:bodyPr/>
        <a:lstStyle/>
        <a:p>
          <a:endParaRPr lang="en-US"/>
        </a:p>
      </dgm:t>
    </dgm:pt>
    <dgm:pt modelId="{DB083E40-7013-4E65-9BB3-142AA1A12BE6}" type="pres">
      <dgm:prSet presAssocID="{19582D1A-35DF-4F4E-9AFD-1BB5EAA1D738}" presName="linNode" presStyleCnt="0"/>
      <dgm:spPr/>
    </dgm:pt>
    <dgm:pt modelId="{4BB51563-BE41-49C5-AE2E-FD01CC4F9265}" type="pres">
      <dgm:prSet presAssocID="{19582D1A-35DF-4F4E-9AFD-1BB5EAA1D738}" presName="parentText" presStyleLbl="node1" presStyleIdx="0" presStyleCnt="2">
        <dgm:presLayoutVars>
          <dgm:chMax val="1"/>
          <dgm:bulletEnabled val="1"/>
        </dgm:presLayoutVars>
      </dgm:prSet>
      <dgm:spPr/>
      <dgm:t>
        <a:bodyPr/>
        <a:lstStyle/>
        <a:p>
          <a:endParaRPr lang="en-US"/>
        </a:p>
      </dgm:t>
    </dgm:pt>
    <dgm:pt modelId="{F1959856-4E6B-404E-A972-E9BE794E4B94}" type="pres">
      <dgm:prSet presAssocID="{19582D1A-35DF-4F4E-9AFD-1BB5EAA1D738}" presName="descendantText" presStyleLbl="alignAccFollowNode1" presStyleIdx="0" presStyleCnt="2">
        <dgm:presLayoutVars>
          <dgm:bulletEnabled val="1"/>
        </dgm:presLayoutVars>
      </dgm:prSet>
      <dgm:spPr/>
      <dgm:t>
        <a:bodyPr/>
        <a:lstStyle/>
        <a:p>
          <a:endParaRPr lang="en-US"/>
        </a:p>
      </dgm:t>
    </dgm:pt>
    <dgm:pt modelId="{10E9649D-E173-4748-BD36-C26C81C97EB6}" type="pres">
      <dgm:prSet presAssocID="{89A8AC9D-64C0-466D-B834-F1A05ABC6A39}" presName="sp" presStyleCnt="0"/>
      <dgm:spPr/>
    </dgm:pt>
    <dgm:pt modelId="{81933A7F-37E2-4DE4-A43F-F84D140D3567}" type="pres">
      <dgm:prSet presAssocID="{0F464F90-9B1D-4028-AB9E-133BAF4674FF}" presName="linNode" presStyleCnt="0"/>
      <dgm:spPr/>
    </dgm:pt>
    <dgm:pt modelId="{1D8DC013-CF57-44E3-97A0-502016059AA6}" type="pres">
      <dgm:prSet presAssocID="{0F464F90-9B1D-4028-AB9E-133BAF4674FF}" presName="parentText" presStyleLbl="node1" presStyleIdx="1" presStyleCnt="2">
        <dgm:presLayoutVars>
          <dgm:chMax val="1"/>
          <dgm:bulletEnabled val="1"/>
        </dgm:presLayoutVars>
      </dgm:prSet>
      <dgm:spPr/>
      <dgm:t>
        <a:bodyPr/>
        <a:lstStyle/>
        <a:p>
          <a:endParaRPr lang="en-US"/>
        </a:p>
      </dgm:t>
    </dgm:pt>
    <dgm:pt modelId="{6440722A-AA9A-4BF2-BA65-B9CA912F9DFF}" type="pres">
      <dgm:prSet presAssocID="{0F464F90-9B1D-4028-AB9E-133BAF4674FF}" presName="descendantText" presStyleLbl="alignAccFollowNode1" presStyleIdx="1" presStyleCnt="2">
        <dgm:presLayoutVars>
          <dgm:bulletEnabled val="1"/>
        </dgm:presLayoutVars>
      </dgm:prSet>
      <dgm:spPr/>
      <dgm:t>
        <a:bodyPr/>
        <a:lstStyle/>
        <a:p>
          <a:endParaRPr lang="en-US"/>
        </a:p>
      </dgm:t>
    </dgm:pt>
  </dgm:ptLst>
  <dgm:cxnLst>
    <dgm:cxn modelId="{23EDD787-15FE-443D-8FF1-3AFB85C6E8EB}" type="presOf" srcId="{0F464F90-9B1D-4028-AB9E-133BAF4674FF}" destId="{1D8DC013-CF57-44E3-97A0-502016059AA6}" srcOrd="0" destOrd="0" presId="urn:microsoft.com/office/officeart/2005/8/layout/vList5"/>
    <dgm:cxn modelId="{0CBD0BE5-C240-4E32-87E3-D77FBF9EA68F}" srcId="{19582D1A-35DF-4F4E-9AFD-1BB5EAA1D738}" destId="{B87951C0-1C88-4136-BF96-FE486F49082A}" srcOrd="0" destOrd="0" parTransId="{3B554F0D-238E-4F42-BBD8-C6DFB1DD72E8}" sibTransId="{B388B7C1-2166-491E-A2AD-E8D0C95A7AC0}"/>
    <dgm:cxn modelId="{A45C150D-011C-42E2-9336-070DFB335442}" srcId="{B4BDA9C6-FFBA-486A-BDE7-B13912D08D1B}" destId="{0F464F90-9B1D-4028-AB9E-133BAF4674FF}" srcOrd="1" destOrd="0" parTransId="{BCC67281-8776-41E5-AC69-2695889FC51A}" sibTransId="{58E484D5-4F45-4D31-9955-4312E3C6DC5C}"/>
    <dgm:cxn modelId="{FF946045-874D-4C0C-A35B-E45B26C6E8D9}" type="presOf" srcId="{B4BDA9C6-FFBA-486A-BDE7-B13912D08D1B}" destId="{9A3DE603-FCA2-44B4-BC7F-07BD61369041}" srcOrd="0" destOrd="0" presId="urn:microsoft.com/office/officeart/2005/8/layout/vList5"/>
    <dgm:cxn modelId="{7860C553-CCDA-4BB7-A7B3-337372DB1923}" srcId="{B4BDA9C6-FFBA-486A-BDE7-B13912D08D1B}" destId="{19582D1A-35DF-4F4E-9AFD-1BB5EAA1D738}" srcOrd="0" destOrd="0" parTransId="{4CF3A0A0-B886-4B54-9C76-94D3E2DD33CA}" sibTransId="{89A8AC9D-64C0-466D-B834-F1A05ABC6A39}"/>
    <dgm:cxn modelId="{2937AF92-FD31-413A-B1AA-5CAB7F5931F9}" type="presOf" srcId="{B87951C0-1C88-4136-BF96-FE486F49082A}" destId="{F1959856-4E6B-404E-A972-E9BE794E4B94}" srcOrd="0" destOrd="0" presId="urn:microsoft.com/office/officeart/2005/8/layout/vList5"/>
    <dgm:cxn modelId="{696E6C1D-AB43-46E7-B3D1-5596D473E145}" type="presOf" srcId="{C2E871AE-5B44-414E-AC69-9F1AB7E6B521}" destId="{6440722A-AA9A-4BF2-BA65-B9CA912F9DFF}" srcOrd="0" destOrd="0" presId="urn:microsoft.com/office/officeart/2005/8/layout/vList5"/>
    <dgm:cxn modelId="{4717621B-8F56-46AD-A631-8B26276128D6}" srcId="{0F464F90-9B1D-4028-AB9E-133BAF4674FF}" destId="{C2E871AE-5B44-414E-AC69-9F1AB7E6B521}" srcOrd="0" destOrd="0" parTransId="{3BB18224-8DFF-46F2-9F9D-E87A0235D537}" sibTransId="{0608D785-A207-44F8-B7D7-1A010F033B08}"/>
    <dgm:cxn modelId="{0513C4C6-4BC8-412A-9B61-56FC5E656FB3}" type="presOf" srcId="{19582D1A-35DF-4F4E-9AFD-1BB5EAA1D738}" destId="{4BB51563-BE41-49C5-AE2E-FD01CC4F9265}" srcOrd="0" destOrd="0" presId="urn:microsoft.com/office/officeart/2005/8/layout/vList5"/>
    <dgm:cxn modelId="{E077186C-1E1B-439F-ADF8-CDFF1AF45FDF}" type="presParOf" srcId="{9A3DE603-FCA2-44B4-BC7F-07BD61369041}" destId="{DB083E40-7013-4E65-9BB3-142AA1A12BE6}" srcOrd="0" destOrd="0" presId="urn:microsoft.com/office/officeart/2005/8/layout/vList5"/>
    <dgm:cxn modelId="{FEC96F02-C9DD-4CBF-9556-3A8FD192ADCF}" type="presParOf" srcId="{DB083E40-7013-4E65-9BB3-142AA1A12BE6}" destId="{4BB51563-BE41-49C5-AE2E-FD01CC4F9265}" srcOrd="0" destOrd="0" presId="urn:microsoft.com/office/officeart/2005/8/layout/vList5"/>
    <dgm:cxn modelId="{A5B1AA5A-395A-4936-927D-AD5B8524AF24}" type="presParOf" srcId="{DB083E40-7013-4E65-9BB3-142AA1A12BE6}" destId="{F1959856-4E6B-404E-A972-E9BE794E4B94}" srcOrd="1" destOrd="0" presId="urn:microsoft.com/office/officeart/2005/8/layout/vList5"/>
    <dgm:cxn modelId="{AA888BF7-DD44-4D8D-9608-44D03EE2A34C}" type="presParOf" srcId="{9A3DE603-FCA2-44B4-BC7F-07BD61369041}" destId="{10E9649D-E173-4748-BD36-C26C81C97EB6}" srcOrd="1" destOrd="0" presId="urn:microsoft.com/office/officeart/2005/8/layout/vList5"/>
    <dgm:cxn modelId="{2AB78C7C-A8F7-42DE-B000-71748715F9DC}" type="presParOf" srcId="{9A3DE603-FCA2-44B4-BC7F-07BD61369041}" destId="{81933A7F-37E2-4DE4-A43F-F84D140D3567}" srcOrd="2" destOrd="0" presId="urn:microsoft.com/office/officeart/2005/8/layout/vList5"/>
    <dgm:cxn modelId="{AF0DC642-DB09-4DB9-97BD-A30D17F412F8}" type="presParOf" srcId="{81933A7F-37E2-4DE4-A43F-F84D140D3567}" destId="{1D8DC013-CF57-44E3-97A0-502016059AA6}" srcOrd="0" destOrd="0" presId="urn:microsoft.com/office/officeart/2005/8/layout/vList5"/>
    <dgm:cxn modelId="{24884877-82F9-426D-A9E7-50DB60DC801C}" type="presParOf" srcId="{81933A7F-37E2-4DE4-A43F-F84D140D3567}" destId="{6440722A-AA9A-4BF2-BA65-B9CA912F9DF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691A2C-9530-4043-BC2D-DE2D5573CDF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9615068-6C4F-4033-A1C6-8FFE6DC1C43F}">
      <dgm:prSet/>
      <dgm:spPr>
        <a:solidFill>
          <a:schemeClr val="accent5">
            <a:lumMod val="50000"/>
          </a:schemeClr>
        </a:solidFill>
        <a:ln>
          <a:solidFill>
            <a:srgbClr val="FF0000"/>
          </a:solidFill>
        </a:ln>
      </dgm:spPr>
      <dgm:t>
        <a:bodyPr/>
        <a:lstStyle/>
        <a:p>
          <a:pPr rtl="1"/>
          <a:r>
            <a:rPr lang="fa-IR" dirty="0" smtClean="0">
              <a:cs typeface="B Nazanin" pitchFamily="2" charset="-78"/>
            </a:rPr>
            <a:t>بیمۀ حوادث</a:t>
          </a:r>
          <a:endParaRPr lang="en-US" dirty="0">
            <a:cs typeface="B Nazanin" pitchFamily="2" charset="-78"/>
          </a:endParaRPr>
        </a:p>
      </dgm:t>
    </dgm:pt>
    <dgm:pt modelId="{DB12EF7F-C299-41B4-8136-A4379C87B74D}" type="parTrans" cxnId="{A93AE99A-E66D-4766-BC9E-B1EBC67F4D48}">
      <dgm:prSet/>
      <dgm:spPr/>
      <dgm:t>
        <a:bodyPr/>
        <a:lstStyle/>
        <a:p>
          <a:endParaRPr lang="en-US">
            <a:cs typeface="B Zar" pitchFamily="2" charset="-78"/>
          </a:endParaRPr>
        </a:p>
      </dgm:t>
    </dgm:pt>
    <dgm:pt modelId="{00C800E5-8EF3-4DA8-A3FD-F587AEAAD9F9}" type="sibTrans" cxnId="{A93AE99A-E66D-4766-BC9E-B1EBC67F4D48}">
      <dgm:prSet/>
      <dgm:spPr/>
      <dgm:t>
        <a:bodyPr/>
        <a:lstStyle/>
        <a:p>
          <a:endParaRPr lang="en-US">
            <a:cs typeface="B Zar" pitchFamily="2" charset="-78"/>
          </a:endParaRPr>
        </a:p>
      </dgm:t>
    </dgm:pt>
    <dgm:pt modelId="{72BAA684-6882-439F-8072-2D012B48365D}">
      <dgm:prSet custT="1"/>
      <dgm:spPr>
        <a:solidFill>
          <a:schemeClr val="accent5">
            <a:lumMod val="40000"/>
            <a:lumOff val="60000"/>
            <a:alpha val="90000"/>
          </a:schemeClr>
        </a:solidFill>
      </dgm:spPr>
      <dgm:t>
        <a:bodyPr/>
        <a:lstStyle/>
        <a:p>
          <a:pPr rtl="1"/>
          <a:r>
            <a:rPr lang="fa-IR" sz="2000" dirty="0" smtClean="0">
              <a:cs typeface="B Nazanin" pitchFamily="2" charset="-78"/>
            </a:rPr>
            <a:t>وام‌گیرنده باید حداقل به اندازۀ ارزش وام رهنی، ملک را در برابر حوادثی مانند آتش‌سوزی، سیل و ... بیمه کند.</a:t>
          </a:r>
          <a:endParaRPr lang="en-US" sz="2000" dirty="0">
            <a:cs typeface="B Nazanin" pitchFamily="2" charset="-78"/>
          </a:endParaRPr>
        </a:p>
      </dgm:t>
    </dgm:pt>
    <dgm:pt modelId="{28142B01-AAC9-40D3-B678-963E05C15A5C}" type="parTrans" cxnId="{BC02706F-CB90-4451-9BAF-31F7F9DEA655}">
      <dgm:prSet/>
      <dgm:spPr/>
      <dgm:t>
        <a:bodyPr/>
        <a:lstStyle/>
        <a:p>
          <a:endParaRPr lang="en-US">
            <a:cs typeface="B Zar" pitchFamily="2" charset="-78"/>
          </a:endParaRPr>
        </a:p>
      </dgm:t>
    </dgm:pt>
    <dgm:pt modelId="{84C888A3-F517-480A-8CFA-06827E046861}" type="sibTrans" cxnId="{BC02706F-CB90-4451-9BAF-31F7F9DEA655}">
      <dgm:prSet/>
      <dgm:spPr/>
      <dgm:t>
        <a:bodyPr/>
        <a:lstStyle/>
        <a:p>
          <a:endParaRPr lang="en-US">
            <a:cs typeface="B Zar" pitchFamily="2" charset="-78"/>
          </a:endParaRPr>
        </a:p>
      </dgm:t>
    </dgm:pt>
    <dgm:pt modelId="{D10F09B5-B4D9-4AD9-B09F-178A8BA5A457}">
      <dgm:prSet/>
      <dgm:spPr>
        <a:solidFill>
          <a:schemeClr val="accent5">
            <a:lumMod val="50000"/>
          </a:schemeClr>
        </a:solidFill>
        <a:ln>
          <a:solidFill>
            <a:srgbClr val="FF0000"/>
          </a:solidFill>
        </a:ln>
      </dgm:spPr>
      <dgm:t>
        <a:bodyPr/>
        <a:lstStyle/>
        <a:p>
          <a:pPr rtl="1"/>
          <a:r>
            <a:rPr lang="fa-IR" dirty="0" smtClean="0">
              <a:cs typeface="B Nazanin" pitchFamily="2" charset="-78"/>
            </a:rPr>
            <a:t>بیمۀ وام رهنی (</a:t>
          </a:r>
          <a:r>
            <a:rPr lang="en-US" dirty="0" smtClean="0">
              <a:latin typeface="Times New Roman" pitchFamily="18" charset="0"/>
              <a:cs typeface="Times New Roman" pitchFamily="18" charset="0"/>
            </a:rPr>
            <a:t>mortgage insurance</a:t>
          </a:r>
          <a:r>
            <a:rPr lang="fa-IR" dirty="0" smtClean="0">
              <a:cs typeface="B Nazanin" pitchFamily="2" charset="-78"/>
            </a:rPr>
            <a:t>)</a:t>
          </a:r>
          <a:endParaRPr lang="en-US" dirty="0">
            <a:cs typeface="B Nazanin" pitchFamily="2" charset="-78"/>
          </a:endParaRPr>
        </a:p>
      </dgm:t>
    </dgm:pt>
    <dgm:pt modelId="{963A5C75-4438-4987-B27B-F3C8CD03A87C}" type="parTrans" cxnId="{2283F1DE-5F7A-4D1C-AAD7-6C0A2611CEB4}">
      <dgm:prSet/>
      <dgm:spPr/>
      <dgm:t>
        <a:bodyPr/>
        <a:lstStyle/>
        <a:p>
          <a:endParaRPr lang="en-US">
            <a:cs typeface="B Zar" pitchFamily="2" charset="-78"/>
          </a:endParaRPr>
        </a:p>
      </dgm:t>
    </dgm:pt>
    <dgm:pt modelId="{C4164C99-3D08-482A-91F1-30457F94DC4A}" type="sibTrans" cxnId="{2283F1DE-5F7A-4D1C-AAD7-6C0A2611CEB4}">
      <dgm:prSet/>
      <dgm:spPr/>
      <dgm:t>
        <a:bodyPr/>
        <a:lstStyle/>
        <a:p>
          <a:endParaRPr lang="en-US">
            <a:cs typeface="B Zar" pitchFamily="2" charset="-78"/>
          </a:endParaRPr>
        </a:p>
      </dgm:t>
    </dgm:pt>
    <dgm:pt modelId="{EB89D6E0-E636-4CAC-980B-1ED6A5210604}">
      <dgm:prSet custT="1"/>
      <dgm:spPr>
        <a:solidFill>
          <a:schemeClr val="accent5">
            <a:lumMod val="40000"/>
            <a:lumOff val="60000"/>
            <a:alpha val="90000"/>
          </a:schemeClr>
        </a:solidFill>
      </dgm:spPr>
      <dgm:t>
        <a:bodyPr/>
        <a:lstStyle/>
        <a:p>
          <a:pPr algn="just" rtl="1"/>
          <a:r>
            <a:rPr lang="fa-IR" sz="1600" dirty="0" smtClean="0">
              <a:cs typeface="B Nazanin" pitchFamily="2" charset="-78"/>
            </a:rPr>
            <a:t>وام‌گیرنده باید </a:t>
          </a:r>
          <a:r>
            <a:rPr lang="fa-IR" sz="1600" dirty="0" smtClean="0">
              <a:cs typeface="B Nazanin" pitchFamily="2" charset="-78"/>
            </a:rPr>
            <a:t>وام رهنی خود را بیمه کند. (عموماً در زمان‌هایی که دولت وام رهنی را تضمین نکرده باشد و نسبت وام به ارزش ملک بیش از 80 درصد باشد)</a:t>
          </a:r>
          <a:endParaRPr lang="en-US" sz="1600" dirty="0">
            <a:cs typeface="B Nazanin" pitchFamily="2" charset="-78"/>
          </a:endParaRPr>
        </a:p>
      </dgm:t>
    </dgm:pt>
    <dgm:pt modelId="{308F8DC5-9F5A-4391-A7F4-527D725D155E}" type="parTrans" cxnId="{74F90E04-A333-4C98-A854-72E670BB3C9E}">
      <dgm:prSet/>
      <dgm:spPr/>
      <dgm:t>
        <a:bodyPr/>
        <a:lstStyle/>
        <a:p>
          <a:endParaRPr lang="en-US">
            <a:cs typeface="B Zar" pitchFamily="2" charset="-78"/>
          </a:endParaRPr>
        </a:p>
      </dgm:t>
    </dgm:pt>
    <dgm:pt modelId="{309BD6F0-46B0-4BD2-89C7-533D49E70C7D}" type="sibTrans" cxnId="{74F90E04-A333-4C98-A854-72E670BB3C9E}">
      <dgm:prSet/>
      <dgm:spPr/>
      <dgm:t>
        <a:bodyPr/>
        <a:lstStyle/>
        <a:p>
          <a:endParaRPr lang="en-US">
            <a:cs typeface="B Zar" pitchFamily="2" charset="-78"/>
          </a:endParaRPr>
        </a:p>
      </dgm:t>
    </dgm:pt>
    <dgm:pt modelId="{FDFBDC17-6B98-4BCB-B125-B0AE440300C2}" type="pres">
      <dgm:prSet presAssocID="{D7691A2C-9530-4043-BC2D-DE2D5573CDF5}" presName="Name0" presStyleCnt="0">
        <dgm:presLayoutVars>
          <dgm:dir/>
          <dgm:animLvl val="lvl"/>
          <dgm:resizeHandles val="exact"/>
        </dgm:presLayoutVars>
      </dgm:prSet>
      <dgm:spPr/>
      <dgm:t>
        <a:bodyPr/>
        <a:lstStyle/>
        <a:p>
          <a:endParaRPr lang="en-US"/>
        </a:p>
      </dgm:t>
    </dgm:pt>
    <dgm:pt modelId="{001D36F7-284B-4673-B0FC-C0B6828E46B2}" type="pres">
      <dgm:prSet presAssocID="{99615068-6C4F-4033-A1C6-8FFE6DC1C43F}" presName="linNode" presStyleCnt="0"/>
      <dgm:spPr/>
    </dgm:pt>
    <dgm:pt modelId="{41A74AB3-11EF-4A9B-8636-9FF1165EB356}" type="pres">
      <dgm:prSet presAssocID="{99615068-6C4F-4033-A1C6-8FFE6DC1C43F}" presName="parentText" presStyleLbl="node1" presStyleIdx="0" presStyleCnt="2">
        <dgm:presLayoutVars>
          <dgm:chMax val="1"/>
          <dgm:bulletEnabled val="1"/>
        </dgm:presLayoutVars>
      </dgm:prSet>
      <dgm:spPr/>
      <dgm:t>
        <a:bodyPr/>
        <a:lstStyle/>
        <a:p>
          <a:endParaRPr lang="en-US"/>
        </a:p>
      </dgm:t>
    </dgm:pt>
    <dgm:pt modelId="{8FF7CE7E-6796-44E4-963D-40AC00893740}" type="pres">
      <dgm:prSet presAssocID="{99615068-6C4F-4033-A1C6-8FFE6DC1C43F}" presName="descendantText" presStyleLbl="alignAccFollowNode1" presStyleIdx="0" presStyleCnt="2">
        <dgm:presLayoutVars>
          <dgm:bulletEnabled val="1"/>
        </dgm:presLayoutVars>
      </dgm:prSet>
      <dgm:spPr/>
      <dgm:t>
        <a:bodyPr/>
        <a:lstStyle/>
        <a:p>
          <a:endParaRPr lang="en-US"/>
        </a:p>
      </dgm:t>
    </dgm:pt>
    <dgm:pt modelId="{DDCDC866-CF41-4043-8E71-1750D8C3BC48}" type="pres">
      <dgm:prSet presAssocID="{00C800E5-8EF3-4DA8-A3FD-F587AEAAD9F9}" presName="sp" presStyleCnt="0"/>
      <dgm:spPr/>
    </dgm:pt>
    <dgm:pt modelId="{5934BD34-3631-42D5-B735-C12CB0FCA1A4}" type="pres">
      <dgm:prSet presAssocID="{D10F09B5-B4D9-4AD9-B09F-178A8BA5A457}" presName="linNode" presStyleCnt="0"/>
      <dgm:spPr/>
    </dgm:pt>
    <dgm:pt modelId="{AE249E5E-9686-401F-A6C2-EF4CA18C7EE7}" type="pres">
      <dgm:prSet presAssocID="{D10F09B5-B4D9-4AD9-B09F-178A8BA5A457}" presName="parentText" presStyleLbl="node1" presStyleIdx="1" presStyleCnt="2">
        <dgm:presLayoutVars>
          <dgm:chMax val="1"/>
          <dgm:bulletEnabled val="1"/>
        </dgm:presLayoutVars>
      </dgm:prSet>
      <dgm:spPr/>
      <dgm:t>
        <a:bodyPr/>
        <a:lstStyle/>
        <a:p>
          <a:endParaRPr lang="en-US"/>
        </a:p>
      </dgm:t>
    </dgm:pt>
    <dgm:pt modelId="{2D985D76-5FDC-4C41-827C-0229EE973679}" type="pres">
      <dgm:prSet presAssocID="{D10F09B5-B4D9-4AD9-B09F-178A8BA5A457}" presName="descendantText" presStyleLbl="alignAccFollowNode1" presStyleIdx="1" presStyleCnt="2">
        <dgm:presLayoutVars>
          <dgm:bulletEnabled val="1"/>
        </dgm:presLayoutVars>
      </dgm:prSet>
      <dgm:spPr/>
      <dgm:t>
        <a:bodyPr/>
        <a:lstStyle/>
        <a:p>
          <a:endParaRPr lang="en-US"/>
        </a:p>
      </dgm:t>
    </dgm:pt>
  </dgm:ptLst>
  <dgm:cxnLst>
    <dgm:cxn modelId="{219807C1-9851-4988-AE15-76B95DADD1EC}" type="presOf" srcId="{D7691A2C-9530-4043-BC2D-DE2D5573CDF5}" destId="{FDFBDC17-6B98-4BCB-B125-B0AE440300C2}" srcOrd="0" destOrd="0" presId="urn:microsoft.com/office/officeart/2005/8/layout/vList5"/>
    <dgm:cxn modelId="{4FF1BEC5-C1B0-4646-8589-7100153678C1}" type="presOf" srcId="{D10F09B5-B4D9-4AD9-B09F-178A8BA5A457}" destId="{AE249E5E-9686-401F-A6C2-EF4CA18C7EE7}" srcOrd="0" destOrd="0" presId="urn:microsoft.com/office/officeart/2005/8/layout/vList5"/>
    <dgm:cxn modelId="{D7355435-7157-473C-B048-8230984B997E}" type="presOf" srcId="{99615068-6C4F-4033-A1C6-8FFE6DC1C43F}" destId="{41A74AB3-11EF-4A9B-8636-9FF1165EB356}" srcOrd="0" destOrd="0" presId="urn:microsoft.com/office/officeart/2005/8/layout/vList5"/>
    <dgm:cxn modelId="{74F90E04-A333-4C98-A854-72E670BB3C9E}" srcId="{D10F09B5-B4D9-4AD9-B09F-178A8BA5A457}" destId="{EB89D6E0-E636-4CAC-980B-1ED6A5210604}" srcOrd="0" destOrd="0" parTransId="{308F8DC5-9F5A-4391-A7F4-527D725D155E}" sibTransId="{309BD6F0-46B0-4BD2-89C7-533D49E70C7D}"/>
    <dgm:cxn modelId="{2283F1DE-5F7A-4D1C-AAD7-6C0A2611CEB4}" srcId="{D7691A2C-9530-4043-BC2D-DE2D5573CDF5}" destId="{D10F09B5-B4D9-4AD9-B09F-178A8BA5A457}" srcOrd="1" destOrd="0" parTransId="{963A5C75-4438-4987-B27B-F3C8CD03A87C}" sibTransId="{C4164C99-3D08-482A-91F1-30457F94DC4A}"/>
    <dgm:cxn modelId="{A93AE99A-E66D-4766-BC9E-B1EBC67F4D48}" srcId="{D7691A2C-9530-4043-BC2D-DE2D5573CDF5}" destId="{99615068-6C4F-4033-A1C6-8FFE6DC1C43F}" srcOrd="0" destOrd="0" parTransId="{DB12EF7F-C299-41B4-8136-A4379C87B74D}" sibTransId="{00C800E5-8EF3-4DA8-A3FD-F587AEAAD9F9}"/>
    <dgm:cxn modelId="{8ECE81DA-B9B0-4F77-9FE6-933AD89665C0}" type="presOf" srcId="{72BAA684-6882-439F-8072-2D012B48365D}" destId="{8FF7CE7E-6796-44E4-963D-40AC00893740}" srcOrd="0" destOrd="0" presId="urn:microsoft.com/office/officeart/2005/8/layout/vList5"/>
    <dgm:cxn modelId="{21290B4C-29A9-4D5D-95D3-C2E018563A59}" type="presOf" srcId="{EB89D6E0-E636-4CAC-980B-1ED6A5210604}" destId="{2D985D76-5FDC-4C41-827C-0229EE973679}" srcOrd="0" destOrd="0" presId="urn:microsoft.com/office/officeart/2005/8/layout/vList5"/>
    <dgm:cxn modelId="{BC02706F-CB90-4451-9BAF-31F7F9DEA655}" srcId="{99615068-6C4F-4033-A1C6-8FFE6DC1C43F}" destId="{72BAA684-6882-439F-8072-2D012B48365D}" srcOrd="0" destOrd="0" parTransId="{28142B01-AAC9-40D3-B678-963E05C15A5C}" sibTransId="{84C888A3-F517-480A-8CFA-06827E046861}"/>
    <dgm:cxn modelId="{749B7799-9B81-492A-A16B-60EE094CDCDC}" type="presParOf" srcId="{FDFBDC17-6B98-4BCB-B125-B0AE440300C2}" destId="{001D36F7-284B-4673-B0FC-C0B6828E46B2}" srcOrd="0" destOrd="0" presId="urn:microsoft.com/office/officeart/2005/8/layout/vList5"/>
    <dgm:cxn modelId="{1D2DC6D3-2F18-4F09-9A16-E5283668792F}" type="presParOf" srcId="{001D36F7-284B-4673-B0FC-C0B6828E46B2}" destId="{41A74AB3-11EF-4A9B-8636-9FF1165EB356}" srcOrd="0" destOrd="0" presId="urn:microsoft.com/office/officeart/2005/8/layout/vList5"/>
    <dgm:cxn modelId="{3A533AEB-3C58-44FA-8E2D-C55F8B2446EA}" type="presParOf" srcId="{001D36F7-284B-4673-B0FC-C0B6828E46B2}" destId="{8FF7CE7E-6796-44E4-963D-40AC00893740}" srcOrd="1" destOrd="0" presId="urn:microsoft.com/office/officeart/2005/8/layout/vList5"/>
    <dgm:cxn modelId="{6EA8014D-B465-4D91-873C-1DAC0299C6D6}" type="presParOf" srcId="{FDFBDC17-6B98-4BCB-B125-B0AE440300C2}" destId="{DDCDC866-CF41-4043-8E71-1750D8C3BC48}" srcOrd="1" destOrd="0" presId="urn:microsoft.com/office/officeart/2005/8/layout/vList5"/>
    <dgm:cxn modelId="{44222FF3-F962-402D-A4CB-0BBA3ADBDD05}" type="presParOf" srcId="{FDFBDC17-6B98-4BCB-B125-B0AE440300C2}" destId="{5934BD34-3631-42D5-B735-C12CB0FCA1A4}" srcOrd="2" destOrd="0" presId="urn:microsoft.com/office/officeart/2005/8/layout/vList5"/>
    <dgm:cxn modelId="{162DCD20-B917-40BE-A1EF-8B0C6B89D200}" type="presParOf" srcId="{5934BD34-3631-42D5-B735-C12CB0FCA1A4}" destId="{AE249E5E-9686-401F-A6C2-EF4CA18C7EE7}" srcOrd="0" destOrd="0" presId="urn:microsoft.com/office/officeart/2005/8/layout/vList5"/>
    <dgm:cxn modelId="{AFDE48DA-6D11-403A-803B-ECDA437FF0CC}" type="presParOf" srcId="{5934BD34-3631-42D5-B735-C12CB0FCA1A4}" destId="{2D985D76-5FDC-4C41-827C-0229EE973679}"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32764A-2B52-4523-8C31-6665916067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54B8FED-C163-4B26-9CCE-A92AE1CA1BD8}">
      <dgm:prSet/>
      <dgm:spPr>
        <a:solidFill>
          <a:schemeClr val="accent5">
            <a:lumMod val="50000"/>
          </a:schemeClr>
        </a:solidFill>
        <a:ln>
          <a:solidFill>
            <a:srgbClr val="FF0000"/>
          </a:solidFill>
        </a:ln>
      </dgm:spPr>
      <dgm:t>
        <a:bodyPr/>
        <a:lstStyle/>
        <a:p>
          <a:pPr rtl="1"/>
          <a:r>
            <a:rPr lang="fa-IR" dirty="0" smtClean="0">
              <a:cs typeface="B Nazanin" pitchFamily="2" charset="-78"/>
            </a:rPr>
            <a:t>ترتیب اعمال پرداخت‌ها</a:t>
          </a:r>
          <a:endParaRPr lang="en-US" dirty="0">
            <a:cs typeface="B Nazanin" pitchFamily="2" charset="-78"/>
          </a:endParaRPr>
        </a:p>
      </dgm:t>
    </dgm:pt>
    <dgm:pt modelId="{F202E83B-3423-4494-9B16-8EF6B57562A9}" type="parTrans" cxnId="{738EBDAF-14BA-428A-A109-1F913C4357C8}">
      <dgm:prSet/>
      <dgm:spPr/>
      <dgm:t>
        <a:bodyPr/>
        <a:lstStyle/>
        <a:p>
          <a:endParaRPr lang="en-US">
            <a:cs typeface="B Zar" pitchFamily="2" charset="-78"/>
          </a:endParaRPr>
        </a:p>
      </dgm:t>
    </dgm:pt>
    <dgm:pt modelId="{4FFF290B-45CD-4B4C-84E0-1364002ECADF}" type="sibTrans" cxnId="{738EBDAF-14BA-428A-A109-1F913C4357C8}">
      <dgm:prSet/>
      <dgm:spPr/>
      <dgm:t>
        <a:bodyPr/>
        <a:lstStyle/>
        <a:p>
          <a:endParaRPr lang="en-US">
            <a:cs typeface="B Zar" pitchFamily="2" charset="-78"/>
          </a:endParaRPr>
        </a:p>
      </dgm:t>
    </dgm:pt>
    <dgm:pt modelId="{89CDC06C-85B2-4BF8-BD26-73B27C808DC6}">
      <dgm:prSet custT="1"/>
      <dgm:spPr>
        <a:solidFill>
          <a:schemeClr val="accent5">
            <a:lumMod val="40000"/>
            <a:lumOff val="60000"/>
            <a:alpha val="90000"/>
          </a:schemeClr>
        </a:solidFill>
      </dgm:spPr>
      <dgm:t>
        <a:bodyPr/>
        <a:lstStyle/>
        <a:p>
          <a:pPr rtl="1"/>
          <a:r>
            <a:rPr lang="fa-IR" sz="2000" dirty="0" smtClean="0">
              <a:cs typeface="B Nazanin" pitchFamily="2" charset="-78"/>
            </a:rPr>
            <a:t>وام‌دهنده ابتدا جرایم و </a:t>
          </a:r>
          <a:r>
            <a:rPr lang="fa-IR" sz="2000" dirty="0" smtClean="0">
              <a:cs typeface="B Nazanin" pitchFamily="2" charset="-78"/>
            </a:rPr>
            <a:t>هزینه‌ها، </a:t>
          </a:r>
          <a:r>
            <a:rPr lang="fa-IR" sz="2000" dirty="0" smtClean="0">
              <a:cs typeface="B Nazanin" pitchFamily="2" charset="-78"/>
            </a:rPr>
            <a:t>سپس بهره و در نهایت اصل وام </a:t>
          </a:r>
          <a:r>
            <a:rPr lang="fa-IR" sz="2000" dirty="0" smtClean="0">
              <a:cs typeface="B Nazanin" pitchFamily="2" charset="-78"/>
            </a:rPr>
            <a:t>را لحاظ می‌کند.</a:t>
          </a:r>
          <a:endParaRPr lang="en-US" sz="2000" dirty="0">
            <a:cs typeface="B Nazanin" pitchFamily="2" charset="-78"/>
          </a:endParaRPr>
        </a:p>
      </dgm:t>
    </dgm:pt>
    <dgm:pt modelId="{A8A8EEB7-AA95-43CB-AD06-521CFCBF264F}" type="parTrans" cxnId="{0D6584AA-9BE4-41B4-8BE6-3CA3417B48B2}">
      <dgm:prSet/>
      <dgm:spPr/>
      <dgm:t>
        <a:bodyPr/>
        <a:lstStyle/>
        <a:p>
          <a:endParaRPr lang="en-US">
            <a:cs typeface="B Zar" pitchFamily="2" charset="-78"/>
          </a:endParaRPr>
        </a:p>
      </dgm:t>
    </dgm:pt>
    <dgm:pt modelId="{8E61E24A-AF50-4102-8C00-9F352A3CBA4D}" type="sibTrans" cxnId="{0D6584AA-9BE4-41B4-8BE6-3CA3417B48B2}">
      <dgm:prSet/>
      <dgm:spPr/>
      <dgm:t>
        <a:bodyPr/>
        <a:lstStyle/>
        <a:p>
          <a:endParaRPr lang="en-US">
            <a:cs typeface="B Zar" pitchFamily="2" charset="-78"/>
          </a:endParaRPr>
        </a:p>
      </dgm:t>
    </dgm:pt>
    <dgm:pt modelId="{4693C3EB-59EE-480A-ACC2-D750C00A3003}">
      <dgm:prSet/>
      <dgm:spPr>
        <a:solidFill>
          <a:schemeClr val="accent5">
            <a:lumMod val="50000"/>
          </a:schemeClr>
        </a:solidFill>
        <a:ln>
          <a:solidFill>
            <a:srgbClr val="FF0000"/>
          </a:solidFill>
        </a:ln>
      </dgm:spPr>
      <dgm:t>
        <a:bodyPr/>
        <a:lstStyle/>
        <a:p>
          <a:pPr rtl="1"/>
          <a:r>
            <a:rPr lang="fa-IR" dirty="0" smtClean="0">
              <a:cs typeface="B Nazanin" pitchFamily="2" charset="-78"/>
            </a:rPr>
            <a:t>تعهد تضامنی</a:t>
          </a:r>
          <a:endParaRPr lang="en-US" dirty="0">
            <a:cs typeface="B Nazanin" pitchFamily="2" charset="-78"/>
          </a:endParaRPr>
        </a:p>
      </dgm:t>
    </dgm:pt>
    <dgm:pt modelId="{F4C97B12-FECE-49B8-BF87-23C50265C103}" type="parTrans" cxnId="{C31A7923-2ADD-4B24-98F2-285A5FE715A0}">
      <dgm:prSet/>
      <dgm:spPr/>
      <dgm:t>
        <a:bodyPr/>
        <a:lstStyle/>
        <a:p>
          <a:endParaRPr lang="en-US">
            <a:cs typeface="B Zar" pitchFamily="2" charset="-78"/>
          </a:endParaRPr>
        </a:p>
      </dgm:t>
    </dgm:pt>
    <dgm:pt modelId="{87A52AFA-D16F-43BB-B7C4-3A2AA35D7C41}" type="sibTrans" cxnId="{C31A7923-2ADD-4B24-98F2-285A5FE715A0}">
      <dgm:prSet/>
      <dgm:spPr/>
      <dgm:t>
        <a:bodyPr/>
        <a:lstStyle/>
        <a:p>
          <a:endParaRPr lang="en-US">
            <a:cs typeface="B Zar" pitchFamily="2" charset="-78"/>
          </a:endParaRPr>
        </a:p>
      </dgm:t>
    </dgm:pt>
    <dgm:pt modelId="{3A24BC45-CEDE-415E-8A7D-F610BFB95F83}">
      <dgm:prSet/>
      <dgm:spPr>
        <a:solidFill>
          <a:schemeClr val="accent5">
            <a:lumMod val="40000"/>
            <a:lumOff val="60000"/>
            <a:alpha val="90000"/>
          </a:schemeClr>
        </a:solidFill>
      </dgm:spPr>
      <dgm:t>
        <a:bodyPr/>
        <a:lstStyle/>
        <a:p>
          <a:pPr rtl="1"/>
          <a:r>
            <a:rPr lang="fa-IR" dirty="0" smtClean="0">
              <a:cs typeface="B Nazanin" pitchFamily="2" charset="-78"/>
            </a:rPr>
            <a:t>اشخاصی </a:t>
          </a:r>
          <a:r>
            <a:rPr lang="fa-IR" dirty="0" smtClean="0">
              <a:cs typeface="B Nazanin" pitchFamily="2" charset="-78"/>
            </a:rPr>
            <a:t>که </a:t>
          </a:r>
          <a:r>
            <a:rPr lang="fa-IR" dirty="0" smtClean="0">
              <a:cs typeface="B Nazanin" pitchFamily="2" charset="-78"/>
            </a:rPr>
            <a:t>قرارداد وام را امضا می‌کنند، متضامناً نسبت به کل وام رهنی متعهدند.</a:t>
          </a:r>
          <a:endParaRPr lang="en-US" dirty="0">
            <a:cs typeface="B Nazanin" pitchFamily="2" charset="-78"/>
          </a:endParaRPr>
        </a:p>
      </dgm:t>
    </dgm:pt>
    <dgm:pt modelId="{53C368D2-CE46-409D-874E-A43A2B8C1BF6}" type="parTrans" cxnId="{7969D0A3-9FEE-4217-B54F-F8BD42A9DFE7}">
      <dgm:prSet/>
      <dgm:spPr/>
      <dgm:t>
        <a:bodyPr/>
        <a:lstStyle/>
        <a:p>
          <a:endParaRPr lang="en-US">
            <a:cs typeface="B Zar" pitchFamily="2" charset="-78"/>
          </a:endParaRPr>
        </a:p>
      </dgm:t>
    </dgm:pt>
    <dgm:pt modelId="{E3F75A7B-575D-4809-8A65-FC9A85580C85}" type="sibTrans" cxnId="{7969D0A3-9FEE-4217-B54F-F8BD42A9DFE7}">
      <dgm:prSet/>
      <dgm:spPr/>
      <dgm:t>
        <a:bodyPr/>
        <a:lstStyle/>
        <a:p>
          <a:endParaRPr lang="en-US">
            <a:cs typeface="B Zar" pitchFamily="2" charset="-78"/>
          </a:endParaRPr>
        </a:p>
      </dgm:t>
    </dgm:pt>
    <dgm:pt modelId="{A68917FF-A69B-4D9B-94D8-C770659F88B1}" type="pres">
      <dgm:prSet presAssocID="{B832764A-2B52-4523-8C31-666591606738}" presName="Name0" presStyleCnt="0">
        <dgm:presLayoutVars>
          <dgm:dir/>
          <dgm:animLvl val="lvl"/>
          <dgm:resizeHandles val="exact"/>
        </dgm:presLayoutVars>
      </dgm:prSet>
      <dgm:spPr/>
      <dgm:t>
        <a:bodyPr/>
        <a:lstStyle/>
        <a:p>
          <a:endParaRPr lang="en-US"/>
        </a:p>
      </dgm:t>
    </dgm:pt>
    <dgm:pt modelId="{D7696908-A3B4-40ED-8E09-0BFAC0E8AF1B}" type="pres">
      <dgm:prSet presAssocID="{254B8FED-C163-4B26-9CCE-A92AE1CA1BD8}" presName="linNode" presStyleCnt="0"/>
      <dgm:spPr/>
    </dgm:pt>
    <dgm:pt modelId="{07FA8A27-AD21-46B8-BACA-5242035A95D2}" type="pres">
      <dgm:prSet presAssocID="{254B8FED-C163-4B26-9CCE-A92AE1CA1BD8}" presName="parentText" presStyleLbl="node1" presStyleIdx="0" presStyleCnt="2">
        <dgm:presLayoutVars>
          <dgm:chMax val="1"/>
          <dgm:bulletEnabled val="1"/>
        </dgm:presLayoutVars>
      </dgm:prSet>
      <dgm:spPr/>
      <dgm:t>
        <a:bodyPr/>
        <a:lstStyle/>
        <a:p>
          <a:endParaRPr lang="en-US"/>
        </a:p>
      </dgm:t>
    </dgm:pt>
    <dgm:pt modelId="{FD4CBB83-336F-41DB-9045-D92EC0D58442}" type="pres">
      <dgm:prSet presAssocID="{254B8FED-C163-4B26-9CCE-A92AE1CA1BD8}" presName="descendantText" presStyleLbl="alignAccFollowNode1" presStyleIdx="0" presStyleCnt="2">
        <dgm:presLayoutVars>
          <dgm:bulletEnabled val="1"/>
        </dgm:presLayoutVars>
      </dgm:prSet>
      <dgm:spPr/>
      <dgm:t>
        <a:bodyPr/>
        <a:lstStyle/>
        <a:p>
          <a:endParaRPr lang="en-US"/>
        </a:p>
      </dgm:t>
    </dgm:pt>
    <dgm:pt modelId="{9D9E28F4-E8B9-40A3-8910-720E485CEA4C}" type="pres">
      <dgm:prSet presAssocID="{4FFF290B-45CD-4B4C-84E0-1364002ECADF}" presName="sp" presStyleCnt="0"/>
      <dgm:spPr/>
    </dgm:pt>
    <dgm:pt modelId="{EA8D8CFC-F72C-4942-A118-DD29A43C519C}" type="pres">
      <dgm:prSet presAssocID="{4693C3EB-59EE-480A-ACC2-D750C00A3003}" presName="linNode" presStyleCnt="0"/>
      <dgm:spPr/>
    </dgm:pt>
    <dgm:pt modelId="{2F217F81-1559-4D1D-A599-A04159CDAA55}" type="pres">
      <dgm:prSet presAssocID="{4693C3EB-59EE-480A-ACC2-D750C00A3003}" presName="parentText" presStyleLbl="node1" presStyleIdx="1" presStyleCnt="2">
        <dgm:presLayoutVars>
          <dgm:chMax val="1"/>
          <dgm:bulletEnabled val="1"/>
        </dgm:presLayoutVars>
      </dgm:prSet>
      <dgm:spPr/>
      <dgm:t>
        <a:bodyPr/>
        <a:lstStyle/>
        <a:p>
          <a:endParaRPr lang="en-US"/>
        </a:p>
      </dgm:t>
    </dgm:pt>
    <dgm:pt modelId="{891DDEAB-FF8E-4C66-A31F-A8769BC5CEC7}" type="pres">
      <dgm:prSet presAssocID="{4693C3EB-59EE-480A-ACC2-D750C00A3003}" presName="descendantText" presStyleLbl="alignAccFollowNode1" presStyleIdx="1" presStyleCnt="2">
        <dgm:presLayoutVars>
          <dgm:bulletEnabled val="1"/>
        </dgm:presLayoutVars>
      </dgm:prSet>
      <dgm:spPr/>
      <dgm:t>
        <a:bodyPr/>
        <a:lstStyle/>
        <a:p>
          <a:endParaRPr lang="en-US"/>
        </a:p>
      </dgm:t>
    </dgm:pt>
  </dgm:ptLst>
  <dgm:cxnLst>
    <dgm:cxn modelId="{0D6584AA-9BE4-41B4-8BE6-3CA3417B48B2}" srcId="{254B8FED-C163-4B26-9CCE-A92AE1CA1BD8}" destId="{89CDC06C-85B2-4BF8-BD26-73B27C808DC6}" srcOrd="0" destOrd="0" parTransId="{A8A8EEB7-AA95-43CB-AD06-521CFCBF264F}" sibTransId="{8E61E24A-AF50-4102-8C00-9F352A3CBA4D}"/>
    <dgm:cxn modelId="{738EBDAF-14BA-428A-A109-1F913C4357C8}" srcId="{B832764A-2B52-4523-8C31-666591606738}" destId="{254B8FED-C163-4B26-9CCE-A92AE1CA1BD8}" srcOrd="0" destOrd="0" parTransId="{F202E83B-3423-4494-9B16-8EF6B57562A9}" sibTransId="{4FFF290B-45CD-4B4C-84E0-1364002ECADF}"/>
    <dgm:cxn modelId="{B3FC66CE-0725-4F4C-BE14-CA192577D6EF}" type="presOf" srcId="{89CDC06C-85B2-4BF8-BD26-73B27C808DC6}" destId="{FD4CBB83-336F-41DB-9045-D92EC0D58442}" srcOrd="0" destOrd="0" presId="urn:microsoft.com/office/officeart/2005/8/layout/vList5"/>
    <dgm:cxn modelId="{C31A7923-2ADD-4B24-98F2-285A5FE715A0}" srcId="{B832764A-2B52-4523-8C31-666591606738}" destId="{4693C3EB-59EE-480A-ACC2-D750C00A3003}" srcOrd="1" destOrd="0" parTransId="{F4C97B12-FECE-49B8-BF87-23C50265C103}" sibTransId="{87A52AFA-D16F-43BB-B7C4-3A2AA35D7C41}"/>
    <dgm:cxn modelId="{FC9003B2-8877-490B-85C5-EDC5C393F458}" type="presOf" srcId="{B832764A-2B52-4523-8C31-666591606738}" destId="{A68917FF-A69B-4D9B-94D8-C770659F88B1}" srcOrd="0" destOrd="0" presId="urn:microsoft.com/office/officeart/2005/8/layout/vList5"/>
    <dgm:cxn modelId="{5C23F289-94DE-42E7-BB69-A95CDF0DB45A}" type="presOf" srcId="{4693C3EB-59EE-480A-ACC2-D750C00A3003}" destId="{2F217F81-1559-4D1D-A599-A04159CDAA55}" srcOrd="0" destOrd="0" presId="urn:microsoft.com/office/officeart/2005/8/layout/vList5"/>
    <dgm:cxn modelId="{7969D0A3-9FEE-4217-B54F-F8BD42A9DFE7}" srcId="{4693C3EB-59EE-480A-ACC2-D750C00A3003}" destId="{3A24BC45-CEDE-415E-8A7D-F610BFB95F83}" srcOrd="0" destOrd="0" parTransId="{53C368D2-CE46-409D-874E-A43A2B8C1BF6}" sibTransId="{E3F75A7B-575D-4809-8A65-FC9A85580C85}"/>
    <dgm:cxn modelId="{516E6087-A6DF-4CE0-A769-C7800CEEAE10}" type="presOf" srcId="{254B8FED-C163-4B26-9CCE-A92AE1CA1BD8}" destId="{07FA8A27-AD21-46B8-BACA-5242035A95D2}" srcOrd="0" destOrd="0" presId="urn:microsoft.com/office/officeart/2005/8/layout/vList5"/>
    <dgm:cxn modelId="{3BACD6A6-6BDA-4FD9-AF49-77EAA94DAF7C}" type="presOf" srcId="{3A24BC45-CEDE-415E-8A7D-F610BFB95F83}" destId="{891DDEAB-FF8E-4C66-A31F-A8769BC5CEC7}" srcOrd="0" destOrd="0" presId="urn:microsoft.com/office/officeart/2005/8/layout/vList5"/>
    <dgm:cxn modelId="{012622EF-836F-4AF1-B751-D81488413FA2}" type="presParOf" srcId="{A68917FF-A69B-4D9B-94D8-C770659F88B1}" destId="{D7696908-A3B4-40ED-8E09-0BFAC0E8AF1B}" srcOrd="0" destOrd="0" presId="urn:microsoft.com/office/officeart/2005/8/layout/vList5"/>
    <dgm:cxn modelId="{FCA46311-297E-4B89-95BE-BFB346D2EC65}" type="presParOf" srcId="{D7696908-A3B4-40ED-8E09-0BFAC0E8AF1B}" destId="{07FA8A27-AD21-46B8-BACA-5242035A95D2}" srcOrd="0" destOrd="0" presId="urn:microsoft.com/office/officeart/2005/8/layout/vList5"/>
    <dgm:cxn modelId="{7B2D990E-B011-40D2-B94A-02C70425BE34}" type="presParOf" srcId="{D7696908-A3B4-40ED-8E09-0BFAC0E8AF1B}" destId="{FD4CBB83-336F-41DB-9045-D92EC0D58442}" srcOrd="1" destOrd="0" presId="urn:microsoft.com/office/officeart/2005/8/layout/vList5"/>
    <dgm:cxn modelId="{A27CEF25-4806-4016-B2BA-3BA238502898}" type="presParOf" srcId="{A68917FF-A69B-4D9B-94D8-C770659F88B1}" destId="{9D9E28F4-E8B9-40A3-8910-720E485CEA4C}" srcOrd="1" destOrd="0" presId="urn:microsoft.com/office/officeart/2005/8/layout/vList5"/>
    <dgm:cxn modelId="{2098E715-A9DC-44E7-88EC-8B306815E14A}" type="presParOf" srcId="{A68917FF-A69B-4D9B-94D8-C770659F88B1}" destId="{EA8D8CFC-F72C-4942-A118-DD29A43C519C}" srcOrd="2" destOrd="0" presId="urn:microsoft.com/office/officeart/2005/8/layout/vList5"/>
    <dgm:cxn modelId="{C9135B20-BAE7-4FB4-BA85-4143BFA6850F}" type="presParOf" srcId="{EA8D8CFC-F72C-4942-A118-DD29A43C519C}" destId="{2F217F81-1559-4D1D-A599-A04159CDAA55}" srcOrd="0" destOrd="0" presId="urn:microsoft.com/office/officeart/2005/8/layout/vList5"/>
    <dgm:cxn modelId="{E483044A-330D-4C6A-BBA7-59E85011B58C}" type="presParOf" srcId="{EA8D8CFC-F72C-4942-A118-DD29A43C519C}" destId="{891DDEAB-FF8E-4C66-A31F-A8769BC5CEC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CCDFEB-930B-430A-B5BE-F1B3A0E4038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51702B5-2E88-4FCA-BCD7-5782003C0116}">
      <dgm:prSet/>
      <dgm:spPr>
        <a:solidFill>
          <a:schemeClr val="accent5">
            <a:lumMod val="50000"/>
          </a:schemeClr>
        </a:solidFill>
        <a:ln>
          <a:solidFill>
            <a:srgbClr val="FF0000"/>
          </a:solidFill>
        </a:ln>
      </dgm:spPr>
      <dgm:t>
        <a:bodyPr/>
        <a:lstStyle/>
        <a:p>
          <a:pPr algn="ctr" rtl="1"/>
          <a:r>
            <a:rPr lang="fa-IR" dirty="0" smtClean="0">
              <a:cs typeface="B Nazanin" pitchFamily="2" charset="-78"/>
            </a:rPr>
            <a:t>تعمیر ملک</a:t>
          </a:r>
          <a:endParaRPr lang="en-US" dirty="0">
            <a:cs typeface="B Nazanin" pitchFamily="2" charset="-78"/>
          </a:endParaRPr>
        </a:p>
      </dgm:t>
    </dgm:pt>
    <dgm:pt modelId="{1F5AD6C5-427F-4367-9F08-58FD09141796}" type="parTrans" cxnId="{3F2AFADB-35E6-4765-85BD-401335BB6A40}">
      <dgm:prSet/>
      <dgm:spPr/>
      <dgm:t>
        <a:bodyPr/>
        <a:lstStyle/>
        <a:p>
          <a:pPr algn="justLow"/>
          <a:endParaRPr lang="en-US">
            <a:cs typeface="B Zar" pitchFamily="2" charset="-78"/>
          </a:endParaRPr>
        </a:p>
      </dgm:t>
    </dgm:pt>
    <dgm:pt modelId="{DE488B58-2F08-4967-99FD-C3CE4FB4F2A7}" type="sibTrans" cxnId="{3F2AFADB-35E6-4765-85BD-401335BB6A40}">
      <dgm:prSet/>
      <dgm:spPr/>
      <dgm:t>
        <a:bodyPr/>
        <a:lstStyle/>
        <a:p>
          <a:pPr algn="justLow"/>
          <a:endParaRPr lang="en-US">
            <a:cs typeface="B Zar" pitchFamily="2" charset="-78"/>
          </a:endParaRPr>
        </a:p>
      </dgm:t>
    </dgm:pt>
    <dgm:pt modelId="{5B502929-D55F-436B-9A35-47740A7BFD62}">
      <dgm:prSet custT="1"/>
      <dgm:spPr>
        <a:solidFill>
          <a:schemeClr val="accent5">
            <a:lumMod val="40000"/>
            <a:lumOff val="60000"/>
            <a:alpha val="90000"/>
          </a:schemeClr>
        </a:solidFill>
      </dgm:spPr>
      <dgm:t>
        <a:bodyPr/>
        <a:lstStyle/>
        <a:p>
          <a:pPr algn="justLow" rtl="1"/>
          <a:r>
            <a:rPr lang="fa-IR" sz="2000" dirty="0" smtClean="0">
              <a:cs typeface="B Nazanin" pitchFamily="2" charset="-78"/>
            </a:rPr>
            <a:t>وام‌گیرنده باید ملک را در سطح رضایت‌بخشی تعمیر و نگهداری (</a:t>
          </a:r>
          <a:r>
            <a:rPr lang="en-US" sz="2000" dirty="0" smtClean="0">
              <a:latin typeface="Times New Roman" pitchFamily="18" charset="0"/>
              <a:cs typeface="Times New Roman" pitchFamily="18" charset="0"/>
            </a:rPr>
            <a:t>good repair</a:t>
          </a:r>
          <a:r>
            <a:rPr lang="fa-IR" sz="2000" dirty="0" smtClean="0">
              <a:cs typeface="B Nazanin" pitchFamily="2" charset="-78"/>
            </a:rPr>
            <a:t>) نماید.</a:t>
          </a:r>
          <a:endParaRPr lang="en-US" sz="2000" dirty="0">
            <a:cs typeface="B Nazanin" pitchFamily="2" charset="-78"/>
          </a:endParaRPr>
        </a:p>
      </dgm:t>
    </dgm:pt>
    <dgm:pt modelId="{4CA22852-B3BA-447C-BC1D-1E1CEDEA9487}" type="parTrans" cxnId="{DC73A1E1-98A0-4548-9D54-B937AB077DFB}">
      <dgm:prSet/>
      <dgm:spPr/>
      <dgm:t>
        <a:bodyPr/>
        <a:lstStyle/>
        <a:p>
          <a:pPr algn="justLow"/>
          <a:endParaRPr lang="en-US">
            <a:cs typeface="B Zar" pitchFamily="2" charset="-78"/>
          </a:endParaRPr>
        </a:p>
      </dgm:t>
    </dgm:pt>
    <dgm:pt modelId="{827706E9-6A25-4D45-8BD8-E19B7C3FB10C}" type="sibTrans" cxnId="{DC73A1E1-98A0-4548-9D54-B937AB077DFB}">
      <dgm:prSet/>
      <dgm:spPr/>
      <dgm:t>
        <a:bodyPr/>
        <a:lstStyle/>
        <a:p>
          <a:pPr algn="justLow"/>
          <a:endParaRPr lang="en-US">
            <a:cs typeface="B Zar" pitchFamily="2" charset="-78"/>
          </a:endParaRPr>
        </a:p>
      </dgm:t>
    </dgm:pt>
    <dgm:pt modelId="{9118575A-21B0-497F-9B5F-E8B405BE2527}">
      <dgm:prSet/>
      <dgm:spPr>
        <a:solidFill>
          <a:schemeClr val="accent5">
            <a:lumMod val="50000"/>
          </a:schemeClr>
        </a:solidFill>
        <a:ln>
          <a:solidFill>
            <a:srgbClr val="FF0000"/>
          </a:solidFill>
        </a:ln>
      </dgm:spPr>
      <dgm:t>
        <a:bodyPr/>
        <a:lstStyle/>
        <a:p>
          <a:pPr algn="justLow" rtl="1"/>
          <a:r>
            <a:rPr lang="fa-IR" dirty="0" smtClean="0">
              <a:cs typeface="B Nazanin" pitchFamily="2" charset="-78"/>
            </a:rPr>
            <a:t>حق بازرسی وام‌دهنده</a:t>
          </a:r>
          <a:endParaRPr lang="en-US" dirty="0">
            <a:cs typeface="B Nazanin" pitchFamily="2" charset="-78"/>
          </a:endParaRPr>
        </a:p>
      </dgm:t>
    </dgm:pt>
    <dgm:pt modelId="{735233A1-4A0E-42A6-AE04-0ECB4AF83E3E}" type="parTrans" cxnId="{ED32B833-51F4-4F35-8DA1-F4D3B866B924}">
      <dgm:prSet/>
      <dgm:spPr/>
      <dgm:t>
        <a:bodyPr/>
        <a:lstStyle/>
        <a:p>
          <a:pPr algn="justLow"/>
          <a:endParaRPr lang="en-US">
            <a:cs typeface="B Zar" pitchFamily="2" charset="-78"/>
          </a:endParaRPr>
        </a:p>
      </dgm:t>
    </dgm:pt>
    <dgm:pt modelId="{C594B41D-5846-4C25-9E93-AA848817C6C9}" type="sibTrans" cxnId="{ED32B833-51F4-4F35-8DA1-F4D3B866B924}">
      <dgm:prSet/>
      <dgm:spPr/>
      <dgm:t>
        <a:bodyPr/>
        <a:lstStyle/>
        <a:p>
          <a:pPr algn="justLow"/>
          <a:endParaRPr lang="en-US">
            <a:cs typeface="B Zar" pitchFamily="2" charset="-78"/>
          </a:endParaRPr>
        </a:p>
      </dgm:t>
    </dgm:pt>
    <dgm:pt modelId="{A9044E28-B913-4820-91F3-934E8ABFF8E4}">
      <dgm:prSet custT="1"/>
      <dgm:spPr>
        <a:solidFill>
          <a:schemeClr val="accent5">
            <a:lumMod val="40000"/>
            <a:lumOff val="60000"/>
            <a:alpha val="90000"/>
          </a:schemeClr>
        </a:solidFill>
      </dgm:spPr>
      <dgm:t>
        <a:bodyPr/>
        <a:lstStyle/>
        <a:p>
          <a:pPr algn="justLow" rtl="1"/>
          <a:r>
            <a:rPr lang="fa-IR" sz="2000" dirty="0" smtClean="0">
              <a:cs typeface="B Nazanin" pitchFamily="2" charset="-78"/>
            </a:rPr>
            <a:t>وام‌دهنده حق دارد با اطلاع قبلی وارد ملک شود و بررسی کند که آیا وام‌گیرنده وظایف خود را در رابطه با تعمیر و نگهداری ملک انجام داده </a:t>
          </a:r>
          <a:r>
            <a:rPr lang="fa-IR" sz="2000" dirty="0" smtClean="0">
              <a:cs typeface="B Nazanin" pitchFamily="2" charset="-78"/>
            </a:rPr>
            <a:t>است یا خیر.</a:t>
          </a:r>
          <a:endParaRPr lang="en-US" sz="2000" dirty="0">
            <a:cs typeface="B Nazanin" pitchFamily="2" charset="-78"/>
          </a:endParaRPr>
        </a:p>
      </dgm:t>
    </dgm:pt>
    <dgm:pt modelId="{4DC3478A-2C49-48E4-B234-6E4FCFE376F9}" type="parTrans" cxnId="{BB55A58A-02F7-42B1-87C8-24E285526068}">
      <dgm:prSet/>
      <dgm:spPr/>
      <dgm:t>
        <a:bodyPr/>
        <a:lstStyle/>
        <a:p>
          <a:pPr algn="justLow"/>
          <a:endParaRPr lang="en-US">
            <a:cs typeface="B Zar" pitchFamily="2" charset="-78"/>
          </a:endParaRPr>
        </a:p>
      </dgm:t>
    </dgm:pt>
    <dgm:pt modelId="{7022763E-0669-4191-A565-0ACC59CB1A0A}" type="sibTrans" cxnId="{BB55A58A-02F7-42B1-87C8-24E285526068}">
      <dgm:prSet/>
      <dgm:spPr/>
      <dgm:t>
        <a:bodyPr/>
        <a:lstStyle/>
        <a:p>
          <a:pPr algn="justLow"/>
          <a:endParaRPr lang="en-US">
            <a:cs typeface="B Zar" pitchFamily="2" charset="-78"/>
          </a:endParaRPr>
        </a:p>
      </dgm:t>
    </dgm:pt>
    <dgm:pt modelId="{8B2CD9DA-1F07-4232-B9FC-4ACA0CDA852E}" type="pres">
      <dgm:prSet presAssocID="{51CCDFEB-930B-430A-B5BE-F1B3A0E4038C}" presName="Name0" presStyleCnt="0">
        <dgm:presLayoutVars>
          <dgm:dir/>
          <dgm:animLvl val="lvl"/>
          <dgm:resizeHandles val="exact"/>
        </dgm:presLayoutVars>
      </dgm:prSet>
      <dgm:spPr/>
      <dgm:t>
        <a:bodyPr/>
        <a:lstStyle/>
        <a:p>
          <a:endParaRPr lang="en-US"/>
        </a:p>
      </dgm:t>
    </dgm:pt>
    <dgm:pt modelId="{CA4201FB-4617-431F-B326-C134B9E1CC64}" type="pres">
      <dgm:prSet presAssocID="{251702B5-2E88-4FCA-BCD7-5782003C0116}" presName="linNode" presStyleCnt="0"/>
      <dgm:spPr/>
    </dgm:pt>
    <dgm:pt modelId="{EEB1C142-62B0-4EB9-9AD4-02F45D475571}" type="pres">
      <dgm:prSet presAssocID="{251702B5-2E88-4FCA-BCD7-5782003C0116}" presName="parentText" presStyleLbl="node1" presStyleIdx="0" presStyleCnt="2">
        <dgm:presLayoutVars>
          <dgm:chMax val="1"/>
          <dgm:bulletEnabled val="1"/>
        </dgm:presLayoutVars>
      </dgm:prSet>
      <dgm:spPr/>
      <dgm:t>
        <a:bodyPr/>
        <a:lstStyle/>
        <a:p>
          <a:endParaRPr lang="en-US"/>
        </a:p>
      </dgm:t>
    </dgm:pt>
    <dgm:pt modelId="{76224EC2-05C3-489D-95A3-7DBE813FCACD}" type="pres">
      <dgm:prSet presAssocID="{251702B5-2E88-4FCA-BCD7-5782003C0116}" presName="descendantText" presStyleLbl="alignAccFollowNode1" presStyleIdx="0" presStyleCnt="2">
        <dgm:presLayoutVars>
          <dgm:bulletEnabled val="1"/>
        </dgm:presLayoutVars>
      </dgm:prSet>
      <dgm:spPr/>
      <dgm:t>
        <a:bodyPr/>
        <a:lstStyle/>
        <a:p>
          <a:endParaRPr lang="en-US"/>
        </a:p>
      </dgm:t>
    </dgm:pt>
    <dgm:pt modelId="{C4B57F28-0C0A-4F52-911D-EFFFCE709AC3}" type="pres">
      <dgm:prSet presAssocID="{DE488B58-2F08-4967-99FD-C3CE4FB4F2A7}" presName="sp" presStyleCnt="0"/>
      <dgm:spPr/>
    </dgm:pt>
    <dgm:pt modelId="{AD790EF4-D7F5-4E62-8E07-46DBA5A20C6B}" type="pres">
      <dgm:prSet presAssocID="{9118575A-21B0-497F-9B5F-E8B405BE2527}" presName="linNode" presStyleCnt="0"/>
      <dgm:spPr/>
    </dgm:pt>
    <dgm:pt modelId="{183ECD22-A78A-4A08-9A3B-2B067E7BEF81}" type="pres">
      <dgm:prSet presAssocID="{9118575A-21B0-497F-9B5F-E8B405BE2527}" presName="parentText" presStyleLbl="node1" presStyleIdx="1" presStyleCnt="2">
        <dgm:presLayoutVars>
          <dgm:chMax val="1"/>
          <dgm:bulletEnabled val="1"/>
        </dgm:presLayoutVars>
      </dgm:prSet>
      <dgm:spPr/>
      <dgm:t>
        <a:bodyPr/>
        <a:lstStyle/>
        <a:p>
          <a:endParaRPr lang="en-US"/>
        </a:p>
      </dgm:t>
    </dgm:pt>
    <dgm:pt modelId="{5D321114-08B3-4D94-9298-7AE98F83446D}" type="pres">
      <dgm:prSet presAssocID="{9118575A-21B0-497F-9B5F-E8B405BE2527}" presName="descendantText" presStyleLbl="alignAccFollowNode1" presStyleIdx="1" presStyleCnt="2">
        <dgm:presLayoutVars>
          <dgm:bulletEnabled val="1"/>
        </dgm:presLayoutVars>
      </dgm:prSet>
      <dgm:spPr/>
      <dgm:t>
        <a:bodyPr/>
        <a:lstStyle/>
        <a:p>
          <a:endParaRPr lang="en-US"/>
        </a:p>
      </dgm:t>
    </dgm:pt>
  </dgm:ptLst>
  <dgm:cxnLst>
    <dgm:cxn modelId="{6C3F02C2-4737-42B4-BE2D-D43D12D66BD8}" type="presOf" srcId="{5B502929-D55F-436B-9A35-47740A7BFD62}" destId="{76224EC2-05C3-489D-95A3-7DBE813FCACD}" srcOrd="0" destOrd="0" presId="urn:microsoft.com/office/officeart/2005/8/layout/vList5"/>
    <dgm:cxn modelId="{ED32B833-51F4-4F35-8DA1-F4D3B866B924}" srcId="{51CCDFEB-930B-430A-B5BE-F1B3A0E4038C}" destId="{9118575A-21B0-497F-9B5F-E8B405BE2527}" srcOrd="1" destOrd="0" parTransId="{735233A1-4A0E-42A6-AE04-0ECB4AF83E3E}" sibTransId="{C594B41D-5846-4C25-9E93-AA848817C6C9}"/>
    <dgm:cxn modelId="{66748C00-98F5-432A-8426-48FE4F6F9210}" type="presOf" srcId="{51CCDFEB-930B-430A-B5BE-F1B3A0E4038C}" destId="{8B2CD9DA-1F07-4232-B9FC-4ACA0CDA852E}" srcOrd="0" destOrd="0" presId="urn:microsoft.com/office/officeart/2005/8/layout/vList5"/>
    <dgm:cxn modelId="{DC73A1E1-98A0-4548-9D54-B937AB077DFB}" srcId="{251702B5-2E88-4FCA-BCD7-5782003C0116}" destId="{5B502929-D55F-436B-9A35-47740A7BFD62}" srcOrd="0" destOrd="0" parTransId="{4CA22852-B3BA-447C-BC1D-1E1CEDEA9487}" sibTransId="{827706E9-6A25-4D45-8BD8-E19B7C3FB10C}"/>
    <dgm:cxn modelId="{D41DA325-839B-4ED5-85E1-DDB86BF67CE9}" type="presOf" srcId="{9118575A-21B0-497F-9B5F-E8B405BE2527}" destId="{183ECD22-A78A-4A08-9A3B-2B067E7BEF81}" srcOrd="0" destOrd="0" presId="urn:microsoft.com/office/officeart/2005/8/layout/vList5"/>
    <dgm:cxn modelId="{3F2AFADB-35E6-4765-85BD-401335BB6A40}" srcId="{51CCDFEB-930B-430A-B5BE-F1B3A0E4038C}" destId="{251702B5-2E88-4FCA-BCD7-5782003C0116}" srcOrd="0" destOrd="0" parTransId="{1F5AD6C5-427F-4367-9F08-58FD09141796}" sibTransId="{DE488B58-2F08-4967-99FD-C3CE4FB4F2A7}"/>
    <dgm:cxn modelId="{BB55A58A-02F7-42B1-87C8-24E285526068}" srcId="{9118575A-21B0-497F-9B5F-E8B405BE2527}" destId="{A9044E28-B913-4820-91F3-934E8ABFF8E4}" srcOrd="0" destOrd="0" parTransId="{4DC3478A-2C49-48E4-B234-6E4FCFE376F9}" sibTransId="{7022763E-0669-4191-A565-0ACC59CB1A0A}"/>
    <dgm:cxn modelId="{45FF271F-35C9-4C76-B0D0-F80D2C005510}" type="presOf" srcId="{A9044E28-B913-4820-91F3-934E8ABFF8E4}" destId="{5D321114-08B3-4D94-9298-7AE98F83446D}" srcOrd="0" destOrd="0" presId="urn:microsoft.com/office/officeart/2005/8/layout/vList5"/>
    <dgm:cxn modelId="{8819AF03-6A4A-4433-8256-48394434CF63}" type="presOf" srcId="{251702B5-2E88-4FCA-BCD7-5782003C0116}" destId="{EEB1C142-62B0-4EB9-9AD4-02F45D475571}" srcOrd="0" destOrd="0" presId="urn:microsoft.com/office/officeart/2005/8/layout/vList5"/>
    <dgm:cxn modelId="{83791D72-100E-4F26-9FA4-328E340C709F}" type="presParOf" srcId="{8B2CD9DA-1F07-4232-B9FC-4ACA0CDA852E}" destId="{CA4201FB-4617-431F-B326-C134B9E1CC64}" srcOrd="0" destOrd="0" presId="urn:microsoft.com/office/officeart/2005/8/layout/vList5"/>
    <dgm:cxn modelId="{37899ECC-16EC-408F-8B49-A8A3DA0849B9}" type="presParOf" srcId="{CA4201FB-4617-431F-B326-C134B9E1CC64}" destId="{EEB1C142-62B0-4EB9-9AD4-02F45D475571}" srcOrd="0" destOrd="0" presId="urn:microsoft.com/office/officeart/2005/8/layout/vList5"/>
    <dgm:cxn modelId="{D39D17F9-C97B-43CE-AA3F-F0866FEA33D1}" type="presParOf" srcId="{CA4201FB-4617-431F-B326-C134B9E1CC64}" destId="{76224EC2-05C3-489D-95A3-7DBE813FCACD}" srcOrd="1" destOrd="0" presId="urn:microsoft.com/office/officeart/2005/8/layout/vList5"/>
    <dgm:cxn modelId="{A66422A1-F6E0-4F1B-86AA-7ADA7022F572}" type="presParOf" srcId="{8B2CD9DA-1F07-4232-B9FC-4ACA0CDA852E}" destId="{C4B57F28-0C0A-4F52-911D-EFFFCE709AC3}" srcOrd="1" destOrd="0" presId="urn:microsoft.com/office/officeart/2005/8/layout/vList5"/>
    <dgm:cxn modelId="{12079D1A-1B2D-491D-8278-C2AE18CC66F9}" type="presParOf" srcId="{8B2CD9DA-1F07-4232-B9FC-4ACA0CDA852E}" destId="{AD790EF4-D7F5-4E62-8E07-46DBA5A20C6B}" srcOrd="2" destOrd="0" presId="urn:microsoft.com/office/officeart/2005/8/layout/vList5"/>
    <dgm:cxn modelId="{1FA31AD6-B4B8-4053-AB83-B6D524345CFA}" type="presParOf" srcId="{AD790EF4-D7F5-4E62-8E07-46DBA5A20C6B}" destId="{183ECD22-A78A-4A08-9A3B-2B067E7BEF81}" srcOrd="0" destOrd="0" presId="urn:microsoft.com/office/officeart/2005/8/layout/vList5"/>
    <dgm:cxn modelId="{D56EF387-BC79-4137-9C8C-43A3A367E91A}" type="presParOf" srcId="{AD790EF4-D7F5-4E62-8E07-46DBA5A20C6B}" destId="{5D321114-08B3-4D94-9298-7AE98F83446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388E3-6C85-42FF-9E32-6326C10D2628}">
      <dsp:nvSpPr>
        <dsp:cNvPr id="0" name=""/>
        <dsp:cNvSpPr/>
      </dsp:nvSpPr>
      <dsp:spPr>
        <a:xfrm>
          <a:off x="1661016" y="1535375"/>
          <a:ext cx="1499762" cy="1438766"/>
        </a:xfrm>
        <a:prstGeom prst="ellipse">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1" u="none" kern="1200" dirty="0" smtClean="0">
              <a:solidFill>
                <a:schemeClr val="tx1"/>
              </a:solidFill>
              <a:cs typeface="B Nazanin" pitchFamily="2" charset="-78"/>
            </a:rPr>
            <a:t>تراكم خانوار در واحد مسكوني</a:t>
          </a:r>
          <a:endParaRPr lang="en-US" sz="1800" b="1" u="none" kern="1200" dirty="0">
            <a:solidFill>
              <a:schemeClr val="tx1"/>
            </a:solidFill>
            <a:cs typeface="B Nazanin" pitchFamily="2" charset="-78"/>
          </a:endParaRPr>
        </a:p>
      </dsp:txBody>
      <dsp:txXfrm>
        <a:off x="1880651" y="1746077"/>
        <a:ext cx="1060492" cy="1017362"/>
      </dsp:txXfrm>
    </dsp:sp>
    <dsp:sp modelId="{B2F34BD6-6169-45B2-A14B-66697D81783C}">
      <dsp:nvSpPr>
        <dsp:cNvPr id="0" name=""/>
        <dsp:cNvSpPr/>
      </dsp:nvSpPr>
      <dsp:spPr>
        <a:xfrm rot="16061652">
          <a:off x="2258480" y="1393844"/>
          <a:ext cx="237392" cy="46933"/>
        </a:xfrm>
        <a:custGeom>
          <a:avLst/>
          <a:gdLst/>
          <a:ahLst/>
          <a:cxnLst/>
          <a:rect l="0" t="0" r="0" b="0"/>
          <a:pathLst>
            <a:path>
              <a:moveTo>
                <a:pt x="0" y="23466"/>
              </a:moveTo>
              <a:lnTo>
                <a:pt x="237392" y="23466"/>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cs typeface="B Nazanin" pitchFamily="2" charset="-78"/>
          </a:endParaRPr>
        </a:p>
      </dsp:txBody>
      <dsp:txXfrm rot="10800000">
        <a:off x="2371242" y="1411376"/>
        <a:ext cx="11869" cy="11869"/>
      </dsp:txXfrm>
    </dsp:sp>
    <dsp:sp modelId="{D883F07E-D32E-439C-82F7-3D8AC747238F}">
      <dsp:nvSpPr>
        <dsp:cNvPr id="0" name=""/>
        <dsp:cNvSpPr/>
      </dsp:nvSpPr>
      <dsp:spPr>
        <a:xfrm>
          <a:off x="1428477" y="48268"/>
          <a:ext cx="1837507" cy="1250677"/>
        </a:xfrm>
        <a:prstGeom prst="ellipse">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u="none" kern="1200" dirty="0" smtClean="0">
              <a:solidFill>
                <a:schemeClr val="tx1"/>
              </a:solidFill>
              <a:cs typeface="B Nazanin" pitchFamily="2" charset="-78"/>
            </a:rPr>
            <a:t>سال 1365</a:t>
          </a:r>
        </a:p>
        <a:p>
          <a:pPr lvl="0" algn="ctr" defTabSz="800100" rtl="1">
            <a:lnSpc>
              <a:spcPct val="90000"/>
            </a:lnSpc>
            <a:spcBef>
              <a:spcPct val="0"/>
            </a:spcBef>
            <a:spcAft>
              <a:spcPct val="35000"/>
            </a:spcAft>
          </a:pPr>
          <a:r>
            <a:rPr lang="fa-IR" sz="1800" b="1" u="none" kern="1200" dirty="0" smtClean="0">
              <a:solidFill>
                <a:schemeClr val="tx1"/>
              </a:solidFill>
              <a:cs typeface="B Nazanin" pitchFamily="2" charset="-78"/>
            </a:rPr>
            <a:t>1/18</a:t>
          </a:r>
          <a:endParaRPr lang="en-US" sz="1800" b="1" u="none" kern="1200" dirty="0">
            <a:solidFill>
              <a:schemeClr val="tx1"/>
            </a:solidFill>
            <a:cs typeface="B Nazanin" pitchFamily="2" charset="-78"/>
          </a:endParaRPr>
        </a:p>
      </dsp:txBody>
      <dsp:txXfrm>
        <a:off x="1697574" y="231425"/>
        <a:ext cx="1299313" cy="884363"/>
      </dsp:txXfrm>
    </dsp:sp>
    <dsp:sp modelId="{49EEEA97-A411-4379-92BD-7272DECC9AC4}">
      <dsp:nvSpPr>
        <dsp:cNvPr id="0" name=""/>
        <dsp:cNvSpPr/>
      </dsp:nvSpPr>
      <dsp:spPr>
        <a:xfrm rot="12130784">
          <a:off x="1639741" y="1934054"/>
          <a:ext cx="84120" cy="46933"/>
        </a:xfrm>
        <a:custGeom>
          <a:avLst/>
          <a:gdLst/>
          <a:ahLst/>
          <a:cxnLst/>
          <a:rect l="0" t="0" r="0" b="0"/>
          <a:pathLst>
            <a:path>
              <a:moveTo>
                <a:pt x="0" y="23466"/>
              </a:moveTo>
              <a:lnTo>
                <a:pt x="84120" y="23466"/>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cs typeface="B Nazanin" pitchFamily="2" charset="-78"/>
          </a:endParaRPr>
        </a:p>
      </dsp:txBody>
      <dsp:txXfrm rot="10800000">
        <a:off x="1679698" y="1955418"/>
        <a:ext cx="4206" cy="4206"/>
      </dsp:txXfrm>
    </dsp:sp>
    <dsp:sp modelId="{A20558EC-2BBB-473F-BDDA-86E7B5BA4C32}">
      <dsp:nvSpPr>
        <dsp:cNvPr id="0" name=""/>
        <dsp:cNvSpPr/>
      </dsp:nvSpPr>
      <dsp:spPr>
        <a:xfrm>
          <a:off x="0" y="1005192"/>
          <a:ext cx="1759453" cy="1250677"/>
        </a:xfrm>
        <a:prstGeom prst="ellipse">
          <a:avLst/>
        </a:prstGeom>
        <a:solidFill>
          <a:schemeClr val="accent6">
            <a:shade val="50000"/>
            <a:hueOff val="-184678"/>
            <a:satOff val="12312"/>
            <a:lumOff val="160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u="none" kern="1200" dirty="0" smtClean="0">
              <a:solidFill>
                <a:schemeClr val="tx1"/>
              </a:solidFill>
              <a:cs typeface="B Nazanin" pitchFamily="2" charset="-78"/>
            </a:rPr>
            <a:t>سال 1391</a:t>
          </a:r>
        </a:p>
        <a:p>
          <a:pPr lvl="0" algn="ctr" defTabSz="800100" rtl="1">
            <a:lnSpc>
              <a:spcPct val="90000"/>
            </a:lnSpc>
            <a:spcBef>
              <a:spcPct val="0"/>
            </a:spcBef>
            <a:spcAft>
              <a:spcPct val="35000"/>
            </a:spcAft>
          </a:pPr>
          <a:r>
            <a:rPr lang="fa-IR" sz="1800" b="1" u="none" kern="1200" dirty="0" smtClean="0">
              <a:solidFill>
                <a:schemeClr val="tx1"/>
              </a:solidFill>
              <a:cs typeface="B Nazanin" pitchFamily="2" charset="-78"/>
            </a:rPr>
            <a:t>1/05</a:t>
          </a:r>
          <a:endParaRPr lang="en-US" sz="1800" b="1" u="none" kern="1200" dirty="0">
            <a:solidFill>
              <a:schemeClr val="tx1"/>
            </a:solidFill>
            <a:cs typeface="B Nazanin" pitchFamily="2" charset="-78"/>
          </a:endParaRPr>
        </a:p>
      </dsp:txBody>
      <dsp:txXfrm>
        <a:off x="257666" y="1188349"/>
        <a:ext cx="1244121" cy="884363"/>
      </dsp:txXfrm>
    </dsp:sp>
    <dsp:sp modelId="{440ACB5C-ADB9-4562-956A-14C22DD66836}">
      <dsp:nvSpPr>
        <dsp:cNvPr id="0" name=""/>
        <dsp:cNvSpPr/>
      </dsp:nvSpPr>
      <dsp:spPr>
        <a:xfrm rot="8173390">
          <a:off x="1493085" y="2895253"/>
          <a:ext cx="449757" cy="46933"/>
        </a:xfrm>
        <a:custGeom>
          <a:avLst/>
          <a:gdLst/>
          <a:ahLst/>
          <a:cxnLst/>
          <a:rect l="0" t="0" r="0" b="0"/>
          <a:pathLst>
            <a:path>
              <a:moveTo>
                <a:pt x="0" y="23466"/>
              </a:moveTo>
              <a:lnTo>
                <a:pt x="449757" y="23466"/>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cs typeface="B Nazanin" pitchFamily="2" charset="-78"/>
          </a:endParaRPr>
        </a:p>
      </dsp:txBody>
      <dsp:txXfrm rot="10800000">
        <a:off x="1706720" y="2907476"/>
        <a:ext cx="22487" cy="22487"/>
      </dsp:txXfrm>
    </dsp:sp>
    <dsp:sp modelId="{DAB1638B-1E5F-42C5-98EE-62EB5C8CE42A}">
      <dsp:nvSpPr>
        <dsp:cNvPr id="0" name=""/>
        <dsp:cNvSpPr/>
      </dsp:nvSpPr>
      <dsp:spPr>
        <a:xfrm>
          <a:off x="168830" y="2948294"/>
          <a:ext cx="1731287" cy="1250677"/>
        </a:xfrm>
        <a:prstGeom prst="ellipse">
          <a:avLst/>
        </a:prstGeom>
        <a:solidFill>
          <a:schemeClr val="accent6">
            <a:shade val="50000"/>
            <a:hueOff val="-369356"/>
            <a:satOff val="24624"/>
            <a:lumOff val="3214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u="none" kern="1200" smtClean="0">
              <a:solidFill>
                <a:schemeClr val="tx1"/>
              </a:solidFill>
              <a:cs typeface="B Nazanin" pitchFamily="2" charset="-78"/>
            </a:rPr>
            <a:t>سال 1390</a:t>
          </a:r>
        </a:p>
        <a:p>
          <a:pPr lvl="0" algn="ctr" defTabSz="800100" rtl="1">
            <a:lnSpc>
              <a:spcPct val="90000"/>
            </a:lnSpc>
            <a:spcBef>
              <a:spcPct val="0"/>
            </a:spcBef>
            <a:spcAft>
              <a:spcPct val="35000"/>
            </a:spcAft>
          </a:pPr>
          <a:r>
            <a:rPr lang="fa-IR" sz="1800" b="1" u="none" kern="1200" smtClean="0">
              <a:solidFill>
                <a:schemeClr val="tx1"/>
              </a:solidFill>
              <a:cs typeface="B Nazanin" pitchFamily="2" charset="-78"/>
            </a:rPr>
            <a:t>1/06 </a:t>
          </a:r>
          <a:endParaRPr lang="en-US" sz="1800" b="1" u="none" kern="1200" dirty="0">
            <a:solidFill>
              <a:schemeClr val="tx1"/>
            </a:solidFill>
            <a:cs typeface="B Nazanin" pitchFamily="2" charset="-78"/>
          </a:endParaRPr>
        </a:p>
      </dsp:txBody>
      <dsp:txXfrm>
        <a:off x="422371" y="3131451"/>
        <a:ext cx="1224205" cy="884363"/>
      </dsp:txXfrm>
    </dsp:sp>
    <dsp:sp modelId="{EFFE3F6F-281A-466B-B5C8-A1528A97074E}">
      <dsp:nvSpPr>
        <dsp:cNvPr id="0" name=""/>
        <dsp:cNvSpPr/>
      </dsp:nvSpPr>
      <dsp:spPr>
        <a:xfrm rot="2722436">
          <a:off x="2865768" y="2898898"/>
          <a:ext cx="408153" cy="46933"/>
        </a:xfrm>
        <a:custGeom>
          <a:avLst/>
          <a:gdLst/>
          <a:ahLst/>
          <a:cxnLst/>
          <a:rect l="0" t="0" r="0" b="0"/>
          <a:pathLst>
            <a:path>
              <a:moveTo>
                <a:pt x="0" y="23466"/>
              </a:moveTo>
              <a:lnTo>
                <a:pt x="408153" y="23466"/>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cs typeface="B Nazanin" pitchFamily="2" charset="-78"/>
          </a:endParaRPr>
        </a:p>
      </dsp:txBody>
      <dsp:txXfrm>
        <a:off x="3059641" y="2912161"/>
        <a:ext cx="20407" cy="20407"/>
      </dsp:txXfrm>
    </dsp:sp>
    <dsp:sp modelId="{FC2F8DD9-3775-473D-BD6F-D2CA271A984D}">
      <dsp:nvSpPr>
        <dsp:cNvPr id="0" name=""/>
        <dsp:cNvSpPr/>
      </dsp:nvSpPr>
      <dsp:spPr>
        <a:xfrm>
          <a:off x="2862563" y="2948294"/>
          <a:ext cx="1700208" cy="1250677"/>
        </a:xfrm>
        <a:prstGeom prst="ellipse">
          <a:avLst/>
        </a:prstGeom>
        <a:solidFill>
          <a:schemeClr val="accent6">
            <a:shade val="50000"/>
            <a:hueOff val="-369356"/>
            <a:satOff val="24624"/>
            <a:lumOff val="3214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u="none" kern="1200" smtClean="0">
              <a:solidFill>
                <a:schemeClr val="tx1"/>
              </a:solidFill>
              <a:cs typeface="B Nazanin" pitchFamily="2" charset="-78"/>
            </a:rPr>
            <a:t>سال 1385 </a:t>
          </a:r>
        </a:p>
        <a:p>
          <a:pPr lvl="0" algn="ctr" defTabSz="800100" rtl="1">
            <a:lnSpc>
              <a:spcPct val="90000"/>
            </a:lnSpc>
            <a:spcBef>
              <a:spcPct val="0"/>
            </a:spcBef>
            <a:spcAft>
              <a:spcPct val="35000"/>
            </a:spcAft>
          </a:pPr>
          <a:r>
            <a:rPr lang="fa-IR" sz="1800" b="1" u="none" kern="1200" smtClean="0">
              <a:solidFill>
                <a:schemeClr val="tx1"/>
              </a:solidFill>
              <a:cs typeface="B Nazanin" pitchFamily="2" charset="-78"/>
            </a:rPr>
            <a:t>1/1</a:t>
          </a:r>
          <a:endParaRPr lang="en-US" sz="1800" b="1" u="none" kern="1200" dirty="0">
            <a:solidFill>
              <a:schemeClr val="tx1"/>
            </a:solidFill>
            <a:cs typeface="B Nazanin" pitchFamily="2" charset="-78"/>
          </a:endParaRPr>
        </a:p>
      </dsp:txBody>
      <dsp:txXfrm>
        <a:off x="3111553" y="3131451"/>
        <a:ext cx="1202228" cy="884363"/>
      </dsp:txXfrm>
    </dsp:sp>
    <dsp:sp modelId="{4A67A547-8D72-4908-ABDC-5012ADDB68C8}">
      <dsp:nvSpPr>
        <dsp:cNvPr id="0" name=""/>
        <dsp:cNvSpPr/>
      </dsp:nvSpPr>
      <dsp:spPr>
        <a:xfrm rot="20011613">
          <a:off x="3071697" y="1879658"/>
          <a:ext cx="90596" cy="46933"/>
        </a:xfrm>
        <a:custGeom>
          <a:avLst/>
          <a:gdLst/>
          <a:ahLst/>
          <a:cxnLst/>
          <a:rect l="0" t="0" r="0" b="0"/>
          <a:pathLst>
            <a:path>
              <a:moveTo>
                <a:pt x="0" y="23466"/>
              </a:moveTo>
              <a:lnTo>
                <a:pt x="90596" y="23466"/>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cs typeface="B Nazanin" pitchFamily="2" charset="-78"/>
          </a:endParaRPr>
        </a:p>
      </dsp:txBody>
      <dsp:txXfrm>
        <a:off x="3114730" y="1900860"/>
        <a:ext cx="4529" cy="4529"/>
      </dsp:txXfrm>
    </dsp:sp>
    <dsp:sp modelId="{FEE680B5-F0F7-4F4C-8531-3EA5E4E28A16}">
      <dsp:nvSpPr>
        <dsp:cNvPr id="0" name=""/>
        <dsp:cNvSpPr/>
      </dsp:nvSpPr>
      <dsp:spPr>
        <a:xfrm>
          <a:off x="2986775" y="891991"/>
          <a:ext cx="1809830" cy="1250677"/>
        </a:xfrm>
        <a:prstGeom prst="ellipse">
          <a:avLst/>
        </a:prstGeom>
        <a:solidFill>
          <a:schemeClr val="accent6">
            <a:shade val="50000"/>
            <a:hueOff val="-184678"/>
            <a:satOff val="12312"/>
            <a:lumOff val="160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u="none" kern="1200" smtClean="0">
              <a:solidFill>
                <a:schemeClr val="tx1"/>
              </a:solidFill>
              <a:cs typeface="B Nazanin" pitchFamily="2" charset="-78"/>
            </a:rPr>
            <a:t>سال 1375</a:t>
          </a:r>
        </a:p>
        <a:p>
          <a:pPr lvl="0" algn="ctr" defTabSz="800100" rtl="1">
            <a:lnSpc>
              <a:spcPct val="90000"/>
            </a:lnSpc>
            <a:spcBef>
              <a:spcPct val="0"/>
            </a:spcBef>
            <a:spcAft>
              <a:spcPct val="35000"/>
            </a:spcAft>
          </a:pPr>
          <a:r>
            <a:rPr lang="fa-IR" sz="1800" b="1" u="none" kern="1200" smtClean="0">
              <a:solidFill>
                <a:schemeClr val="tx1"/>
              </a:solidFill>
              <a:cs typeface="B Nazanin" pitchFamily="2" charset="-78"/>
            </a:rPr>
            <a:t>1/16</a:t>
          </a:r>
          <a:endParaRPr lang="en-US" sz="1800" b="1" u="none" kern="1200" dirty="0">
            <a:solidFill>
              <a:schemeClr val="tx1"/>
            </a:solidFill>
            <a:cs typeface="B Nazanin" pitchFamily="2" charset="-78"/>
          </a:endParaRPr>
        </a:p>
      </dsp:txBody>
      <dsp:txXfrm>
        <a:off x="3251818" y="1075148"/>
        <a:ext cx="1279744" cy="8843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1F8F2-2B47-4869-B34F-1633EB8AEE6A}">
      <dsp:nvSpPr>
        <dsp:cNvPr id="0" name=""/>
        <dsp:cNvSpPr/>
      </dsp:nvSpPr>
      <dsp:spPr>
        <a:xfrm rot="5400000">
          <a:off x="5078581" y="-1847676"/>
          <a:ext cx="1158459" cy="5143500"/>
        </a:xfrm>
        <a:prstGeom prst="round2SameRect">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1">
            <a:lnSpc>
              <a:spcPct val="90000"/>
            </a:lnSpc>
            <a:spcBef>
              <a:spcPct val="0"/>
            </a:spcBef>
            <a:spcAft>
              <a:spcPct val="15000"/>
            </a:spcAft>
            <a:buChar char="••"/>
          </a:pPr>
          <a:r>
            <a:rPr lang="fa-IR" sz="2000" kern="1200" dirty="0" smtClean="0">
              <a:cs typeface="B Nazanin" pitchFamily="2" charset="-78"/>
            </a:rPr>
            <a:t>وام‌دهنده می‌تواند تحت شرایط معینی (عموماً به‌هنگام نکول وام‌گیرنده) کل ماندۀ وام را دفعتاً مطالبه نماید. </a:t>
          </a:r>
          <a:endParaRPr lang="en-US" sz="2000" kern="1200" dirty="0">
            <a:cs typeface="B Nazanin" pitchFamily="2" charset="-78"/>
          </a:endParaRPr>
        </a:p>
      </dsp:txBody>
      <dsp:txXfrm rot="-5400000">
        <a:off x="3086061" y="201395"/>
        <a:ext cx="5086949" cy="1045357"/>
      </dsp:txXfrm>
    </dsp:sp>
    <dsp:sp modelId="{1A4E18E7-05D8-42CA-8258-00CE7D371097}">
      <dsp:nvSpPr>
        <dsp:cNvPr id="0" name=""/>
        <dsp:cNvSpPr/>
      </dsp:nvSpPr>
      <dsp:spPr>
        <a:xfrm>
          <a:off x="38" y="36"/>
          <a:ext cx="3086022" cy="1448074"/>
        </a:xfrm>
        <a:prstGeom prst="roundRect">
          <a:avLst/>
        </a:prstGeom>
        <a:solidFill>
          <a:schemeClr val="accent5">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itchFamily="2" charset="-78"/>
            </a:rPr>
            <a:t>بند تعجیل</a:t>
          </a:r>
          <a:r>
            <a:rPr lang="en-US" sz="2700" kern="1200" dirty="0" smtClean="0">
              <a:cs typeface="B Nazanin" pitchFamily="2" charset="-78"/>
            </a:rPr>
            <a:t> </a:t>
          </a:r>
          <a:r>
            <a:rPr lang="fa-IR" sz="2700" kern="1200" dirty="0" smtClean="0">
              <a:cs typeface="B Nazanin" pitchFamily="2" charset="-78"/>
            </a:rPr>
            <a:t> </a:t>
          </a:r>
          <a:r>
            <a:rPr lang="fa-IR" sz="2700" kern="1200" dirty="0" smtClean="0">
              <a:cs typeface="B Zar" pitchFamily="2" charset="-78"/>
            </a:rPr>
            <a:t>(</a:t>
          </a:r>
          <a:r>
            <a:rPr lang="en-US" sz="2700" kern="1200" dirty="0" smtClean="0">
              <a:latin typeface="Times New Roman" pitchFamily="18" charset="0"/>
              <a:cs typeface="Times New Roman" pitchFamily="18" charset="0"/>
            </a:rPr>
            <a:t>acceleration clause</a:t>
          </a:r>
          <a:r>
            <a:rPr lang="fa-IR" sz="2700" kern="1200" dirty="0" smtClean="0">
              <a:cs typeface="B Zar" pitchFamily="2" charset="-78"/>
            </a:rPr>
            <a:t>)</a:t>
          </a:r>
          <a:endParaRPr lang="en-US" sz="2700" kern="1200" dirty="0">
            <a:cs typeface="B Zar" pitchFamily="2" charset="-78"/>
          </a:endParaRPr>
        </a:p>
      </dsp:txBody>
      <dsp:txXfrm>
        <a:off x="70727" y="70725"/>
        <a:ext cx="2944644" cy="1306696"/>
      </dsp:txXfrm>
    </dsp:sp>
    <dsp:sp modelId="{5D273D1B-EBBD-44E8-893A-D68B73D02802}">
      <dsp:nvSpPr>
        <dsp:cNvPr id="0" name=""/>
        <dsp:cNvSpPr/>
      </dsp:nvSpPr>
      <dsp:spPr>
        <a:xfrm rot="5400000">
          <a:off x="5080669" y="-324626"/>
          <a:ext cx="1158459" cy="5138356"/>
        </a:xfrm>
        <a:prstGeom prst="round2SameRect">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1">
            <a:lnSpc>
              <a:spcPct val="90000"/>
            </a:lnSpc>
            <a:spcBef>
              <a:spcPct val="0"/>
            </a:spcBef>
            <a:spcAft>
              <a:spcPct val="15000"/>
            </a:spcAft>
            <a:buChar char="••"/>
          </a:pPr>
          <a:r>
            <a:rPr lang="fa-IR" sz="2000" kern="1200" dirty="0" smtClean="0">
              <a:cs typeface="B Nazanin" pitchFamily="2" charset="-78"/>
            </a:rPr>
            <a:t>تمهیدی است که به وام‌گیرنده اختیار می‌دهد که وام را قبل از سررسید تسویه کند. این تمهید مانند اوراق قرضۀ قابل‌ استرجاع (</a:t>
          </a:r>
          <a:r>
            <a:rPr lang="en-US" sz="2000" kern="1200" dirty="0" smtClean="0">
              <a:latin typeface="Times New Roman" pitchFamily="18" charset="0"/>
              <a:cs typeface="Times New Roman" pitchFamily="18" charset="0"/>
            </a:rPr>
            <a:t>callable bond</a:t>
          </a:r>
          <a:r>
            <a:rPr lang="fa-IR" sz="2000" kern="1200" dirty="0" smtClean="0">
              <a:cs typeface="B Nazanin" pitchFamily="2" charset="-78"/>
            </a:rPr>
            <a:t>) است.</a:t>
          </a:r>
          <a:endParaRPr lang="en-US" sz="2000" kern="1200" dirty="0">
            <a:cs typeface="B Nazanin" pitchFamily="2" charset="-78"/>
          </a:endParaRPr>
        </a:p>
      </dsp:txBody>
      <dsp:txXfrm rot="-5400000">
        <a:off x="3090721" y="1721873"/>
        <a:ext cx="5081805" cy="1045357"/>
      </dsp:txXfrm>
    </dsp:sp>
    <dsp:sp modelId="{7D71B471-C4FA-4243-B39A-84E936016FA7}">
      <dsp:nvSpPr>
        <dsp:cNvPr id="0" name=""/>
        <dsp:cNvSpPr/>
      </dsp:nvSpPr>
      <dsp:spPr>
        <a:xfrm>
          <a:off x="38" y="1520514"/>
          <a:ext cx="3090682" cy="1448074"/>
        </a:xfrm>
        <a:prstGeom prst="roundRect">
          <a:avLst/>
        </a:prstGeom>
        <a:solidFill>
          <a:schemeClr val="accent5">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itchFamily="2" charset="-78"/>
            </a:rPr>
            <a:t>بند پرداخت </a:t>
          </a:r>
          <a:r>
            <a:rPr lang="fa-IR" sz="2700" kern="1200" dirty="0" smtClean="0">
              <a:cs typeface="B Nazanin" pitchFamily="2" charset="-78"/>
            </a:rPr>
            <a:t>زودتر </a:t>
          </a:r>
          <a:r>
            <a:rPr lang="fa-IR" sz="2700" kern="1200" dirty="0" smtClean="0">
              <a:cs typeface="B Nazanin" pitchFamily="2" charset="-78"/>
            </a:rPr>
            <a:t>از موعد </a:t>
          </a:r>
          <a:r>
            <a:rPr lang="fa-IR" sz="2700" kern="1200" dirty="0" smtClean="0">
              <a:cs typeface="B Zar" pitchFamily="2" charset="-78"/>
            </a:rPr>
            <a:t>(</a:t>
          </a:r>
          <a:r>
            <a:rPr lang="en-US" sz="2700" kern="1200" dirty="0" smtClean="0">
              <a:latin typeface="Times New Roman" pitchFamily="18" charset="0"/>
              <a:cs typeface="Times New Roman" pitchFamily="18" charset="0"/>
            </a:rPr>
            <a:t>prepayment clause</a:t>
          </a:r>
          <a:r>
            <a:rPr lang="fa-IR" sz="2700" kern="1200" dirty="0" smtClean="0">
              <a:cs typeface="B Zar" pitchFamily="2" charset="-78"/>
            </a:rPr>
            <a:t>)</a:t>
          </a:r>
          <a:endParaRPr lang="en-US" sz="2700" kern="1200" dirty="0">
            <a:cs typeface="B Zar" pitchFamily="2" charset="-78"/>
          </a:endParaRPr>
        </a:p>
      </dsp:txBody>
      <dsp:txXfrm>
        <a:off x="70727" y="1591203"/>
        <a:ext cx="2949304" cy="13066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4F9AB-8481-4179-9A44-7802022676CE}">
      <dsp:nvSpPr>
        <dsp:cNvPr id="0" name=""/>
        <dsp:cNvSpPr/>
      </dsp:nvSpPr>
      <dsp:spPr>
        <a:xfrm>
          <a:off x="0" y="652181"/>
          <a:ext cx="2257097" cy="902838"/>
        </a:xfrm>
        <a:prstGeom prst="rect">
          <a:avLst/>
        </a:prstGeom>
        <a:solidFill>
          <a:schemeClr val="accent5">
            <a:lumMod val="40000"/>
            <a:lumOff val="6000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1">
            <a:lnSpc>
              <a:spcPct val="90000"/>
            </a:lnSpc>
            <a:spcBef>
              <a:spcPct val="0"/>
            </a:spcBef>
            <a:spcAft>
              <a:spcPct val="35000"/>
            </a:spcAft>
          </a:pPr>
          <a:r>
            <a:rPr lang="fa-IR" sz="2000" kern="1200" baseline="0" dirty="0" smtClean="0">
              <a:solidFill>
                <a:schemeClr val="tx1"/>
              </a:solidFill>
              <a:cs typeface="B Nazanin" pitchFamily="2" charset="-78"/>
            </a:rPr>
            <a:t>سرمایه‌گذاران</a:t>
          </a:r>
        </a:p>
        <a:p>
          <a:pPr lvl="0" algn="ctr" defTabSz="889000" rtl="1">
            <a:lnSpc>
              <a:spcPct val="90000"/>
            </a:lnSpc>
            <a:spcBef>
              <a:spcPct val="0"/>
            </a:spcBef>
            <a:spcAft>
              <a:spcPct val="35000"/>
            </a:spcAft>
          </a:pPr>
          <a:r>
            <a:rPr lang="en-US" sz="2000" kern="1200" baseline="0" dirty="0" smtClean="0">
              <a:solidFill>
                <a:schemeClr val="tx1"/>
              </a:solidFill>
              <a:latin typeface="Times New Roman" pitchFamily="18" charset="0"/>
              <a:cs typeface="Times New Roman" pitchFamily="18" charset="0"/>
            </a:rPr>
            <a:t>investors</a:t>
          </a:r>
        </a:p>
      </dsp:txBody>
      <dsp:txXfrm>
        <a:off x="0" y="652181"/>
        <a:ext cx="2257097" cy="902838"/>
      </dsp:txXfrm>
    </dsp:sp>
    <dsp:sp modelId="{1D080A1D-1EC0-4E9C-B47C-E5919CB26698}">
      <dsp:nvSpPr>
        <dsp:cNvPr id="0" name=""/>
        <dsp:cNvSpPr/>
      </dsp:nvSpPr>
      <dsp:spPr>
        <a:xfrm>
          <a:off x="0" y="1555019"/>
          <a:ext cx="2257097" cy="1152899"/>
        </a:xfrm>
        <a:prstGeom prst="rect">
          <a:avLst/>
        </a:prstGeom>
        <a:solidFill>
          <a:schemeClr val="accent5">
            <a:lumMod val="40000"/>
            <a:lumOff val="60000"/>
            <a:alpha val="90000"/>
          </a:schemeClr>
        </a:solidFill>
        <a:ln w="9525" cap="flat" cmpd="sng" algn="ctr">
          <a:solidFill>
            <a:schemeClr val="accent5">
              <a:lumMod val="50000"/>
              <a:alpha val="9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r" defTabSz="800100" rtl="1">
            <a:lnSpc>
              <a:spcPct val="90000"/>
            </a:lnSpc>
            <a:spcBef>
              <a:spcPct val="0"/>
            </a:spcBef>
            <a:spcAft>
              <a:spcPct val="15000"/>
            </a:spcAft>
            <a:buChar char="••"/>
          </a:pPr>
          <a:endParaRPr lang="en-US" sz="1800" kern="1200" dirty="0" smtClean="0">
            <a:cs typeface="B Zar" pitchFamily="2" charset="-78"/>
          </a:endParaRPr>
        </a:p>
        <a:p>
          <a:pPr marL="171450" lvl="1" indent="-171450" algn="r" defTabSz="800100" rtl="1">
            <a:lnSpc>
              <a:spcPct val="90000"/>
            </a:lnSpc>
            <a:spcBef>
              <a:spcPct val="0"/>
            </a:spcBef>
            <a:spcAft>
              <a:spcPct val="15000"/>
            </a:spcAft>
            <a:buChar char="••"/>
          </a:pPr>
          <a:r>
            <a:rPr lang="fa-IR" sz="1800" kern="1200" dirty="0" smtClean="0">
              <a:cs typeface="B Nazanin" pitchFamily="2" charset="-78"/>
            </a:rPr>
            <a:t>اوراق بهادار با پشوانۀ رهن را معامله می‌کنند.</a:t>
          </a:r>
          <a:endParaRPr lang="en-US" sz="1800" kern="1200" dirty="0" smtClean="0">
            <a:cs typeface="B Nazanin" pitchFamily="2" charset="-78"/>
          </a:endParaRPr>
        </a:p>
      </dsp:txBody>
      <dsp:txXfrm>
        <a:off x="0" y="1555019"/>
        <a:ext cx="2257097" cy="11528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656BF-72B4-4683-838D-0609C9E73B4E}">
      <dsp:nvSpPr>
        <dsp:cNvPr id="0" name=""/>
        <dsp:cNvSpPr/>
      </dsp:nvSpPr>
      <dsp:spPr>
        <a:xfrm>
          <a:off x="0" y="623181"/>
          <a:ext cx="2257097" cy="902838"/>
        </a:xfrm>
        <a:prstGeom prst="rect">
          <a:avLst/>
        </a:prstGeom>
        <a:solidFill>
          <a:schemeClr val="accent5">
            <a:lumMod val="40000"/>
            <a:lumOff val="6000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1">
            <a:lnSpc>
              <a:spcPct val="90000"/>
            </a:lnSpc>
            <a:spcBef>
              <a:spcPct val="0"/>
            </a:spcBef>
            <a:spcAft>
              <a:spcPct val="35000"/>
            </a:spcAft>
          </a:pPr>
          <a:r>
            <a:rPr lang="fa-IR" sz="2000" kern="1200" baseline="0" dirty="0" smtClean="0">
              <a:solidFill>
                <a:schemeClr val="tx1"/>
              </a:solidFill>
              <a:cs typeface="B Nazanin" pitchFamily="2" charset="-78"/>
            </a:rPr>
            <a:t>بانک</a:t>
          </a:r>
          <a:endParaRPr lang="en-US" sz="2000" kern="1200" baseline="0" dirty="0" smtClean="0">
            <a:solidFill>
              <a:schemeClr val="tx1"/>
            </a:solidFill>
            <a:cs typeface="B Nazanin" pitchFamily="2" charset="-78"/>
          </a:endParaRPr>
        </a:p>
        <a:p>
          <a:pPr lvl="0" algn="ctr" defTabSz="889000" rtl="1">
            <a:lnSpc>
              <a:spcPct val="90000"/>
            </a:lnSpc>
            <a:spcBef>
              <a:spcPct val="0"/>
            </a:spcBef>
            <a:spcAft>
              <a:spcPct val="35000"/>
            </a:spcAft>
          </a:pPr>
          <a:r>
            <a:rPr lang="en-US" sz="2000" kern="1200" baseline="0" dirty="0" smtClean="0">
              <a:solidFill>
                <a:schemeClr val="tx1"/>
              </a:solidFill>
              <a:latin typeface="Times New Roman" pitchFamily="18" charset="0"/>
              <a:cs typeface="Times New Roman" pitchFamily="18" charset="0"/>
            </a:rPr>
            <a:t>originator</a:t>
          </a:r>
        </a:p>
      </dsp:txBody>
      <dsp:txXfrm>
        <a:off x="0" y="623181"/>
        <a:ext cx="2257097" cy="902838"/>
      </dsp:txXfrm>
    </dsp:sp>
    <dsp:sp modelId="{3B34D743-E37B-4BB3-BD37-7DAD3FDAC112}">
      <dsp:nvSpPr>
        <dsp:cNvPr id="0" name=""/>
        <dsp:cNvSpPr/>
      </dsp:nvSpPr>
      <dsp:spPr>
        <a:xfrm>
          <a:off x="0" y="1551180"/>
          <a:ext cx="2257097" cy="1152899"/>
        </a:xfrm>
        <a:prstGeom prst="rect">
          <a:avLst/>
        </a:prstGeom>
        <a:solidFill>
          <a:schemeClr val="accent5">
            <a:lumMod val="40000"/>
            <a:lumOff val="60000"/>
          </a:schemeClr>
        </a:solidFill>
        <a:ln w="9525" cap="flat" cmpd="sng" algn="ctr">
          <a:solidFill>
            <a:schemeClr val="accent5">
              <a:lumMod val="50000"/>
              <a:alpha val="9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r" defTabSz="800100" rtl="1">
            <a:lnSpc>
              <a:spcPct val="90000"/>
            </a:lnSpc>
            <a:spcBef>
              <a:spcPct val="0"/>
            </a:spcBef>
            <a:spcAft>
              <a:spcPct val="15000"/>
            </a:spcAft>
            <a:buChar char="••"/>
          </a:pPr>
          <a:endParaRPr lang="en-US" sz="1800" kern="1200" dirty="0" smtClean="0">
            <a:cs typeface="B Zar" pitchFamily="2" charset="-78"/>
          </a:endParaRPr>
        </a:p>
        <a:p>
          <a:pPr marL="171450" lvl="1" indent="-171450" algn="ctr" defTabSz="800100" rtl="1">
            <a:lnSpc>
              <a:spcPct val="90000"/>
            </a:lnSpc>
            <a:spcBef>
              <a:spcPct val="0"/>
            </a:spcBef>
            <a:spcAft>
              <a:spcPct val="15000"/>
            </a:spcAft>
            <a:buChar char="••"/>
          </a:pPr>
          <a:r>
            <a:rPr lang="fa-IR" sz="1800" kern="1200" dirty="0" smtClean="0">
              <a:cs typeface="B Nazanin" pitchFamily="2" charset="-78"/>
            </a:rPr>
            <a:t>وام‌های رهنی تولید  می‌کند</a:t>
          </a:r>
          <a:r>
            <a:rPr lang="fa-IR" sz="1800" kern="1200" dirty="0" smtClean="0"/>
            <a:t>.</a:t>
          </a:r>
          <a:endParaRPr lang="en-US" sz="1800" kern="1200" dirty="0" smtClean="0">
            <a:cs typeface="B Zar" pitchFamily="2" charset="-78"/>
          </a:endParaRPr>
        </a:p>
      </dsp:txBody>
      <dsp:txXfrm>
        <a:off x="0" y="1551180"/>
        <a:ext cx="2257097" cy="11528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01F9B-BC57-48DF-A6A2-C2D31A8AD7C3}">
      <dsp:nvSpPr>
        <dsp:cNvPr id="0" name=""/>
        <dsp:cNvSpPr/>
      </dsp:nvSpPr>
      <dsp:spPr>
        <a:xfrm>
          <a:off x="0" y="789431"/>
          <a:ext cx="2257097" cy="902838"/>
        </a:xfrm>
        <a:prstGeom prst="rect">
          <a:avLst/>
        </a:prstGeom>
        <a:solidFill>
          <a:srgbClr val="FF0000"/>
        </a:solidFill>
        <a:ln w="9525" cap="flat" cmpd="sng" algn="ctr">
          <a:solidFill>
            <a:schemeClr val="accent5">
              <a:lumMod val="5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1">
            <a:lnSpc>
              <a:spcPct val="90000"/>
            </a:lnSpc>
            <a:spcBef>
              <a:spcPct val="0"/>
            </a:spcBef>
            <a:spcAft>
              <a:spcPct val="35000"/>
            </a:spcAft>
          </a:pPr>
          <a:r>
            <a:rPr lang="fa-IR" sz="2000" kern="1200" baseline="0" dirty="0" smtClean="0">
              <a:solidFill>
                <a:schemeClr val="tx1"/>
              </a:solidFill>
              <a:cs typeface="B Nazanin" pitchFamily="2" charset="-78"/>
            </a:rPr>
            <a:t>شرکت واسط</a:t>
          </a:r>
          <a:endParaRPr lang="en-US" sz="2000" kern="1200" baseline="0" dirty="0" smtClean="0">
            <a:solidFill>
              <a:schemeClr val="tx1"/>
            </a:solidFill>
            <a:cs typeface="B Nazanin" pitchFamily="2" charset="-78"/>
          </a:endParaRPr>
        </a:p>
        <a:p>
          <a:pPr lvl="0" algn="ctr" defTabSz="889000" rtl="1">
            <a:lnSpc>
              <a:spcPct val="90000"/>
            </a:lnSpc>
            <a:spcBef>
              <a:spcPct val="0"/>
            </a:spcBef>
            <a:spcAft>
              <a:spcPct val="35000"/>
            </a:spcAft>
          </a:pPr>
          <a:r>
            <a:rPr lang="en-US" sz="2000" kern="1200" baseline="0" dirty="0" smtClean="0">
              <a:solidFill>
                <a:schemeClr val="tx1"/>
              </a:solidFill>
              <a:latin typeface="Times New Roman" pitchFamily="18" charset="0"/>
              <a:cs typeface="Times New Roman" pitchFamily="18" charset="0"/>
            </a:rPr>
            <a:t>SPV</a:t>
          </a:r>
          <a:r>
            <a:rPr lang="fa-IR" sz="2000" kern="1200" baseline="0" dirty="0" smtClean="0">
              <a:solidFill>
                <a:schemeClr val="tx1"/>
              </a:solidFill>
              <a:latin typeface="Times New Roman" pitchFamily="18" charset="0"/>
              <a:cs typeface="Times New Roman" pitchFamily="18" charset="0"/>
            </a:rPr>
            <a:t> </a:t>
          </a:r>
          <a:endParaRPr lang="en-US" sz="2000" kern="1200" baseline="0" dirty="0" smtClean="0">
            <a:solidFill>
              <a:schemeClr val="tx1"/>
            </a:solidFill>
            <a:latin typeface="Times New Roman" pitchFamily="18" charset="0"/>
            <a:cs typeface="Times New Roman" pitchFamily="18" charset="0"/>
          </a:endParaRPr>
        </a:p>
      </dsp:txBody>
      <dsp:txXfrm>
        <a:off x="0" y="789431"/>
        <a:ext cx="2257097" cy="902838"/>
      </dsp:txXfrm>
    </dsp:sp>
    <dsp:sp modelId="{D7799154-4830-41A9-A8F7-EE04507D5211}">
      <dsp:nvSpPr>
        <dsp:cNvPr id="0" name=""/>
        <dsp:cNvSpPr/>
      </dsp:nvSpPr>
      <dsp:spPr>
        <a:xfrm>
          <a:off x="0" y="1692269"/>
          <a:ext cx="2257097" cy="878400"/>
        </a:xfrm>
        <a:prstGeom prst="rect">
          <a:avLst/>
        </a:prstGeom>
        <a:solidFill>
          <a:srgbClr val="FF0000">
            <a:alpha val="90000"/>
          </a:srgbClr>
        </a:solidFill>
        <a:ln w="9525" cap="flat" cmpd="sng" algn="ctr">
          <a:solidFill>
            <a:schemeClr val="accent5">
              <a:lumMod val="50000"/>
              <a:alpha val="9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r" defTabSz="800100" rtl="1">
            <a:lnSpc>
              <a:spcPct val="90000"/>
            </a:lnSpc>
            <a:spcBef>
              <a:spcPct val="0"/>
            </a:spcBef>
            <a:spcAft>
              <a:spcPct val="15000"/>
            </a:spcAft>
            <a:buChar char="••"/>
          </a:pPr>
          <a:endParaRPr lang="en-US" sz="1800" kern="1200" dirty="0" smtClean="0">
            <a:cs typeface="B Zar" pitchFamily="2" charset="-78"/>
          </a:endParaRPr>
        </a:p>
        <a:p>
          <a:pPr marL="171450" lvl="1" indent="-171450" algn="ctr" defTabSz="800100" rtl="1">
            <a:lnSpc>
              <a:spcPct val="90000"/>
            </a:lnSpc>
            <a:spcBef>
              <a:spcPct val="0"/>
            </a:spcBef>
            <a:spcAft>
              <a:spcPct val="15000"/>
            </a:spcAft>
            <a:buChar char="••"/>
          </a:pPr>
          <a:r>
            <a:rPr lang="fa-IR" sz="1800" kern="1200" dirty="0" smtClean="0">
              <a:cs typeface="B Nazanin" pitchFamily="2" charset="-78"/>
            </a:rPr>
            <a:t>رهن‌ها را یک‌کاسه‌ می‌کند.</a:t>
          </a:r>
          <a:endParaRPr lang="en-US" sz="1800" kern="1200" dirty="0" smtClean="0">
            <a:cs typeface="B Nazanin" pitchFamily="2" charset="-78"/>
          </a:endParaRPr>
        </a:p>
      </dsp:txBody>
      <dsp:txXfrm>
        <a:off x="0" y="1692269"/>
        <a:ext cx="2257097" cy="878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65BA9-119E-44BF-A7BE-036711298E83}">
      <dsp:nvSpPr>
        <dsp:cNvPr id="0" name=""/>
        <dsp:cNvSpPr/>
      </dsp:nvSpPr>
      <dsp:spPr>
        <a:xfrm>
          <a:off x="6390798" y="1800361"/>
          <a:ext cx="91440" cy="635758"/>
        </a:xfrm>
        <a:custGeom>
          <a:avLst/>
          <a:gdLst/>
          <a:ahLst/>
          <a:cxnLst/>
          <a:rect l="0" t="0" r="0" b="0"/>
          <a:pathLst>
            <a:path>
              <a:moveTo>
                <a:pt x="45720" y="0"/>
              </a:moveTo>
              <a:lnTo>
                <a:pt x="45720" y="635758"/>
              </a:lnTo>
            </a:path>
          </a:pathLst>
        </a:custGeom>
        <a:noFill/>
        <a:ln w="25400" cap="flat" cmpd="sng" algn="ctr">
          <a:solidFill>
            <a:srgbClr val="FF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724F873-C47D-4575-8F66-43D121939F4B}">
      <dsp:nvSpPr>
        <dsp:cNvPr id="0" name=""/>
        <dsp:cNvSpPr/>
      </dsp:nvSpPr>
      <dsp:spPr>
        <a:xfrm>
          <a:off x="3719036" y="1800361"/>
          <a:ext cx="91440" cy="635758"/>
        </a:xfrm>
        <a:custGeom>
          <a:avLst/>
          <a:gdLst/>
          <a:ahLst/>
          <a:cxnLst/>
          <a:rect l="0" t="0" r="0" b="0"/>
          <a:pathLst>
            <a:path>
              <a:moveTo>
                <a:pt x="45720" y="0"/>
              </a:moveTo>
              <a:lnTo>
                <a:pt x="45720" y="635758"/>
              </a:lnTo>
            </a:path>
          </a:pathLst>
        </a:custGeom>
        <a:noFill/>
        <a:ln w="25400" cap="flat" cmpd="sng" algn="ctr">
          <a:solidFill>
            <a:srgbClr val="FF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51421B5-7A31-42EE-B723-A320582F06A2}">
      <dsp:nvSpPr>
        <dsp:cNvPr id="0" name=""/>
        <dsp:cNvSpPr/>
      </dsp:nvSpPr>
      <dsp:spPr>
        <a:xfrm>
          <a:off x="1047273" y="1800361"/>
          <a:ext cx="91440" cy="635758"/>
        </a:xfrm>
        <a:custGeom>
          <a:avLst/>
          <a:gdLst/>
          <a:ahLst/>
          <a:cxnLst/>
          <a:rect l="0" t="0" r="0" b="0"/>
          <a:pathLst>
            <a:path>
              <a:moveTo>
                <a:pt x="45720" y="0"/>
              </a:moveTo>
              <a:lnTo>
                <a:pt x="45720" y="635758"/>
              </a:lnTo>
            </a:path>
          </a:pathLst>
        </a:custGeom>
        <a:noFill/>
        <a:ln w="25400" cap="flat" cmpd="sng" algn="ctr">
          <a:solidFill>
            <a:srgbClr val="FF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11F8BBB-B6F5-4F00-A9BF-2699E906A2DF}">
      <dsp:nvSpPr>
        <dsp:cNvPr id="0" name=""/>
        <dsp:cNvSpPr/>
      </dsp:nvSpPr>
      <dsp:spPr>
        <a:xfrm>
          <a:off x="0" y="412259"/>
          <a:ext cx="2185987" cy="1388102"/>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61C598B-31AB-40CD-8ADB-14259747CF17}">
      <dsp:nvSpPr>
        <dsp:cNvPr id="0" name=""/>
        <dsp:cNvSpPr/>
      </dsp:nvSpPr>
      <dsp:spPr>
        <a:xfrm>
          <a:off x="242887" y="643002"/>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کاهش هزینۀ معاملات</a:t>
          </a:r>
          <a:endParaRPr lang="en-US" sz="2400" kern="1200" dirty="0">
            <a:cs typeface="B Nazanin" pitchFamily="2" charset="-78"/>
          </a:endParaRPr>
        </a:p>
      </dsp:txBody>
      <dsp:txXfrm>
        <a:off x="283543" y="683658"/>
        <a:ext cx="2104675" cy="1306790"/>
      </dsp:txXfrm>
    </dsp:sp>
    <dsp:sp modelId="{5DCFFA44-1076-46FB-8F8B-BD2BF00FB268}">
      <dsp:nvSpPr>
        <dsp:cNvPr id="0" name=""/>
        <dsp:cNvSpPr/>
      </dsp:nvSpPr>
      <dsp:spPr>
        <a:xfrm>
          <a:off x="0" y="2436119"/>
          <a:ext cx="2185987" cy="138810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44EC18-E8E3-4EA0-B08F-88A7F11DA4D4}">
      <dsp:nvSpPr>
        <dsp:cNvPr id="0" name=""/>
        <dsp:cNvSpPr/>
      </dsp:nvSpPr>
      <dsp:spPr>
        <a:xfrm>
          <a:off x="242887" y="2666863"/>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Times New Roman" pitchFamily="18" charset="0"/>
              <a:cs typeface="Times New Roman" pitchFamily="18" charset="0"/>
            </a:rPr>
            <a:t>Transaction cost</a:t>
          </a:r>
          <a:endParaRPr lang="en-US" sz="2000" kern="1200" dirty="0">
            <a:latin typeface="Times New Roman" pitchFamily="18" charset="0"/>
            <a:cs typeface="Times New Roman" pitchFamily="18" charset="0"/>
          </a:endParaRPr>
        </a:p>
      </dsp:txBody>
      <dsp:txXfrm>
        <a:off x="283543" y="2707519"/>
        <a:ext cx="2104675" cy="1306790"/>
      </dsp:txXfrm>
    </dsp:sp>
    <dsp:sp modelId="{9F0D6DC8-4AD0-4AA0-8977-E1008B4AE67B}">
      <dsp:nvSpPr>
        <dsp:cNvPr id="0" name=""/>
        <dsp:cNvSpPr/>
      </dsp:nvSpPr>
      <dsp:spPr>
        <a:xfrm>
          <a:off x="2671762" y="412259"/>
          <a:ext cx="2185987" cy="1388102"/>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09E17A-0A46-4F3E-AE5A-5310D601FBEA}">
      <dsp:nvSpPr>
        <dsp:cNvPr id="0" name=""/>
        <dsp:cNvSpPr/>
      </dsp:nvSpPr>
      <dsp:spPr>
        <a:xfrm>
          <a:off x="2914650" y="643002"/>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قیمت‌یابی</a:t>
          </a:r>
          <a:endParaRPr lang="fa-IR" sz="2400" kern="1200" dirty="0">
            <a:cs typeface="B Nazanin" pitchFamily="2" charset="-78"/>
          </a:endParaRPr>
        </a:p>
      </dsp:txBody>
      <dsp:txXfrm>
        <a:off x="2955306" y="683658"/>
        <a:ext cx="2104675" cy="1306790"/>
      </dsp:txXfrm>
    </dsp:sp>
    <dsp:sp modelId="{13A46D62-EA52-4561-AF04-4F89B2982CE0}">
      <dsp:nvSpPr>
        <dsp:cNvPr id="0" name=""/>
        <dsp:cNvSpPr/>
      </dsp:nvSpPr>
      <dsp:spPr>
        <a:xfrm>
          <a:off x="2671762" y="2436119"/>
          <a:ext cx="2185987" cy="138810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376CFA5-99C6-4C2E-A2CA-E4F0B7A9732F}">
      <dsp:nvSpPr>
        <dsp:cNvPr id="0" name=""/>
        <dsp:cNvSpPr/>
      </dsp:nvSpPr>
      <dsp:spPr>
        <a:xfrm>
          <a:off x="2914650" y="2666863"/>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Times New Roman" pitchFamily="18" charset="0"/>
              <a:cs typeface="Times New Roman" pitchFamily="18" charset="0"/>
            </a:rPr>
            <a:t>Price discovery</a:t>
          </a:r>
          <a:endParaRPr lang="en-US" sz="2000" kern="1200" dirty="0">
            <a:latin typeface="Times New Roman" pitchFamily="18" charset="0"/>
            <a:cs typeface="Times New Roman" pitchFamily="18" charset="0"/>
          </a:endParaRPr>
        </a:p>
      </dsp:txBody>
      <dsp:txXfrm>
        <a:off x="2955306" y="2707519"/>
        <a:ext cx="2104675" cy="1306790"/>
      </dsp:txXfrm>
    </dsp:sp>
    <dsp:sp modelId="{F112DC5F-CEF3-4FB4-9AB4-CE087B42C7D2}">
      <dsp:nvSpPr>
        <dsp:cNvPr id="0" name=""/>
        <dsp:cNvSpPr/>
      </dsp:nvSpPr>
      <dsp:spPr>
        <a:xfrm>
          <a:off x="5343524" y="412259"/>
          <a:ext cx="2185987" cy="1388102"/>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7764A6D-0C79-44B5-82AD-EBB1860CB8B1}">
      <dsp:nvSpPr>
        <dsp:cNvPr id="0" name=""/>
        <dsp:cNvSpPr/>
      </dsp:nvSpPr>
      <dsp:spPr>
        <a:xfrm>
          <a:off x="5586412" y="643002"/>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فرآهم آوردن نقدینگی</a:t>
          </a:r>
          <a:endParaRPr lang="en-US" sz="2400" kern="1200" dirty="0">
            <a:cs typeface="B Nazanin" pitchFamily="2" charset="-78"/>
          </a:endParaRPr>
        </a:p>
      </dsp:txBody>
      <dsp:txXfrm>
        <a:off x="5627068" y="683658"/>
        <a:ext cx="2104675" cy="1306790"/>
      </dsp:txXfrm>
    </dsp:sp>
    <dsp:sp modelId="{032A2392-C68B-4428-935A-087B53D805EE}">
      <dsp:nvSpPr>
        <dsp:cNvPr id="0" name=""/>
        <dsp:cNvSpPr/>
      </dsp:nvSpPr>
      <dsp:spPr>
        <a:xfrm>
          <a:off x="5343524" y="2436119"/>
          <a:ext cx="2185987" cy="138810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381038-60AF-4A53-9043-56E1000C8EF7}">
      <dsp:nvSpPr>
        <dsp:cNvPr id="0" name=""/>
        <dsp:cNvSpPr/>
      </dsp:nvSpPr>
      <dsp:spPr>
        <a:xfrm>
          <a:off x="5586412" y="2666863"/>
          <a:ext cx="2185987" cy="13881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Times New Roman" pitchFamily="18" charset="0"/>
              <a:cs typeface="Times New Roman" pitchFamily="18" charset="0"/>
            </a:rPr>
            <a:t>Liquidity</a:t>
          </a:r>
          <a:endParaRPr lang="en-US" sz="2000" kern="1200" dirty="0">
            <a:latin typeface="Times New Roman" pitchFamily="18" charset="0"/>
            <a:cs typeface="Times New Roman" pitchFamily="18" charset="0"/>
          </a:endParaRPr>
        </a:p>
      </dsp:txBody>
      <dsp:txXfrm>
        <a:off x="5627068" y="2707519"/>
        <a:ext cx="2104675" cy="13067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B8836-A700-4D5A-A8FC-3520E916F080}">
      <dsp:nvSpPr>
        <dsp:cNvPr id="0" name=""/>
        <dsp:cNvSpPr/>
      </dsp:nvSpPr>
      <dsp:spPr>
        <a:xfrm>
          <a:off x="0" y="0"/>
          <a:ext cx="4538095" cy="955394"/>
        </a:xfrm>
        <a:prstGeom prst="roundRect">
          <a:avLst>
            <a:gd name="adj" fmla="val 10000"/>
          </a:avLst>
        </a:prstGeom>
        <a:solidFill>
          <a:schemeClr val="accent5">
            <a:lumMod val="50000"/>
          </a:schemeClr>
        </a:solidFill>
        <a:ln>
          <a:solidFill>
            <a:schemeClr val="accent5">
              <a:lumMod val="5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kern="1200" dirty="0" smtClean="0">
              <a:cs typeface="B Nazanin" pitchFamily="2" charset="-78"/>
            </a:rPr>
            <a:t>اوراق بهادار با پشتوانۀ رهن</a:t>
          </a:r>
          <a:endParaRPr lang="en-US" sz="2500" kern="1200" dirty="0">
            <a:cs typeface="B Nazanin" pitchFamily="2" charset="-78"/>
          </a:endParaRPr>
        </a:p>
      </dsp:txBody>
      <dsp:txXfrm>
        <a:off x="27983" y="27983"/>
        <a:ext cx="3507149" cy="899428"/>
      </dsp:txXfrm>
    </dsp:sp>
    <dsp:sp modelId="{2560BAE2-EDB2-49EC-9A62-5ED184499036}">
      <dsp:nvSpPr>
        <dsp:cNvPr id="0" name=""/>
        <dsp:cNvSpPr/>
      </dsp:nvSpPr>
      <dsp:spPr>
        <a:xfrm>
          <a:off x="400420" y="1114627"/>
          <a:ext cx="4538095" cy="955394"/>
        </a:xfrm>
        <a:prstGeom prst="roundRect">
          <a:avLst>
            <a:gd name="adj" fmla="val 10000"/>
          </a:avLst>
        </a:prstGeom>
        <a:solidFill>
          <a:schemeClr val="accent5">
            <a:lumMod val="50000"/>
          </a:schemeClr>
        </a:solidFill>
        <a:ln>
          <a:solidFill>
            <a:schemeClr val="accent5">
              <a:lumMod val="5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kern="1200" dirty="0" smtClean="0">
              <a:cs typeface="B Nazanin" pitchFamily="2" charset="-78"/>
            </a:rPr>
            <a:t>انتقال از بانک به بازار</a:t>
          </a:r>
          <a:endParaRPr lang="en-US" sz="2500" kern="1200" dirty="0">
            <a:cs typeface="B Nazanin" pitchFamily="2" charset="-78"/>
          </a:endParaRPr>
        </a:p>
      </dsp:txBody>
      <dsp:txXfrm>
        <a:off x="428403" y="1142610"/>
        <a:ext cx="3460702" cy="899428"/>
      </dsp:txXfrm>
    </dsp:sp>
    <dsp:sp modelId="{1CE878F8-C2F7-4C7A-88B3-7E01613E8528}">
      <dsp:nvSpPr>
        <dsp:cNvPr id="0" name=""/>
        <dsp:cNvSpPr/>
      </dsp:nvSpPr>
      <dsp:spPr>
        <a:xfrm>
          <a:off x="800840" y="2229254"/>
          <a:ext cx="4538095" cy="955394"/>
        </a:xfrm>
        <a:prstGeom prst="roundRect">
          <a:avLst>
            <a:gd name="adj" fmla="val 10000"/>
          </a:avLst>
        </a:prstGeom>
        <a:solidFill>
          <a:schemeClr val="accent5">
            <a:lumMod val="50000"/>
          </a:schemeClr>
        </a:solidFill>
        <a:ln>
          <a:solidFill>
            <a:schemeClr val="accent5">
              <a:lumMod val="5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kern="1200" dirty="0" smtClean="0">
              <a:cs typeface="B Nazanin" pitchFamily="2" charset="-78"/>
            </a:rPr>
            <a:t>انتقال از </a:t>
          </a:r>
          <a:r>
            <a:rPr lang="fa-IR" sz="2500" kern="1200" dirty="0" smtClean="0">
              <a:cs typeface="B Nazanin" pitchFamily="2" charset="-78"/>
            </a:rPr>
            <a:t>بانک‌پایگی  </a:t>
          </a:r>
          <a:r>
            <a:rPr lang="fa-IR" sz="2500" kern="1200" dirty="0" smtClean="0">
              <a:cs typeface="B Nazanin" pitchFamily="2" charset="-78"/>
            </a:rPr>
            <a:t>به بازارپایگی</a:t>
          </a:r>
          <a:endParaRPr lang="en-US" sz="2500" kern="1200" dirty="0">
            <a:cs typeface="B Nazanin" pitchFamily="2" charset="-78"/>
          </a:endParaRPr>
        </a:p>
      </dsp:txBody>
      <dsp:txXfrm>
        <a:off x="828823" y="2257237"/>
        <a:ext cx="3460702" cy="899428"/>
      </dsp:txXfrm>
    </dsp:sp>
    <dsp:sp modelId="{177D1E97-CF48-45AC-9F72-2A3C97616A04}">
      <dsp:nvSpPr>
        <dsp:cNvPr id="0" name=""/>
        <dsp:cNvSpPr/>
      </dsp:nvSpPr>
      <dsp:spPr>
        <a:xfrm>
          <a:off x="3917089" y="724507"/>
          <a:ext cx="621006" cy="621006"/>
        </a:xfrm>
        <a:prstGeom prst="downArrow">
          <a:avLst>
            <a:gd name="adj1" fmla="val 55000"/>
            <a:gd name="adj2" fmla="val 45000"/>
          </a:avLst>
        </a:prstGeom>
        <a:solidFill>
          <a:srgbClr val="FF0000">
            <a:alpha val="90000"/>
          </a:srgbClr>
        </a:solidFill>
        <a:ln>
          <a:solidFill>
            <a:srgbClr val="FF00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cs typeface="B Zar" pitchFamily="2" charset="-78"/>
          </a:endParaRPr>
        </a:p>
      </dsp:txBody>
      <dsp:txXfrm>
        <a:off x="4056815" y="724507"/>
        <a:ext cx="341554" cy="467307"/>
      </dsp:txXfrm>
    </dsp:sp>
    <dsp:sp modelId="{3F83046D-67EB-48EA-9443-ED5E7F363D8F}">
      <dsp:nvSpPr>
        <dsp:cNvPr id="0" name=""/>
        <dsp:cNvSpPr/>
      </dsp:nvSpPr>
      <dsp:spPr>
        <a:xfrm>
          <a:off x="4317509" y="1832765"/>
          <a:ext cx="621006" cy="621006"/>
        </a:xfrm>
        <a:prstGeom prst="downArrow">
          <a:avLst>
            <a:gd name="adj1" fmla="val 55000"/>
            <a:gd name="adj2" fmla="val 45000"/>
          </a:avLst>
        </a:prstGeom>
        <a:solidFill>
          <a:srgbClr val="FF0000">
            <a:alpha val="90000"/>
          </a:srgbClr>
        </a:solidFill>
        <a:ln>
          <a:solidFill>
            <a:srgbClr val="FF00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cs typeface="B Zar" pitchFamily="2" charset="-78"/>
          </a:endParaRPr>
        </a:p>
      </dsp:txBody>
      <dsp:txXfrm>
        <a:off x="4457235" y="1832765"/>
        <a:ext cx="341554" cy="46730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AEB1F-F1AF-4197-AE9C-80DC0E952327}">
      <dsp:nvSpPr>
        <dsp:cNvPr id="0" name=""/>
        <dsp:cNvSpPr/>
      </dsp:nvSpPr>
      <dsp:spPr>
        <a:xfrm>
          <a:off x="0" y="11510"/>
          <a:ext cx="2880320" cy="1008000"/>
        </a:xfrm>
        <a:prstGeom prst="rect">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1">
            <a:lnSpc>
              <a:spcPct val="90000"/>
            </a:lnSpc>
            <a:spcBef>
              <a:spcPct val="0"/>
            </a:spcBef>
            <a:spcAft>
              <a:spcPct val="35000"/>
            </a:spcAft>
          </a:pPr>
          <a:r>
            <a:rPr lang="fa-IR" sz="2800" u="none" kern="1200" baseline="0" dirty="0" smtClean="0">
              <a:solidFill>
                <a:schemeClr val="tx1"/>
              </a:solidFill>
              <a:cs typeface="B Nazanin" pitchFamily="2" charset="-78"/>
            </a:rPr>
            <a:t>در ایالات</a:t>
          </a:r>
          <a:r>
            <a:rPr lang="ar-SA" sz="2800" kern="1200" dirty="0" smtClean="0">
              <a:cs typeface="B Nazanin" pitchFamily="2" charset="-78"/>
            </a:rPr>
            <a:t>‌</a:t>
          </a:r>
          <a:r>
            <a:rPr lang="fa-IR" sz="2800" u="none" kern="1200" baseline="0" dirty="0" smtClean="0">
              <a:solidFill>
                <a:schemeClr val="tx1"/>
              </a:solidFill>
              <a:cs typeface="B Nazanin" pitchFamily="2" charset="-78"/>
            </a:rPr>
            <a:t>متحده</a:t>
          </a:r>
          <a:endParaRPr lang="en-US" sz="2800" u="none" kern="1200" baseline="0" dirty="0">
            <a:solidFill>
              <a:schemeClr val="tx1"/>
            </a:solidFill>
            <a:cs typeface="B Nazanin" pitchFamily="2" charset="-78"/>
          </a:endParaRPr>
        </a:p>
      </dsp:txBody>
      <dsp:txXfrm>
        <a:off x="0" y="11510"/>
        <a:ext cx="2880320" cy="1008000"/>
      </dsp:txXfrm>
    </dsp:sp>
    <dsp:sp modelId="{1EBB58BA-13C0-4EFD-BC5B-5787D79C23BD}">
      <dsp:nvSpPr>
        <dsp:cNvPr id="0" name=""/>
        <dsp:cNvSpPr/>
      </dsp:nvSpPr>
      <dsp:spPr>
        <a:xfrm>
          <a:off x="0" y="1019510"/>
          <a:ext cx="2880320" cy="1633275"/>
        </a:xfrm>
        <a:prstGeom prst="rect">
          <a:avLst/>
        </a:prstGeom>
        <a:solidFill>
          <a:schemeClr val="l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baseline="0" dirty="0" smtClean="0">
              <a:solidFill>
                <a:schemeClr val="tx1"/>
              </a:solidFill>
              <a:latin typeface="Times New Roman" pitchFamily="18" charset="0"/>
              <a:cs typeface="Times New Roman" pitchFamily="18" charset="0"/>
              <a:hlinkClick xmlns:r="http://schemas.openxmlformats.org/officeDocument/2006/relationships" r:id="rId1"/>
            </a:rPr>
            <a:t>Fannie Mae</a:t>
          </a:r>
          <a:endParaRPr lang="fa-IR" sz="2800" kern="1200" baseline="0" dirty="0">
            <a:solidFill>
              <a:schemeClr val="tx1"/>
            </a:solidFill>
            <a:latin typeface="Times New Roman" pitchFamily="18" charset="0"/>
            <a:cs typeface="Times New Roman" pitchFamily="18" charset="0"/>
          </a:endParaRPr>
        </a:p>
        <a:p>
          <a:pPr marL="285750" lvl="1" indent="-285750" algn="l" defTabSz="1244600" rtl="0">
            <a:lnSpc>
              <a:spcPct val="90000"/>
            </a:lnSpc>
            <a:spcBef>
              <a:spcPct val="0"/>
            </a:spcBef>
            <a:spcAft>
              <a:spcPct val="15000"/>
            </a:spcAft>
            <a:buChar char="••"/>
          </a:pPr>
          <a:r>
            <a:rPr lang="en-US" sz="2800" kern="1200" baseline="0" dirty="0" smtClean="0">
              <a:solidFill>
                <a:schemeClr val="tx1"/>
              </a:solidFill>
              <a:latin typeface="Times New Roman" pitchFamily="18" charset="0"/>
              <a:cs typeface="Times New Roman" pitchFamily="18" charset="0"/>
              <a:hlinkClick xmlns:r="http://schemas.openxmlformats.org/officeDocument/2006/relationships" r:id="rId2"/>
            </a:rPr>
            <a:t>Freddie Mac</a:t>
          </a:r>
          <a:endParaRPr lang="fa-IR" sz="2800" kern="1200" baseline="0" dirty="0">
            <a:solidFill>
              <a:schemeClr val="tx1"/>
            </a:solidFill>
            <a:latin typeface="Times New Roman" pitchFamily="18" charset="0"/>
            <a:cs typeface="Times New Roman" pitchFamily="18" charset="0"/>
          </a:endParaRPr>
        </a:p>
        <a:p>
          <a:pPr marL="285750" lvl="1" indent="-285750" algn="l" defTabSz="1244600" rtl="0">
            <a:lnSpc>
              <a:spcPct val="90000"/>
            </a:lnSpc>
            <a:spcBef>
              <a:spcPct val="0"/>
            </a:spcBef>
            <a:spcAft>
              <a:spcPct val="15000"/>
            </a:spcAft>
            <a:buChar char="••"/>
          </a:pPr>
          <a:r>
            <a:rPr lang="en-US" sz="2800" kern="1200" baseline="0" dirty="0" smtClean="0">
              <a:solidFill>
                <a:schemeClr val="tx1"/>
              </a:solidFill>
              <a:latin typeface="Times New Roman" pitchFamily="18" charset="0"/>
              <a:cs typeface="B Nazanin" pitchFamily="2" charset="-78"/>
              <a:hlinkClick xmlns:r="http://schemas.openxmlformats.org/officeDocument/2006/relationships" r:id="rId3"/>
            </a:rPr>
            <a:t>Ginnie Mae</a:t>
          </a:r>
          <a:endParaRPr lang="en-US" sz="2800" kern="1200" baseline="0" dirty="0">
            <a:solidFill>
              <a:schemeClr val="tx1"/>
            </a:solidFill>
            <a:latin typeface="Times New Roman" pitchFamily="18" charset="0"/>
            <a:cs typeface="B Nazanin" pitchFamily="2" charset="-78"/>
          </a:endParaRPr>
        </a:p>
      </dsp:txBody>
      <dsp:txXfrm>
        <a:off x="0" y="1019510"/>
        <a:ext cx="2880320" cy="163327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0DC4C-168C-4BBF-A911-598780B80C8D}">
      <dsp:nvSpPr>
        <dsp:cNvPr id="0" name=""/>
        <dsp:cNvSpPr/>
      </dsp:nvSpPr>
      <dsp:spPr>
        <a:xfrm rot="5400000">
          <a:off x="5297156" y="-2282839"/>
          <a:ext cx="535763" cy="5237683"/>
        </a:xfrm>
        <a:prstGeom prst="round2SameRect">
          <a:avLst/>
        </a:prstGeom>
        <a:solidFill>
          <a:schemeClr val="accent5">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dirty="0" smtClean="0">
              <a:cs typeface="B Nazanin" pitchFamily="2" charset="-78"/>
            </a:rPr>
            <a:t>واحد ثابت، هفتۀ ثابت</a:t>
          </a:r>
          <a:endParaRPr lang="fa-IR" sz="2200" kern="1200" dirty="0">
            <a:cs typeface="B Nazanin" pitchFamily="2" charset="-78"/>
          </a:endParaRPr>
        </a:p>
      </dsp:txBody>
      <dsp:txXfrm rot="-5400000">
        <a:off x="2946196" y="94275"/>
        <a:ext cx="5211529" cy="483455"/>
      </dsp:txXfrm>
    </dsp:sp>
    <dsp:sp modelId="{72000CFC-ADBC-4BBB-A667-3D06A6638CA6}">
      <dsp:nvSpPr>
        <dsp:cNvPr id="0" name=""/>
        <dsp:cNvSpPr/>
      </dsp:nvSpPr>
      <dsp:spPr>
        <a:xfrm>
          <a:off x="0" y="1150"/>
          <a:ext cx="2946196" cy="669704"/>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latin typeface="Times New Roman" pitchFamily="18" charset="0"/>
              <a:cs typeface="Times New Roman" pitchFamily="18" charset="0"/>
            </a:rPr>
            <a:t>Fixed unit, fixed Week</a:t>
          </a:r>
          <a:endParaRPr lang="fa-IR" sz="2000" kern="1200" dirty="0">
            <a:latin typeface="Times New Roman" pitchFamily="18" charset="0"/>
            <a:cs typeface="Times New Roman" pitchFamily="18" charset="0"/>
          </a:endParaRPr>
        </a:p>
      </dsp:txBody>
      <dsp:txXfrm>
        <a:off x="32692" y="33842"/>
        <a:ext cx="2880812" cy="604320"/>
      </dsp:txXfrm>
    </dsp:sp>
    <dsp:sp modelId="{A2712824-AA1B-42F1-BD8B-9A0AAD2A0225}">
      <dsp:nvSpPr>
        <dsp:cNvPr id="0" name=""/>
        <dsp:cNvSpPr/>
      </dsp:nvSpPr>
      <dsp:spPr>
        <a:xfrm rot="5400000">
          <a:off x="5297156" y="-1579649"/>
          <a:ext cx="535763" cy="5237683"/>
        </a:xfrm>
        <a:prstGeom prst="round2SameRect">
          <a:avLst/>
        </a:prstGeom>
        <a:solidFill>
          <a:schemeClr val="accent5">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dirty="0" smtClean="0">
              <a:cs typeface="B Nazanin" pitchFamily="2" charset="-78"/>
            </a:rPr>
            <a:t>قرارداد حق استفاده</a:t>
          </a:r>
          <a:endParaRPr lang="en-US" sz="2200" kern="1200" dirty="0">
            <a:cs typeface="B Nazanin" pitchFamily="2" charset="-78"/>
          </a:endParaRPr>
        </a:p>
      </dsp:txBody>
      <dsp:txXfrm rot="-5400000">
        <a:off x="2946196" y="797465"/>
        <a:ext cx="5211529" cy="483455"/>
      </dsp:txXfrm>
    </dsp:sp>
    <dsp:sp modelId="{63DBA4A5-7774-4277-96C6-C631DFADAF78}">
      <dsp:nvSpPr>
        <dsp:cNvPr id="0" name=""/>
        <dsp:cNvSpPr/>
      </dsp:nvSpPr>
      <dsp:spPr>
        <a:xfrm>
          <a:off x="0" y="704339"/>
          <a:ext cx="2946196" cy="669704"/>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latin typeface="Times New Roman" pitchFamily="18" charset="0"/>
              <a:cs typeface="Times New Roman" pitchFamily="18" charset="0"/>
            </a:rPr>
            <a:t>Right to use contract</a:t>
          </a:r>
          <a:endParaRPr lang="fa-IR" sz="2000" kern="1200" dirty="0">
            <a:latin typeface="Times New Roman" pitchFamily="18" charset="0"/>
            <a:cs typeface="Times New Roman" pitchFamily="18" charset="0"/>
          </a:endParaRPr>
        </a:p>
      </dsp:txBody>
      <dsp:txXfrm>
        <a:off x="32692" y="737031"/>
        <a:ext cx="2880812" cy="604320"/>
      </dsp:txXfrm>
    </dsp:sp>
    <dsp:sp modelId="{36217EA2-255F-47DC-AE37-B45AC382324F}">
      <dsp:nvSpPr>
        <dsp:cNvPr id="0" name=""/>
        <dsp:cNvSpPr/>
      </dsp:nvSpPr>
      <dsp:spPr>
        <a:xfrm rot="5400000">
          <a:off x="5297156" y="-876460"/>
          <a:ext cx="535763" cy="5237683"/>
        </a:xfrm>
        <a:prstGeom prst="round2SameRect">
          <a:avLst/>
        </a:prstGeom>
        <a:solidFill>
          <a:schemeClr val="accent5">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dirty="0" smtClean="0">
              <a:cs typeface="B Nazanin" pitchFamily="2" charset="-78"/>
            </a:rPr>
            <a:t>مالکیت هر دو سال یک‌بار</a:t>
          </a:r>
          <a:endParaRPr lang="fa-IR" sz="2200" kern="1200" dirty="0">
            <a:cs typeface="B Nazanin" pitchFamily="2" charset="-78"/>
          </a:endParaRPr>
        </a:p>
      </dsp:txBody>
      <dsp:txXfrm rot="-5400000">
        <a:off x="2946196" y="1500654"/>
        <a:ext cx="5211529" cy="483455"/>
      </dsp:txXfrm>
    </dsp:sp>
    <dsp:sp modelId="{F2CF9336-289F-46A5-A8F0-1EAC771BD232}">
      <dsp:nvSpPr>
        <dsp:cNvPr id="0" name=""/>
        <dsp:cNvSpPr/>
      </dsp:nvSpPr>
      <dsp:spPr>
        <a:xfrm>
          <a:off x="0" y="1407529"/>
          <a:ext cx="2946196" cy="669704"/>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latin typeface="Times New Roman" pitchFamily="18" charset="0"/>
              <a:cs typeface="Times New Roman" pitchFamily="18" charset="0"/>
            </a:rPr>
            <a:t>Biennial ownership</a:t>
          </a:r>
          <a:endParaRPr lang="fa-IR" sz="2000" kern="1200" dirty="0">
            <a:latin typeface="Times New Roman" pitchFamily="18" charset="0"/>
            <a:cs typeface="Times New Roman" pitchFamily="18" charset="0"/>
          </a:endParaRPr>
        </a:p>
      </dsp:txBody>
      <dsp:txXfrm>
        <a:off x="32692" y="1440221"/>
        <a:ext cx="2880812" cy="604320"/>
      </dsp:txXfrm>
    </dsp:sp>
    <dsp:sp modelId="{6C4B51DD-201E-45E4-B35C-ED878E88C8CE}">
      <dsp:nvSpPr>
        <dsp:cNvPr id="0" name=""/>
        <dsp:cNvSpPr/>
      </dsp:nvSpPr>
      <dsp:spPr>
        <a:xfrm rot="5400000">
          <a:off x="5297156" y="-173270"/>
          <a:ext cx="535763" cy="5237683"/>
        </a:xfrm>
        <a:prstGeom prst="round2SameRect">
          <a:avLst/>
        </a:prstGeom>
        <a:solidFill>
          <a:schemeClr val="accent5">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dirty="0" smtClean="0">
              <a:cs typeface="B Nazanin" pitchFamily="2" charset="-78"/>
            </a:rPr>
            <a:t>هفته‌های دوپاره</a:t>
          </a:r>
          <a:endParaRPr lang="en-US" sz="2200" kern="1200" dirty="0">
            <a:cs typeface="B Nazanin" pitchFamily="2" charset="-78"/>
          </a:endParaRPr>
        </a:p>
      </dsp:txBody>
      <dsp:txXfrm rot="-5400000">
        <a:off x="2946196" y="2203844"/>
        <a:ext cx="5211529" cy="483455"/>
      </dsp:txXfrm>
    </dsp:sp>
    <dsp:sp modelId="{FEE283E0-59E4-4930-8B3F-B699EE90F93C}">
      <dsp:nvSpPr>
        <dsp:cNvPr id="0" name=""/>
        <dsp:cNvSpPr/>
      </dsp:nvSpPr>
      <dsp:spPr>
        <a:xfrm>
          <a:off x="0" y="2110718"/>
          <a:ext cx="2946196" cy="669704"/>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latin typeface="Times New Roman" pitchFamily="18" charset="0"/>
              <a:cs typeface="Times New Roman" pitchFamily="18" charset="0"/>
            </a:rPr>
            <a:t>Split weeks</a:t>
          </a:r>
          <a:endParaRPr lang="fa-IR" sz="2000" kern="1200" dirty="0">
            <a:latin typeface="Times New Roman" pitchFamily="18" charset="0"/>
            <a:cs typeface="Times New Roman" pitchFamily="18" charset="0"/>
          </a:endParaRPr>
        </a:p>
      </dsp:txBody>
      <dsp:txXfrm>
        <a:off x="32692" y="2143410"/>
        <a:ext cx="2880812" cy="604320"/>
      </dsp:txXfrm>
    </dsp:sp>
    <dsp:sp modelId="{06333816-F7B6-41EC-A953-07EC4F9D4651}">
      <dsp:nvSpPr>
        <dsp:cNvPr id="0" name=""/>
        <dsp:cNvSpPr/>
      </dsp:nvSpPr>
      <dsp:spPr>
        <a:xfrm rot="5400000">
          <a:off x="5297156" y="529918"/>
          <a:ext cx="535763" cy="5237683"/>
        </a:xfrm>
        <a:prstGeom prst="round2SameRect">
          <a:avLst/>
        </a:prstGeom>
        <a:solidFill>
          <a:schemeClr val="accent5">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dirty="0" smtClean="0">
              <a:cs typeface="B Nazanin" pitchFamily="2" charset="-78"/>
            </a:rPr>
            <a:t>واحدهای مجزا</a:t>
          </a:r>
          <a:endParaRPr lang="fa-IR" sz="2200" kern="1200" dirty="0">
            <a:cs typeface="B Nazanin" pitchFamily="2" charset="-78"/>
          </a:endParaRPr>
        </a:p>
      </dsp:txBody>
      <dsp:txXfrm rot="-5400000">
        <a:off x="2946196" y="2907032"/>
        <a:ext cx="5211529" cy="483455"/>
      </dsp:txXfrm>
    </dsp:sp>
    <dsp:sp modelId="{E3FACEC0-0F78-444D-9432-45C9AF96A5C4}">
      <dsp:nvSpPr>
        <dsp:cNvPr id="0" name=""/>
        <dsp:cNvSpPr/>
      </dsp:nvSpPr>
      <dsp:spPr>
        <a:xfrm>
          <a:off x="0" y="2813908"/>
          <a:ext cx="2946196" cy="669704"/>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latin typeface="Times New Roman" pitchFamily="18" charset="0"/>
              <a:cs typeface="Times New Roman" pitchFamily="18" charset="0"/>
            </a:rPr>
            <a:t>Lock out or lock off units</a:t>
          </a:r>
          <a:endParaRPr lang="fa-IR" sz="2000" kern="1200" dirty="0">
            <a:latin typeface="Times New Roman" pitchFamily="18" charset="0"/>
            <a:cs typeface="Times New Roman" pitchFamily="18" charset="0"/>
          </a:endParaRPr>
        </a:p>
      </dsp:txBody>
      <dsp:txXfrm>
        <a:off x="32692" y="2846600"/>
        <a:ext cx="2880812" cy="604320"/>
      </dsp:txXfrm>
    </dsp:sp>
    <dsp:sp modelId="{8D4A9947-A63A-4613-81C8-CF76984F0133}">
      <dsp:nvSpPr>
        <dsp:cNvPr id="0" name=""/>
        <dsp:cNvSpPr/>
      </dsp:nvSpPr>
      <dsp:spPr>
        <a:xfrm rot="5400000">
          <a:off x="5297156" y="1233108"/>
          <a:ext cx="535763" cy="5237683"/>
        </a:xfrm>
        <a:prstGeom prst="round2SameRect">
          <a:avLst/>
        </a:prstGeom>
        <a:solidFill>
          <a:schemeClr val="accent5">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r" defTabSz="977900" rtl="1">
            <a:lnSpc>
              <a:spcPct val="90000"/>
            </a:lnSpc>
            <a:spcBef>
              <a:spcPct val="0"/>
            </a:spcBef>
            <a:spcAft>
              <a:spcPct val="15000"/>
            </a:spcAft>
            <a:buChar char="••"/>
          </a:pPr>
          <a:r>
            <a:rPr lang="fa-IR" sz="2200" kern="1200" dirty="0" smtClean="0">
              <a:cs typeface="B Nazanin" pitchFamily="2" charset="-78"/>
            </a:rPr>
            <a:t>برنامه‌های مبتنی بر امتیاز</a:t>
          </a:r>
          <a:endParaRPr lang="fa-IR" sz="2200" kern="1200" dirty="0">
            <a:cs typeface="B Nazanin" pitchFamily="2" charset="-78"/>
          </a:endParaRPr>
        </a:p>
      </dsp:txBody>
      <dsp:txXfrm rot="-5400000">
        <a:off x="2946196" y="3610222"/>
        <a:ext cx="5211529" cy="483455"/>
      </dsp:txXfrm>
    </dsp:sp>
    <dsp:sp modelId="{C501A43C-0B9E-4181-8F8E-AFDC93685135}">
      <dsp:nvSpPr>
        <dsp:cNvPr id="0" name=""/>
        <dsp:cNvSpPr/>
      </dsp:nvSpPr>
      <dsp:spPr>
        <a:xfrm>
          <a:off x="0" y="3517097"/>
          <a:ext cx="2946196" cy="669704"/>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latin typeface="Times New Roman" pitchFamily="18" charset="0"/>
              <a:cs typeface="Times New Roman" pitchFamily="18" charset="0"/>
            </a:rPr>
            <a:t>Point-based programs</a:t>
          </a:r>
          <a:endParaRPr lang="en-US" sz="2000" kern="1200" dirty="0">
            <a:latin typeface="Times New Roman" pitchFamily="18" charset="0"/>
            <a:cs typeface="Times New Roman" pitchFamily="18" charset="0"/>
          </a:endParaRPr>
        </a:p>
      </dsp:txBody>
      <dsp:txXfrm>
        <a:off x="32692" y="3549789"/>
        <a:ext cx="2880812" cy="6043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7DEB2-046D-4923-AA80-7C2906D65ECA}">
      <dsp:nvSpPr>
        <dsp:cNvPr id="0" name=""/>
        <dsp:cNvSpPr/>
      </dsp:nvSpPr>
      <dsp:spPr>
        <a:xfrm rot="5400000">
          <a:off x="2755112" y="-1070579"/>
          <a:ext cx="575557" cy="2863897"/>
        </a:xfrm>
        <a:prstGeom prst="round2SameRect">
          <a:avLst/>
        </a:prstGeom>
        <a:solidFill>
          <a:schemeClr val="accent5">
            <a:lumMod val="40000"/>
            <a:lumOff val="60000"/>
            <a:alpha val="90000"/>
          </a:schemeClr>
        </a:solidFill>
        <a:ln w="25400" cap="flat" cmpd="sng" algn="ctr">
          <a:solidFill>
            <a:schemeClr val="accent5">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1066800" rtl="1">
            <a:lnSpc>
              <a:spcPct val="90000"/>
            </a:lnSpc>
            <a:spcBef>
              <a:spcPct val="0"/>
            </a:spcBef>
            <a:spcAft>
              <a:spcPct val="15000"/>
            </a:spcAft>
            <a:buChar char="••"/>
          </a:pPr>
          <a:r>
            <a:rPr lang="fa-IR" sz="2400" kern="1200" smtClean="0">
              <a:cs typeface="B Nazanin" pitchFamily="2" charset="-78"/>
            </a:rPr>
            <a:t>صاحب زمین</a:t>
          </a:r>
          <a:endParaRPr lang="en-US" sz="2400" kern="1200">
            <a:cs typeface="B Nazanin" pitchFamily="2" charset="-78"/>
          </a:endParaRPr>
        </a:p>
      </dsp:txBody>
      <dsp:txXfrm rot="-5400000">
        <a:off x="1610942" y="101687"/>
        <a:ext cx="2835801" cy="519365"/>
      </dsp:txXfrm>
    </dsp:sp>
    <dsp:sp modelId="{EB900798-13E8-4396-A1AA-FB095B36E8B1}">
      <dsp:nvSpPr>
        <dsp:cNvPr id="0" name=""/>
        <dsp:cNvSpPr/>
      </dsp:nvSpPr>
      <dsp:spPr>
        <a:xfrm>
          <a:off x="0" y="1645"/>
          <a:ext cx="1610942" cy="719446"/>
        </a:xfrm>
        <a:prstGeom prst="roundRect">
          <a:avLst/>
        </a:prstGeom>
        <a:solidFill>
          <a:schemeClr val="accent5">
            <a:lumMod val="50000"/>
          </a:schemeClr>
        </a:solidFill>
        <a:ln w="25400" cap="flat"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دارندۀ اختیار</a:t>
          </a:r>
          <a:endParaRPr lang="en-US" sz="2400" kern="1200" dirty="0">
            <a:cs typeface="B Nazanin" pitchFamily="2" charset="-78"/>
          </a:endParaRPr>
        </a:p>
      </dsp:txBody>
      <dsp:txXfrm>
        <a:off x="35120" y="36765"/>
        <a:ext cx="1540702" cy="649206"/>
      </dsp:txXfrm>
    </dsp:sp>
    <dsp:sp modelId="{57ECE34E-E706-4DCA-9903-CB7097A8596A}">
      <dsp:nvSpPr>
        <dsp:cNvPr id="0" name=""/>
        <dsp:cNvSpPr/>
      </dsp:nvSpPr>
      <dsp:spPr>
        <a:xfrm rot="5400000">
          <a:off x="2755112" y="-315160"/>
          <a:ext cx="575557" cy="2863897"/>
        </a:xfrm>
        <a:prstGeom prst="round2SameRect">
          <a:avLst/>
        </a:prstGeom>
        <a:solidFill>
          <a:schemeClr val="accent5">
            <a:lumMod val="40000"/>
            <a:lumOff val="60000"/>
            <a:alpha val="90000"/>
          </a:schemeClr>
        </a:solidFill>
        <a:ln w="25400" cap="flat" cmpd="sng" algn="ctr">
          <a:solidFill>
            <a:schemeClr val="accent5">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1066800" rtl="1">
            <a:lnSpc>
              <a:spcPct val="90000"/>
            </a:lnSpc>
            <a:spcBef>
              <a:spcPct val="0"/>
            </a:spcBef>
            <a:spcAft>
              <a:spcPct val="15000"/>
            </a:spcAft>
            <a:buChar char="••"/>
          </a:pPr>
          <a:r>
            <a:rPr lang="fa-IR" sz="2400" kern="1200" smtClean="0">
              <a:cs typeface="B Nazanin" pitchFamily="2" charset="-78"/>
            </a:rPr>
            <a:t>فروشندۀ زمین</a:t>
          </a:r>
          <a:endParaRPr lang="en-US" sz="2400" kern="1200">
            <a:cs typeface="B Nazanin" pitchFamily="2" charset="-78"/>
          </a:endParaRPr>
        </a:p>
      </dsp:txBody>
      <dsp:txXfrm rot="-5400000">
        <a:off x="1610942" y="857106"/>
        <a:ext cx="2835801" cy="519365"/>
      </dsp:txXfrm>
    </dsp:sp>
    <dsp:sp modelId="{6525B5B3-6008-45FB-B7C3-78304CF1358D}">
      <dsp:nvSpPr>
        <dsp:cNvPr id="0" name=""/>
        <dsp:cNvSpPr/>
      </dsp:nvSpPr>
      <dsp:spPr>
        <a:xfrm>
          <a:off x="0" y="757064"/>
          <a:ext cx="1610942" cy="719446"/>
        </a:xfrm>
        <a:prstGeom prst="roundRect">
          <a:avLst/>
        </a:prstGeom>
        <a:solidFill>
          <a:schemeClr val="accent5">
            <a:lumMod val="50000"/>
          </a:schemeClr>
        </a:solidFill>
        <a:ln w="25400" cap="flat"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واگذارندۀ اختیار </a:t>
          </a:r>
          <a:endParaRPr lang="en-US" sz="2400" kern="1200" dirty="0">
            <a:cs typeface="B Nazanin" pitchFamily="2" charset="-78"/>
          </a:endParaRPr>
        </a:p>
      </dsp:txBody>
      <dsp:txXfrm>
        <a:off x="35120" y="792184"/>
        <a:ext cx="1540702" cy="649206"/>
      </dsp:txXfrm>
    </dsp:sp>
    <dsp:sp modelId="{EB70F1AE-CB9E-4455-B695-F2CFC43F5FB9}">
      <dsp:nvSpPr>
        <dsp:cNvPr id="0" name=""/>
        <dsp:cNvSpPr/>
      </dsp:nvSpPr>
      <dsp:spPr>
        <a:xfrm rot="5400000">
          <a:off x="2755112" y="440258"/>
          <a:ext cx="575557" cy="2863897"/>
        </a:xfrm>
        <a:prstGeom prst="round2SameRect">
          <a:avLst/>
        </a:prstGeom>
        <a:solidFill>
          <a:schemeClr val="accent5">
            <a:lumMod val="40000"/>
            <a:lumOff val="60000"/>
            <a:alpha val="90000"/>
          </a:schemeClr>
        </a:solidFill>
        <a:ln w="25400" cap="flat" cmpd="sng" algn="ctr">
          <a:solidFill>
            <a:schemeClr val="accent5">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1066800" rtl="1">
            <a:lnSpc>
              <a:spcPct val="90000"/>
            </a:lnSpc>
            <a:spcBef>
              <a:spcPct val="0"/>
            </a:spcBef>
            <a:spcAft>
              <a:spcPct val="15000"/>
            </a:spcAft>
            <a:buChar char="••"/>
          </a:pPr>
          <a:r>
            <a:rPr lang="fa-IR" sz="2400" kern="1200" smtClean="0">
              <a:cs typeface="B Nazanin" pitchFamily="2" charset="-78"/>
            </a:rPr>
            <a:t>زمین</a:t>
          </a:r>
          <a:endParaRPr lang="en-US" sz="2400" kern="1200">
            <a:cs typeface="B Nazanin" pitchFamily="2" charset="-78"/>
          </a:endParaRPr>
        </a:p>
      </dsp:txBody>
      <dsp:txXfrm rot="-5400000">
        <a:off x="1610942" y="1612524"/>
        <a:ext cx="2835801" cy="519365"/>
      </dsp:txXfrm>
    </dsp:sp>
    <dsp:sp modelId="{68891EB8-81B3-42AB-851C-16E4DC588FD2}">
      <dsp:nvSpPr>
        <dsp:cNvPr id="0" name=""/>
        <dsp:cNvSpPr/>
      </dsp:nvSpPr>
      <dsp:spPr>
        <a:xfrm>
          <a:off x="0" y="1512484"/>
          <a:ext cx="1610942" cy="719446"/>
        </a:xfrm>
        <a:prstGeom prst="roundRect">
          <a:avLst/>
        </a:prstGeom>
        <a:solidFill>
          <a:schemeClr val="accent5">
            <a:lumMod val="50000"/>
          </a:schemeClr>
        </a:solidFill>
        <a:ln w="25400" cap="flat"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دارایی پایه </a:t>
          </a:r>
          <a:endParaRPr lang="en-US" sz="2400" kern="1200" dirty="0">
            <a:cs typeface="B Nazanin" pitchFamily="2" charset="-78"/>
          </a:endParaRPr>
        </a:p>
      </dsp:txBody>
      <dsp:txXfrm>
        <a:off x="35120" y="1547604"/>
        <a:ext cx="1540702" cy="649206"/>
      </dsp:txXfrm>
    </dsp:sp>
    <dsp:sp modelId="{F6BBA24C-9584-4734-B748-FE3288B8E32D}">
      <dsp:nvSpPr>
        <dsp:cNvPr id="0" name=""/>
        <dsp:cNvSpPr/>
      </dsp:nvSpPr>
      <dsp:spPr>
        <a:xfrm rot="5400000">
          <a:off x="2755112" y="1195677"/>
          <a:ext cx="575557" cy="2863897"/>
        </a:xfrm>
        <a:prstGeom prst="round2SameRect">
          <a:avLst/>
        </a:prstGeom>
        <a:solidFill>
          <a:schemeClr val="accent5">
            <a:lumMod val="40000"/>
            <a:lumOff val="60000"/>
            <a:alpha val="90000"/>
          </a:schemeClr>
        </a:solidFill>
        <a:ln w="25400" cap="flat" cmpd="sng" algn="ctr">
          <a:solidFill>
            <a:schemeClr val="accent5">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smtClean="0">
              <a:cs typeface="B Nazanin" pitchFamily="2" charset="-78"/>
            </a:rPr>
            <a:t>هزینه‌های ساخت‌وساز</a:t>
          </a:r>
          <a:endParaRPr lang="en-US" sz="2400" kern="1200" dirty="0">
            <a:cs typeface="B Nazanin" pitchFamily="2" charset="-78"/>
          </a:endParaRPr>
        </a:p>
      </dsp:txBody>
      <dsp:txXfrm rot="-5400000">
        <a:off x="1610942" y="2367943"/>
        <a:ext cx="2835801" cy="519365"/>
      </dsp:txXfrm>
    </dsp:sp>
    <dsp:sp modelId="{A12F407D-0EC1-45B8-9BB9-FD4AFE42E197}">
      <dsp:nvSpPr>
        <dsp:cNvPr id="0" name=""/>
        <dsp:cNvSpPr/>
      </dsp:nvSpPr>
      <dsp:spPr>
        <a:xfrm>
          <a:off x="0" y="2267903"/>
          <a:ext cx="1610942" cy="719446"/>
        </a:xfrm>
        <a:prstGeom prst="roundRect">
          <a:avLst/>
        </a:prstGeom>
        <a:solidFill>
          <a:schemeClr val="accent5">
            <a:lumMod val="50000"/>
          </a:schemeClr>
        </a:solidFill>
        <a:ln w="25400" cap="flat"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قیمت اعمال </a:t>
          </a:r>
          <a:endParaRPr lang="en-US" sz="2400" kern="1200" dirty="0">
            <a:cs typeface="B Nazanin" pitchFamily="2" charset="-78"/>
          </a:endParaRPr>
        </a:p>
      </dsp:txBody>
      <dsp:txXfrm>
        <a:off x="35120" y="2303023"/>
        <a:ext cx="1540702" cy="649206"/>
      </dsp:txXfrm>
    </dsp:sp>
    <dsp:sp modelId="{16992C34-75C6-488B-8BD1-C8AFE1BDCE8B}">
      <dsp:nvSpPr>
        <dsp:cNvPr id="0" name=""/>
        <dsp:cNvSpPr/>
      </dsp:nvSpPr>
      <dsp:spPr>
        <a:xfrm rot="5400000">
          <a:off x="2755112" y="1951097"/>
          <a:ext cx="575557" cy="2863897"/>
        </a:xfrm>
        <a:prstGeom prst="round2SameRect">
          <a:avLst/>
        </a:prstGeom>
        <a:solidFill>
          <a:schemeClr val="accent5">
            <a:lumMod val="40000"/>
            <a:lumOff val="60000"/>
            <a:alpha val="90000"/>
          </a:schemeClr>
        </a:solidFill>
        <a:ln w="25400" cap="flat" cmpd="sng" algn="ctr">
          <a:solidFill>
            <a:schemeClr val="accent5">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1066800" rtl="1">
            <a:lnSpc>
              <a:spcPct val="90000"/>
            </a:lnSpc>
            <a:spcBef>
              <a:spcPct val="0"/>
            </a:spcBef>
            <a:spcAft>
              <a:spcPct val="15000"/>
            </a:spcAft>
            <a:buChar char="••"/>
          </a:pPr>
          <a:r>
            <a:rPr lang="fa-IR" sz="2400" kern="1200" smtClean="0">
              <a:cs typeface="B Nazanin" pitchFamily="2" charset="-78"/>
            </a:rPr>
            <a:t>نامحدود</a:t>
          </a:r>
          <a:endParaRPr lang="en-US" sz="2400" kern="1200">
            <a:cs typeface="B Nazanin" pitchFamily="2" charset="-78"/>
          </a:endParaRPr>
        </a:p>
      </dsp:txBody>
      <dsp:txXfrm rot="-5400000">
        <a:off x="1610942" y="3123363"/>
        <a:ext cx="2835801" cy="519365"/>
      </dsp:txXfrm>
    </dsp:sp>
    <dsp:sp modelId="{8ACEB713-15FC-4A6E-9FA3-281192802F52}">
      <dsp:nvSpPr>
        <dsp:cNvPr id="0" name=""/>
        <dsp:cNvSpPr/>
      </dsp:nvSpPr>
      <dsp:spPr>
        <a:xfrm>
          <a:off x="0" y="3023322"/>
          <a:ext cx="1610942" cy="719446"/>
        </a:xfrm>
        <a:prstGeom prst="roundRect">
          <a:avLst/>
        </a:prstGeom>
        <a:solidFill>
          <a:schemeClr val="accent5">
            <a:lumMod val="50000"/>
          </a:schemeClr>
        </a:solidFill>
        <a:ln w="25400" cap="flat"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smtClean="0">
              <a:cs typeface="B Nazanin" pitchFamily="2" charset="-78"/>
            </a:rPr>
            <a:t>سررسید</a:t>
          </a:r>
          <a:endParaRPr lang="en-US" sz="2400" kern="1200">
            <a:cs typeface="B Nazanin" pitchFamily="2" charset="-78"/>
          </a:endParaRPr>
        </a:p>
      </dsp:txBody>
      <dsp:txXfrm>
        <a:off x="35120" y="3058442"/>
        <a:ext cx="1540702" cy="6492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BC05C-C834-48F5-862B-72FC36A17EF9}">
      <dsp:nvSpPr>
        <dsp:cNvPr id="0" name=""/>
        <dsp:cNvSpPr/>
      </dsp:nvSpPr>
      <dsp:spPr>
        <a:xfrm rot="5400000">
          <a:off x="-350327" y="353467"/>
          <a:ext cx="2335515" cy="1634861"/>
        </a:xfrm>
        <a:prstGeom prst="chevron">
          <a:avLst/>
        </a:prstGeom>
        <a:solidFill>
          <a:schemeClr val="accent5">
            <a:lumMod val="50000"/>
          </a:schemeClr>
        </a:solidFill>
        <a:ln w="25400" cap="flat"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cs typeface="B Nazanin" pitchFamily="2" charset="-78"/>
            </a:rPr>
            <a:t>مدل آربیتراژ</a:t>
          </a:r>
          <a:endParaRPr lang="en-US" sz="2800" kern="1200" dirty="0">
            <a:cs typeface="B Nazanin" pitchFamily="2" charset="-78"/>
          </a:endParaRPr>
        </a:p>
      </dsp:txBody>
      <dsp:txXfrm rot="-5400000">
        <a:off x="1" y="820571"/>
        <a:ext cx="1634861" cy="700654"/>
      </dsp:txXfrm>
    </dsp:sp>
    <dsp:sp modelId="{29F97618-3279-465F-92F5-26828822F076}">
      <dsp:nvSpPr>
        <dsp:cNvPr id="0" name=""/>
        <dsp:cNvSpPr/>
      </dsp:nvSpPr>
      <dsp:spPr>
        <a:xfrm rot="5400000">
          <a:off x="4126839" y="-2488838"/>
          <a:ext cx="1518085" cy="6502042"/>
        </a:xfrm>
        <a:prstGeom prst="round2SameRect">
          <a:avLst/>
        </a:prstGeom>
        <a:solidFill>
          <a:schemeClr val="accent5">
            <a:lumMod val="40000"/>
            <a:lumOff val="60000"/>
            <a:alpha val="9000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fa-IR" sz="2800" kern="1200" dirty="0" smtClean="0">
              <a:cs typeface="B Nazanin" pitchFamily="2" charset="-78"/>
            </a:rPr>
            <a:t>بر اساس این نظریه، قیمت دارایی‌ها در بازار به‌گونه‌ای تعیین می‌شود که فرصت کسب سود بدون ریسک بازیگران بازار سلب شود.</a:t>
          </a:r>
          <a:endParaRPr lang="en-US" sz="2800" kern="1200" dirty="0">
            <a:cs typeface="B Nazanin" pitchFamily="2" charset="-78"/>
          </a:endParaRPr>
        </a:p>
      </dsp:txBody>
      <dsp:txXfrm rot="-5400000">
        <a:off x="1634861" y="77247"/>
        <a:ext cx="6427935" cy="1369871"/>
      </dsp:txXfrm>
    </dsp:sp>
    <dsp:sp modelId="{21E84082-1E6D-4E48-B512-00856E2C3657}">
      <dsp:nvSpPr>
        <dsp:cNvPr id="0" name=""/>
        <dsp:cNvSpPr/>
      </dsp:nvSpPr>
      <dsp:spPr>
        <a:xfrm rot="5400000">
          <a:off x="-350327" y="2404159"/>
          <a:ext cx="2335515" cy="1634861"/>
        </a:xfrm>
        <a:prstGeom prst="chevron">
          <a:avLst/>
        </a:prstGeom>
        <a:solidFill>
          <a:schemeClr val="accent5">
            <a:lumMod val="50000"/>
          </a:schemeClr>
        </a:solidFill>
        <a:ln w="25400" cap="flat"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cs typeface="B Nazanin" pitchFamily="2" charset="-78"/>
            </a:rPr>
            <a:t>مدل معادل مطمئن</a:t>
          </a:r>
          <a:endParaRPr lang="en-US" sz="2800" kern="1200" dirty="0">
            <a:cs typeface="B Nazanin" pitchFamily="2" charset="-78"/>
          </a:endParaRPr>
        </a:p>
      </dsp:txBody>
      <dsp:txXfrm rot="-5400000">
        <a:off x="1" y="2871263"/>
        <a:ext cx="1634861" cy="700654"/>
      </dsp:txXfrm>
    </dsp:sp>
    <dsp:sp modelId="{09641F86-4FB2-46F9-8DD7-A78DADCA8D62}">
      <dsp:nvSpPr>
        <dsp:cNvPr id="0" name=""/>
        <dsp:cNvSpPr/>
      </dsp:nvSpPr>
      <dsp:spPr>
        <a:xfrm rot="5400000">
          <a:off x="4126440" y="-437748"/>
          <a:ext cx="1518883" cy="6502042"/>
        </a:xfrm>
        <a:prstGeom prst="round2SameRect">
          <a:avLst/>
        </a:prstGeom>
        <a:solidFill>
          <a:schemeClr val="accent5">
            <a:lumMod val="40000"/>
            <a:lumOff val="60000"/>
            <a:alpha val="9000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fa-IR" sz="2800" kern="1200" dirty="0" smtClean="0">
              <a:cs typeface="B Nazanin" pitchFamily="2" charset="-78"/>
            </a:rPr>
            <a:t>برای رسیدن به معادل مطمئن یک دارایی، باید قیمت ریسک دارایی را از ارزش </a:t>
          </a:r>
          <a:r>
            <a:rPr lang="fa-IR" sz="2800" kern="1200" dirty="0" smtClean="0">
              <a:cs typeface="B Nazanin" pitchFamily="2" charset="-78"/>
            </a:rPr>
            <a:t>مورد انتظار </a:t>
          </a:r>
          <a:r>
            <a:rPr lang="fa-IR" sz="2800" kern="1200" dirty="0" smtClean="0">
              <a:cs typeface="B Nazanin" pitchFamily="2" charset="-78"/>
            </a:rPr>
            <a:t>آن داریی کسر کنیم.</a:t>
          </a:r>
          <a:endParaRPr lang="en-US" sz="2800" kern="1200" dirty="0">
            <a:cs typeface="B Nazanin" pitchFamily="2" charset="-78"/>
          </a:endParaRPr>
        </a:p>
      </dsp:txBody>
      <dsp:txXfrm rot="-5400000">
        <a:off x="1634861" y="2127977"/>
        <a:ext cx="6427896" cy="1370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DCF2F-638F-4D75-A55D-0ECC09422220}">
      <dsp:nvSpPr>
        <dsp:cNvPr id="0" name=""/>
        <dsp:cNvSpPr/>
      </dsp:nvSpPr>
      <dsp:spPr>
        <a:xfrm>
          <a:off x="2077532" y="207586"/>
          <a:ext cx="4125854" cy="1072314"/>
        </a:xfrm>
        <a:prstGeom prst="rect">
          <a:avLst/>
        </a:prstGeom>
        <a:solidFill>
          <a:schemeClr val="lt1">
            <a:alpha val="40000"/>
            <a:hueOff val="0"/>
            <a:satOff val="0"/>
            <a:lumOff val="0"/>
            <a:alphaOff val="0"/>
          </a:schemeClr>
        </a:solidFill>
        <a:ln w="38100"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6314"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itchFamily="2" charset="-78"/>
            </a:rPr>
            <a:t>صندوق زمین و ساختمان</a:t>
          </a:r>
          <a:endParaRPr lang="en-US" sz="2800" kern="1200" dirty="0">
            <a:cs typeface="B Nazanin" pitchFamily="2" charset="-78"/>
          </a:endParaRPr>
        </a:p>
      </dsp:txBody>
      <dsp:txXfrm>
        <a:off x="2077532" y="207586"/>
        <a:ext cx="4125854" cy="1072314"/>
      </dsp:txXfrm>
    </dsp:sp>
    <dsp:sp modelId="{80C18EAA-9FB1-4D9C-B064-3E5A315899C5}">
      <dsp:nvSpPr>
        <dsp:cNvPr id="0" name=""/>
        <dsp:cNvSpPr/>
      </dsp:nvSpPr>
      <dsp:spPr>
        <a:xfrm>
          <a:off x="2281781" y="52697"/>
          <a:ext cx="750620" cy="1125930"/>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7E2039-F40B-485C-8DD3-4113F931430B}">
      <dsp:nvSpPr>
        <dsp:cNvPr id="0" name=""/>
        <dsp:cNvSpPr/>
      </dsp:nvSpPr>
      <dsp:spPr>
        <a:xfrm>
          <a:off x="2077532" y="1557511"/>
          <a:ext cx="4125854" cy="1072314"/>
        </a:xfrm>
        <a:prstGeom prst="rect">
          <a:avLst/>
        </a:prstGeom>
        <a:solidFill>
          <a:schemeClr val="lt1">
            <a:alpha val="40000"/>
            <a:hueOff val="0"/>
            <a:satOff val="0"/>
            <a:lumOff val="0"/>
            <a:alphaOff val="0"/>
          </a:schemeClr>
        </a:solidFill>
        <a:ln w="38100"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6314"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itchFamily="2" charset="-78"/>
            </a:rPr>
            <a:t>صندوق فروش متری</a:t>
          </a:r>
          <a:endParaRPr lang="en-US" sz="2800" kern="1200" dirty="0">
            <a:cs typeface="B Nazanin" pitchFamily="2" charset="-78"/>
          </a:endParaRPr>
        </a:p>
      </dsp:txBody>
      <dsp:txXfrm>
        <a:off x="2077532" y="1557511"/>
        <a:ext cx="4125854" cy="1072314"/>
      </dsp:txXfrm>
    </dsp:sp>
    <dsp:sp modelId="{FDA2E864-108A-45A8-9FD0-21F2B46C9A7E}">
      <dsp:nvSpPr>
        <dsp:cNvPr id="0" name=""/>
        <dsp:cNvSpPr/>
      </dsp:nvSpPr>
      <dsp:spPr>
        <a:xfrm>
          <a:off x="2281781" y="1402621"/>
          <a:ext cx="750620" cy="1125930"/>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ACAE1C-693B-4CA9-A3EF-F25CA45A840E}">
      <dsp:nvSpPr>
        <dsp:cNvPr id="0" name=""/>
        <dsp:cNvSpPr/>
      </dsp:nvSpPr>
      <dsp:spPr>
        <a:xfrm>
          <a:off x="2077532" y="2907436"/>
          <a:ext cx="4125854" cy="1072314"/>
        </a:xfrm>
        <a:prstGeom prst="rect">
          <a:avLst/>
        </a:prstGeom>
        <a:solidFill>
          <a:schemeClr val="lt1">
            <a:alpha val="40000"/>
            <a:hueOff val="0"/>
            <a:satOff val="0"/>
            <a:lumOff val="0"/>
            <a:alphaOff val="0"/>
          </a:schemeClr>
        </a:solidFill>
        <a:ln w="38100"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6314"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itchFamily="2" charset="-78"/>
            </a:rPr>
            <a:t>ابزارهای مشارکتی، حساب امانی (</a:t>
          </a:r>
          <a:r>
            <a:rPr lang="en-US" sz="2800" kern="1200" dirty="0" smtClean="0">
              <a:latin typeface="Times New Roman" pitchFamily="18" charset="0"/>
              <a:cs typeface="B Nazanin" pitchFamily="2" charset="-78"/>
            </a:rPr>
            <a:t>escrow account</a:t>
          </a:r>
          <a:r>
            <a:rPr lang="fa-IR" sz="2800" kern="1200" dirty="0" smtClean="0">
              <a:cs typeface="B Nazanin" pitchFamily="2" charset="-78"/>
            </a:rPr>
            <a:t>))</a:t>
          </a:r>
          <a:endParaRPr lang="en-US" sz="2800" kern="1200" dirty="0">
            <a:cs typeface="B Nazanin" pitchFamily="2" charset="-78"/>
          </a:endParaRPr>
        </a:p>
      </dsp:txBody>
      <dsp:txXfrm>
        <a:off x="2077532" y="2907436"/>
        <a:ext cx="4125854" cy="1072314"/>
      </dsp:txXfrm>
    </dsp:sp>
    <dsp:sp modelId="{A5D13D90-4A51-42E2-A756-A6B3409CF589}">
      <dsp:nvSpPr>
        <dsp:cNvPr id="0" name=""/>
        <dsp:cNvSpPr/>
      </dsp:nvSpPr>
      <dsp:spPr>
        <a:xfrm>
          <a:off x="2281781" y="2752546"/>
          <a:ext cx="750620" cy="1125930"/>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B908C-54BC-4457-ACE4-D822B947FE9D}">
      <dsp:nvSpPr>
        <dsp:cNvPr id="0" name=""/>
        <dsp:cNvSpPr/>
      </dsp:nvSpPr>
      <dsp:spPr>
        <a:xfrm>
          <a:off x="0" y="3718223"/>
          <a:ext cx="8229600" cy="615591"/>
        </a:xfrm>
        <a:prstGeom prst="rect">
          <a:avLst/>
        </a:prstGeom>
        <a:solidFill>
          <a:schemeClr val="accent5">
            <a:lumMod val="40000"/>
            <a:lumOff val="60000"/>
          </a:schemeClr>
        </a:solidFill>
        <a:ln w="28575">
          <a:solidFill>
            <a:srgbClr val="FF00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b="1" kern="1200" dirty="0" smtClean="0">
              <a:solidFill>
                <a:schemeClr val="tx1">
                  <a:lumMod val="95000"/>
                  <a:lumOff val="5000"/>
                </a:schemeClr>
              </a:solidFill>
              <a:cs typeface="B Nazanin" pitchFamily="2" charset="-78"/>
            </a:rPr>
            <a:t>2. </a:t>
          </a:r>
          <a:r>
            <a:rPr lang="fa-IR" sz="2400" kern="1200" dirty="0" smtClean="0">
              <a:solidFill>
                <a:schemeClr val="tx1">
                  <a:lumMod val="95000"/>
                  <a:lumOff val="5000"/>
                </a:schemeClr>
              </a:solidFill>
              <a:cs typeface="B Nazanin" pitchFamily="2" charset="-78"/>
            </a:rPr>
            <a:t>هزينۀ سرمايه در بازارهاي اوراق قرضه و ساختمان مشخص است. </a:t>
          </a:r>
          <a:endParaRPr lang="en-US" sz="2400" kern="1200" dirty="0">
            <a:solidFill>
              <a:schemeClr val="tx1">
                <a:lumMod val="95000"/>
                <a:lumOff val="5000"/>
              </a:schemeClr>
            </a:solidFill>
            <a:cs typeface="B Nazanin" pitchFamily="2" charset="-78"/>
          </a:endParaRPr>
        </a:p>
      </dsp:txBody>
      <dsp:txXfrm>
        <a:off x="0" y="3718223"/>
        <a:ext cx="8229600" cy="615591"/>
      </dsp:txXfrm>
    </dsp:sp>
    <dsp:sp modelId="{17910684-AE6B-4FF7-837B-D289E6E75070}">
      <dsp:nvSpPr>
        <dsp:cNvPr id="0" name=""/>
        <dsp:cNvSpPr/>
      </dsp:nvSpPr>
      <dsp:spPr>
        <a:xfrm rot="10800000">
          <a:off x="0" y="0"/>
          <a:ext cx="8188205" cy="3751854"/>
        </a:xfrm>
        <a:prstGeom prst="upArrowCallout">
          <a:avLst/>
        </a:prstGeom>
        <a:solidFill>
          <a:schemeClr val="accent5">
            <a:lumMod val="40000"/>
            <a:lumOff val="60000"/>
          </a:schemeClr>
        </a:solidFill>
        <a:ln w="28575">
          <a:solidFill>
            <a:srgbClr val="FF00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justLow" defTabSz="1066800" rtl="1">
            <a:lnSpc>
              <a:spcPct val="90000"/>
            </a:lnSpc>
            <a:spcBef>
              <a:spcPct val="0"/>
            </a:spcBef>
            <a:spcAft>
              <a:spcPct val="35000"/>
            </a:spcAft>
          </a:pPr>
          <a:r>
            <a:rPr lang="fa-IR" sz="2400" kern="1200" dirty="0" smtClean="0">
              <a:solidFill>
                <a:schemeClr val="tx1">
                  <a:lumMod val="95000"/>
                  <a:lumOff val="5000"/>
                </a:schemeClr>
              </a:solidFill>
              <a:cs typeface="B Nazanin" pitchFamily="2" charset="-78"/>
            </a:rPr>
            <a:t>1. سرمايه‌گذاران مي‌توانند بدون هزينۀ معامله و به هر نسبتي كه مي‌خواهند، سه نوع دارايي را كه در سه بازار معامله مي‌شود، بخرند يا بفروشند. </a:t>
          </a:r>
          <a:r>
            <a:rPr lang="fa-IR" sz="2400" kern="1200" dirty="0" smtClean="0">
              <a:solidFill>
                <a:schemeClr val="tx1">
                  <a:lumMod val="95000"/>
                  <a:lumOff val="5000"/>
                </a:schemeClr>
              </a:solidFill>
              <a:cs typeface="B Nazanin" pitchFamily="2" charset="-78"/>
            </a:rPr>
            <a:t>البته، </a:t>
          </a:r>
          <a:r>
            <a:rPr lang="fa-IR" sz="2400" kern="1200" dirty="0" smtClean="0">
              <a:solidFill>
                <a:schemeClr val="tx1">
                  <a:lumMod val="95000"/>
                  <a:lumOff val="5000"/>
                </a:schemeClr>
              </a:solidFill>
              <a:cs typeface="B Nazanin" pitchFamily="2" charset="-78"/>
            </a:rPr>
            <a:t>فروش </a:t>
          </a:r>
          <a:r>
            <a:rPr lang="fa-IR" sz="2400" kern="1200" dirty="0" smtClean="0">
              <a:solidFill>
                <a:schemeClr val="tx1">
                  <a:lumMod val="95000"/>
                  <a:lumOff val="5000"/>
                </a:schemeClr>
              </a:solidFill>
              <a:cs typeface="B Nazanin" pitchFamily="2" charset="-78"/>
            </a:rPr>
            <a:t>شامل </a:t>
          </a:r>
          <a:r>
            <a:rPr lang="fa-IR" sz="2400" kern="1200" dirty="0" smtClean="0">
              <a:solidFill>
                <a:schemeClr val="tx1">
                  <a:lumMod val="95000"/>
                  <a:lumOff val="5000"/>
                </a:schemeClr>
              </a:solidFill>
              <a:cs typeface="B Nazanin" pitchFamily="2" charset="-78"/>
            </a:rPr>
            <a:t>فروش </a:t>
          </a:r>
          <a:r>
            <a:rPr lang="fa-IR" sz="2400" kern="1200" dirty="0" smtClean="0">
              <a:solidFill>
                <a:schemeClr val="tx1">
                  <a:lumMod val="95000"/>
                  <a:lumOff val="5000"/>
                </a:schemeClr>
              </a:solidFill>
              <a:cs typeface="B Nazanin" pitchFamily="2" charset="-78"/>
            </a:rPr>
            <a:t>عاريه‌اي (</a:t>
          </a:r>
          <a:r>
            <a:rPr lang="da-DK" sz="2400" kern="1200" dirty="0" smtClean="0">
              <a:solidFill>
                <a:schemeClr val="tx1">
                  <a:lumMod val="95000"/>
                  <a:lumOff val="5000"/>
                </a:schemeClr>
              </a:solidFill>
              <a:latin typeface="Times New Roman" pitchFamily="18" charset="0"/>
              <a:cs typeface="Times New Roman" pitchFamily="18" charset="0"/>
            </a:rPr>
            <a:t>short selling</a:t>
          </a:r>
          <a:r>
            <a:rPr lang="fa-IR" sz="2400" kern="1200" dirty="0" smtClean="0">
              <a:solidFill>
                <a:schemeClr val="tx1">
                  <a:lumMod val="95000"/>
                  <a:lumOff val="5000"/>
                </a:schemeClr>
              </a:solidFill>
              <a:cs typeface="B Nazanin" pitchFamily="2" charset="-78"/>
            </a:rPr>
            <a:t>) </a:t>
          </a:r>
          <a:r>
            <a:rPr lang="fa-IR" sz="2400" kern="1200" dirty="0" smtClean="0">
              <a:solidFill>
                <a:schemeClr val="tx1">
                  <a:lumMod val="95000"/>
                  <a:lumOff val="5000"/>
                </a:schemeClr>
              </a:solidFill>
              <a:cs typeface="B Nazanin" pitchFamily="2" charset="-78"/>
            </a:rPr>
            <a:t>هم مي‌شود. بازارهاي يادشده عبارتند از:</a:t>
          </a:r>
          <a:endParaRPr lang="en-US" sz="2400" kern="1200" dirty="0">
            <a:solidFill>
              <a:schemeClr val="tx1">
                <a:lumMod val="95000"/>
                <a:lumOff val="5000"/>
              </a:schemeClr>
            </a:solidFill>
            <a:cs typeface="B Nazanin" pitchFamily="2" charset="-78"/>
          </a:endParaRPr>
        </a:p>
      </dsp:txBody>
      <dsp:txXfrm rot="-10800000">
        <a:off x="0" y="0"/>
        <a:ext cx="8188205" cy="1316900"/>
      </dsp:txXfrm>
    </dsp:sp>
    <dsp:sp modelId="{8AD6E80A-6D44-42A3-B27A-33DB0488E358}">
      <dsp:nvSpPr>
        <dsp:cNvPr id="0" name=""/>
        <dsp:cNvSpPr/>
      </dsp:nvSpPr>
      <dsp:spPr>
        <a:xfrm>
          <a:off x="4018" y="1319862"/>
          <a:ext cx="2740521" cy="1121804"/>
        </a:xfrm>
        <a:prstGeom prst="rect">
          <a:avLst/>
        </a:prstGeom>
        <a:solidFill>
          <a:schemeClr val="accent5">
            <a:lumMod val="40000"/>
            <a:lumOff val="60000"/>
            <a:alpha val="90000"/>
          </a:schemeClr>
        </a:solidFill>
        <a:ln w="28575">
          <a:solidFill>
            <a:srgbClr val="FF00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fa-IR" sz="2400" kern="1200" smtClean="0">
              <a:solidFill>
                <a:schemeClr val="tx1">
                  <a:lumMod val="95000"/>
                  <a:lumOff val="5000"/>
                </a:schemeClr>
              </a:solidFill>
              <a:cs typeface="B Nazanin" pitchFamily="2" charset="-78"/>
            </a:rPr>
            <a:t>زمين</a:t>
          </a:r>
          <a:endParaRPr lang="en-US" sz="2400" kern="1200">
            <a:solidFill>
              <a:schemeClr val="tx1">
                <a:lumMod val="95000"/>
                <a:lumOff val="5000"/>
              </a:schemeClr>
            </a:solidFill>
            <a:cs typeface="B Nazanin" pitchFamily="2" charset="-78"/>
          </a:endParaRPr>
        </a:p>
      </dsp:txBody>
      <dsp:txXfrm>
        <a:off x="4018" y="1319862"/>
        <a:ext cx="2740521" cy="1121804"/>
      </dsp:txXfrm>
    </dsp:sp>
    <dsp:sp modelId="{AE647067-84D4-41A8-891C-F7215143C5BD}">
      <dsp:nvSpPr>
        <dsp:cNvPr id="0" name=""/>
        <dsp:cNvSpPr/>
      </dsp:nvSpPr>
      <dsp:spPr>
        <a:xfrm>
          <a:off x="2744539" y="1319862"/>
          <a:ext cx="2740521" cy="1121804"/>
        </a:xfrm>
        <a:prstGeom prst="rect">
          <a:avLst/>
        </a:prstGeom>
        <a:solidFill>
          <a:schemeClr val="accent5">
            <a:lumMod val="40000"/>
            <a:lumOff val="60000"/>
            <a:alpha val="90000"/>
          </a:schemeClr>
        </a:solidFill>
        <a:ln w="28575">
          <a:solidFill>
            <a:srgbClr val="FF00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fa-IR" sz="2400" kern="1200" smtClean="0">
              <a:solidFill>
                <a:schemeClr val="tx1">
                  <a:lumMod val="95000"/>
                  <a:lumOff val="5000"/>
                </a:schemeClr>
              </a:solidFill>
              <a:cs typeface="B Nazanin" pitchFamily="2" charset="-78"/>
            </a:rPr>
            <a:t>ساختمان</a:t>
          </a:r>
          <a:endParaRPr lang="en-US" sz="2400" kern="1200">
            <a:solidFill>
              <a:schemeClr val="tx1">
                <a:lumMod val="95000"/>
                <a:lumOff val="5000"/>
              </a:schemeClr>
            </a:solidFill>
            <a:cs typeface="B Nazanin" pitchFamily="2" charset="-78"/>
          </a:endParaRPr>
        </a:p>
      </dsp:txBody>
      <dsp:txXfrm>
        <a:off x="2744539" y="1319862"/>
        <a:ext cx="2740521" cy="1121804"/>
      </dsp:txXfrm>
    </dsp:sp>
    <dsp:sp modelId="{15EB6784-612D-4D41-889D-238D724D700F}">
      <dsp:nvSpPr>
        <dsp:cNvPr id="0" name=""/>
        <dsp:cNvSpPr/>
      </dsp:nvSpPr>
      <dsp:spPr>
        <a:xfrm>
          <a:off x="5485060" y="1319862"/>
          <a:ext cx="2740521" cy="1121804"/>
        </a:xfrm>
        <a:prstGeom prst="rect">
          <a:avLst/>
        </a:prstGeom>
        <a:solidFill>
          <a:schemeClr val="accent5">
            <a:lumMod val="40000"/>
            <a:lumOff val="60000"/>
            <a:alpha val="90000"/>
          </a:schemeClr>
        </a:solidFill>
        <a:ln w="28575">
          <a:solidFill>
            <a:srgbClr val="FF00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lumMod val="95000"/>
                  <a:lumOff val="5000"/>
                </a:schemeClr>
              </a:solidFill>
              <a:cs typeface="B Nazanin" pitchFamily="2" charset="-78"/>
            </a:rPr>
            <a:t>اوراق قرضه</a:t>
          </a:r>
          <a:endParaRPr lang="en-US" sz="2400" kern="1200" dirty="0">
            <a:solidFill>
              <a:schemeClr val="tx1">
                <a:lumMod val="95000"/>
                <a:lumOff val="5000"/>
              </a:schemeClr>
            </a:solidFill>
            <a:cs typeface="B Nazanin" pitchFamily="2" charset="-78"/>
          </a:endParaRPr>
        </a:p>
      </dsp:txBody>
      <dsp:txXfrm>
        <a:off x="5485060" y="1319862"/>
        <a:ext cx="2740521" cy="112180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20E77-74B3-4AEF-9CA4-817A0A917566}">
      <dsp:nvSpPr>
        <dsp:cNvPr id="0" name=""/>
        <dsp:cNvSpPr/>
      </dsp:nvSpPr>
      <dsp:spPr>
        <a:xfrm>
          <a:off x="1814" y="626904"/>
          <a:ext cx="2034705" cy="1557454"/>
        </a:xfrm>
        <a:prstGeom prst="frame">
          <a:avLst/>
        </a:prstGeom>
        <a:solidFill>
          <a:schemeClr val="accent5">
            <a:lumMod val="50000"/>
          </a:schemeClr>
        </a:solidFill>
        <a:ln>
          <a:solidFill>
            <a:schemeClr val="accent5">
              <a:lumMod val="5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baseline="0" dirty="0" smtClean="0">
              <a:solidFill>
                <a:schemeClr val="tx1"/>
              </a:solidFill>
              <a:cs typeface="B Nazanin" pitchFamily="2" charset="-78"/>
            </a:rPr>
            <a:t>اندازۀ ریسک</a:t>
          </a:r>
          <a:endParaRPr lang="en-US" sz="2400" kern="1200" baseline="0" dirty="0" smtClean="0">
            <a:solidFill>
              <a:schemeClr val="tx1"/>
            </a:solidFill>
            <a:cs typeface="B Nazanin" pitchFamily="2" charset="-78"/>
          </a:endParaRPr>
        </a:p>
      </dsp:txBody>
      <dsp:txXfrm>
        <a:off x="196496" y="821586"/>
        <a:ext cx="1645341" cy="1168090"/>
      </dsp:txXfrm>
    </dsp:sp>
    <dsp:sp modelId="{0B352367-4C91-44BE-A580-1F063072782F}">
      <dsp:nvSpPr>
        <dsp:cNvPr id="0" name=""/>
        <dsp:cNvSpPr/>
      </dsp:nvSpPr>
      <dsp:spPr>
        <a:xfrm>
          <a:off x="2162984" y="953970"/>
          <a:ext cx="903323" cy="903323"/>
        </a:xfrm>
        <a:prstGeom prst="mathMultiply">
          <a:avLst/>
        </a:prstGeom>
        <a:solidFill>
          <a:srgbClr val="FF0000"/>
        </a:solidFill>
        <a:ln>
          <a:solidFill>
            <a:srgbClr val="FF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US" sz="4400" kern="1200">
            <a:ln>
              <a:solidFill>
                <a:sysClr val="windowText" lastClr="000000"/>
              </a:solidFill>
            </a:ln>
            <a:solidFill>
              <a:sysClr val="windowText" lastClr="000000"/>
            </a:solidFill>
          </a:endParaRPr>
        </a:p>
      </dsp:txBody>
      <dsp:txXfrm>
        <a:off x="2304823" y="1095809"/>
        <a:ext cx="619645" cy="619645"/>
      </dsp:txXfrm>
    </dsp:sp>
    <dsp:sp modelId="{BB56DB02-173C-453E-91AB-57D58E2FE1D0}">
      <dsp:nvSpPr>
        <dsp:cNvPr id="0" name=""/>
        <dsp:cNvSpPr/>
      </dsp:nvSpPr>
      <dsp:spPr>
        <a:xfrm>
          <a:off x="3192773" y="626904"/>
          <a:ext cx="1989554" cy="1557454"/>
        </a:xfrm>
        <a:prstGeom prst="frame">
          <a:avLst/>
        </a:prstGeom>
        <a:solidFill>
          <a:schemeClr val="accent5">
            <a:lumMod val="50000"/>
          </a:schemeClr>
        </a:solidFill>
        <a:ln>
          <a:solidFill>
            <a:schemeClr val="accent5">
              <a:lumMod val="5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baseline="0" dirty="0" smtClean="0">
              <a:solidFill>
                <a:schemeClr val="tx1"/>
              </a:solidFill>
              <a:cs typeface="B Nazanin" pitchFamily="2" charset="-78"/>
            </a:rPr>
            <a:t>صرف ریسک</a:t>
          </a:r>
        </a:p>
        <a:p>
          <a:pPr lvl="0" algn="ctr" defTabSz="1066800" rtl="1">
            <a:lnSpc>
              <a:spcPct val="90000"/>
            </a:lnSpc>
            <a:spcBef>
              <a:spcPct val="0"/>
            </a:spcBef>
            <a:spcAft>
              <a:spcPct val="35000"/>
            </a:spcAft>
          </a:pPr>
          <a:r>
            <a:rPr lang="fa-IR" sz="1900" kern="1200" baseline="0" dirty="0" smtClean="0">
              <a:solidFill>
                <a:schemeClr val="tx1"/>
              </a:solidFill>
              <a:cs typeface="B Nazanin" pitchFamily="2" charset="-78"/>
            </a:rPr>
            <a:t>به ازای هر واحد ریسک</a:t>
          </a:r>
          <a:endParaRPr lang="en-US" sz="1900" kern="1200" baseline="0" dirty="0" smtClean="0">
            <a:solidFill>
              <a:schemeClr val="tx1"/>
            </a:solidFill>
            <a:cs typeface="B Nazanin" pitchFamily="2" charset="-78"/>
          </a:endParaRPr>
        </a:p>
      </dsp:txBody>
      <dsp:txXfrm>
        <a:off x="3387455" y="821586"/>
        <a:ext cx="1600190" cy="1168090"/>
      </dsp:txXfrm>
    </dsp:sp>
    <dsp:sp modelId="{31E9B972-432A-4890-9E15-126A32485F42}">
      <dsp:nvSpPr>
        <dsp:cNvPr id="0" name=""/>
        <dsp:cNvSpPr/>
      </dsp:nvSpPr>
      <dsp:spPr>
        <a:xfrm>
          <a:off x="5308793" y="953970"/>
          <a:ext cx="903323" cy="903323"/>
        </a:xfrm>
        <a:prstGeom prst="mathEqual">
          <a:avLst/>
        </a:prstGeom>
        <a:solidFill>
          <a:srgbClr val="FF0000"/>
        </a:solidFill>
        <a:ln>
          <a:solidFill>
            <a:srgbClr val="FF0000"/>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5428528" y="1140055"/>
        <a:ext cx="663853" cy="531153"/>
      </dsp:txXfrm>
    </dsp:sp>
    <dsp:sp modelId="{0A0B4748-0C2A-498A-9EAF-F356D6195D9C}">
      <dsp:nvSpPr>
        <dsp:cNvPr id="0" name=""/>
        <dsp:cNvSpPr/>
      </dsp:nvSpPr>
      <dsp:spPr>
        <a:xfrm>
          <a:off x="6338582" y="626904"/>
          <a:ext cx="1796508" cy="1557454"/>
        </a:xfrm>
        <a:prstGeom prst="frame">
          <a:avLst/>
        </a:prstGeom>
        <a:solidFill>
          <a:schemeClr val="accent5">
            <a:lumMod val="50000"/>
          </a:schemeClr>
        </a:solidFill>
        <a:ln>
          <a:solidFill>
            <a:schemeClr val="accent5">
              <a:lumMod val="5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baseline="0" dirty="0" smtClean="0">
              <a:solidFill>
                <a:schemeClr val="tx1"/>
              </a:solidFill>
              <a:cs typeface="B Nazanin" pitchFamily="2" charset="-78"/>
            </a:rPr>
            <a:t>قیمت ریسک</a:t>
          </a:r>
        </a:p>
      </dsp:txBody>
      <dsp:txXfrm>
        <a:off x="6533264" y="821586"/>
        <a:ext cx="1407144" cy="116809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D51BB-35F4-4AFF-8D0D-874288057224}">
      <dsp:nvSpPr>
        <dsp:cNvPr id="0" name=""/>
        <dsp:cNvSpPr/>
      </dsp:nvSpPr>
      <dsp:spPr>
        <a:xfrm>
          <a:off x="1045353" y="849"/>
          <a:ext cx="1911938" cy="1147163"/>
        </a:xfrm>
        <a:prstGeom prst="rect">
          <a:avLst/>
        </a:prstGeom>
        <a:solidFill>
          <a:schemeClr val="accent5">
            <a:lumMod val="40000"/>
            <a:lumOff val="60000"/>
          </a:schemeClr>
        </a:solidFill>
        <a:ln w="28575">
          <a:solidFill>
            <a:srgbClr val="FF00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0" kern="1200" baseline="0" dirty="0" smtClean="0">
              <a:solidFill>
                <a:schemeClr val="tx1"/>
              </a:solidFill>
              <a:cs typeface="B Nazanin" pitchFamily="2" charset="-78"/>
            </a:rPr>
            <a:t>ماليات بر عايدي سرمايه </a:t>
          </a:r>
          <a:r>
            <a:rPr lang="fa-IR" sz="1600" b="0" kern="1200" baseline="0" dirty="0" smtClean="0">
              <a:solidFill>
                <a:schemeClr val="tx1"/>
              </a:solidFill>
              <a:cs typeface="B Nazanin" pitchFamily="2" charset="-78"/>
            </a:rPr>
            <a:t>(ماليات بر اضافه ارزش زمين و مسكن)</a:t>
          </a:r>
          <a:endParaRPr lang="fa-IR" sz="1600" b="0" kern="1200" baseline="0" dirty="0">
            <a:solidFill>
              <a:schemeClr val="tx1"/>
            </a:solidFill>
            <a:cs typeface="B Nazanin" pitchFamily="2" charset="-78"/>
          </a:endParaRPr>
        </a:p>
      </dsp:txBody>
      <dsp:txXfrm>
        <a:off x="1045353" y="849"/>
        <a:ext cx="1911938" cy="1147163"/>
      </dsp:txXfrm>
    </dsp:sp>
    <dsp:sp modelId="{64DBFF77-54A3-4510-8E40-BD031E57EDF4}">
      <dsp:nvSpPr>
        <dsp:cNvPr id="0" name=""/>
        <dsp:cNvSpPr/>
      </dsp:nvSpPr>
      <dsp:spPr>
        <a:xfrm>
          <a:off x="3083002" y="0"/>
          <a:ext cx="1911938" cy="1147163"/>
        </a:xfrm>
        <a:prstGeom prst="rect">
          <a:avLst/>
        </a:prstGeom>
        <a:solidFill>
          <a:schemeClr val="accent5">
            <a:lumMod val="40000"/>
            <a:lumOff val="60000"/>
          </a:schemeClr>
        </a:solidFill>
        <a:ln w="28575">
          <a:solidFill>
            <a:srgbClr val="FF00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kern="1200" baseline="0" dirty="0" smtClean="0">
              <a:solidFill>
                <a:schemeClr val="tx1"/>
              </a:solidFill>
              <a:cs typeface="B Nazanin" pitchFamily="2" charset="-78"/>
            </a:rPr>
            <a:t>ماليات طولي بر نقل و انتقال</a:t>
          </a:r>
        </a:p>
      </dsp:txBody>
      <dsp:txXfrm>
        <a:off x="3083002" y="0"/>
        <a:ext cx="1911938" cy="1147163"/>
      </dsp:txXfrm>
    </dsp:sp>
    <dsp:sp modelId="{0B59957B-8F42-4F8D-91E9-71A35B0DB7B9}">
      <dsp:nvSpPr>
        <dsp:cNvPr id="0" name=""/>
        <dsp:cNvSpPr/>
      </dsp:nvSpPr>
      <dsp:spPr>
        <a:xfrm>
          <a:off x="5251619" y="849"/>
          <a:ext cx="1911938" cy="1147163"/>
        </a:xfrm>
        <a:prstGeom prst="rect">
          <a:avLst/>
        </a:prstGeom>
        <a:solidFill>
          <a:schemeClr val="accent5">
            <a:lumMod val="40000"/>
            <a:lumOff val="60000"/>
          </a:schemeClr>
        </a:solidFill>
        <a:ln w="28575">
          <a:solidFill>
            <a:srgbClr val="FF00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kern="1200" baseline="0" dirty="0" smtClean="0">
              <a:solidFill>
                <a:schemeClr val="tx1"/>
              </a:solidFill>
              <a:cs typeface="B Nazanin" pitchFamily="2" charset="-78"/>
            </a:rPr>
            <a:t>ماليات بر نقل و انتقال مكرر</a:t>
          </a:r>
          <a:endParaRPr lang="fa-IR" sz="2400" b="0" kern="1200" baseline="0" dirty="0">
            <a:solidFill>
              <a:schemeClr val="tx1"/>
            </a:solidFill>
            <a:cs typeface="B Nazanin" pitchFamily="2" charset="-78"/>
          </a:endParaRPr>
        </a:p>
      </dsp:txBody>
      <dsp:txXfrm>
        <a:off x="5251619" y="849"/>
        <a:ext cx="1911938" cy="1147163"/>
      </dsp:txXfrm>
    </dsp:sp>
    <dsp:sp modelId="{1F4CEF7C-0988-4761-A237-AE14A8D4FB8B}">
      <dsp:nvSpPr>
        <dsp:cNvPr id="0" name=""/>
        <dsp:cNvSpPr/>
      </dsp:nvSpPr>
      <dsp:spPr>
        <a:xfrm>
          <a:off x="1045353" y="1339206"/>
          <a:ext cx="1911938" cy="1147163"/>
        </a:xfrm>
        <a:prstGeom prst="rect">
          <a:avLst/>
        </a:prstGeom>
        <a:solidFill>
          <a:schemeClr val="accent5">
            <a:lumMod val="40000"/>
            <a:lumOff val="60000"/>
          </a:schemeClr>
        </a:solidFill>
        <a:ln w="28575">
          <a:solidFill>
            <a:srgbClr val="FF00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kern="1200" baseline="0" dirty="0" smtClean="0">
              <a:solidFill>
                <a:schemeClr val="tx1"/>
              </a:solidFill>
              <a:cs typeface="B Nazanin" pitchFamily="2" charset="-78"/>
            </a:rPr>
            <a:t>ماليات بر ارزش زمين</a:t>
          </a:r>
        </a:p>
      </dsp:txBody>
      <dsp:txXfrm>
        <a:off x="1045353" y="1339206"/>
        <a:ext cx="1911938" cy="1147163"/>
      </dsp:txXfrm>
    </dsp:sp>
    <dsp:sp modelId="{DAA2E02D-6073-4BE9-8814-7357C620352C}">
      <dsp:nvSpPr>
        <dsp:cNvPr id="0" name=""/>
        <dsp:cNvSpPr/>
      </dsp:nvSpPr>
      <dsp:spPr>
        <a:xfrm>
          <a:off x="3148486" y="1339206"/>
          <a:ext cx="1911938" cy="1147163"/>
        </a:xfrm>
        <a:prstGeom prst="rect">
          <a:avLst/>
        </a:prstGeom>
        <a:solidFill>
          <a:schemeClr val="accent5">
            <a:lumMod val="40000"/>
            <a:lumOff val="60000"/>
          </a:schemeClr>
        </a:solidFill>
        <a:ln w="28575">
          <a:solidFill>
            <a:srgbClr val="FF00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kern="1200" baseline="0" smtClean="0">
              <a:solidFill>
                <a:schemeClr val="tx1"/>
              </a:solidFill>
              <a:cs typeface="B Nazanin" pitchFamily="2" charset="-78"/>
            </a:rPr>
            <a:t>ماليات بر املاك گران‌قيمت</a:t>
          </a:r>
          <a:endParaRPr lang="fa-IR" sz="2400" b="0" kern="1200" baseline="0" dirty="0" smtClean="0">
            <a:solidFill>
              <a:schemeClr val="tx1"/>
            </a:solidFill>
            <a:cs typeface="B Nazanin" pitchFamily="2" charset="-78"/>
          </a:endParaRPr>
        </a:p>
      </dsp:txBody>
      <dsp:txXfrm>
        <a:off x="3148486" y="1339206"/>
        <a:ext cx="1911938" cy="1147163"/>
      </dsp:txXfrm>
    </dsp:sp>
    <dsp:sp modelId="{F84C61F6-A27E-444B-8073-DEBABC402B70}">
      <dsp:nvSpPr>
        <dsp:cNvPr id="0" name=""/>
        <dsp:cNvSpPr/>
      </dsp:nvSpPr>
      <dsp:spPr>
        <a:xfrm>
          <a:off x="5251619" y="1339206"/>
          <a:ext cx="1911938" cy="1147163"/>
        </a:xfrm>
        <a:prstGeom prst="rect">
          <a:avLst/>
        </a:prstGeom>
        <a:solidFill>
          <a:schemeClr val="accent5">
            <a:lumMod val="40000"/>
            <a:lumOff val="60000"/>
          </a:schemeClr>
        </a:solidFill>
        <a:ln w="28575">
          <a:solidFill>
            <a:srgbClr val="FF00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kern="1200" baseline="0" dirty="0" smtClean="0">
              <a:solidFill>
                <a:schemeClr val="tx1"/>
              </a:solidFill>
              <a:cs typeface="B Nazanin" pitchFamily="2" charset="-78"/>
            </a:rPr>
            <a:t>ماليات بر اراضي باير شهري</a:t>
          </a:r>
        </a:p>
      </dsp:txBody>
      <dsp:txXfrm>
        <a:off x="5251619" y="1339206"/>
        <a:ext cx="1911938" cy="1147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CBECA-EB0B-4A4F-ADB4-665F2982BE8A}">
      <dsp:nvSpPr>
        <dsp:cNvPr id="0" name=""/>
        <dsp:cNvSpPr/>
      </dsp:nvSpPr>
      <dsp:spPr>
        <a:xfrm>
          <a:off x="0" y="502559"/>
          <a:ext cx="7848600" cy="831600"/>
        </a:xfrm>
        <a:prstGeom prst="rect">
          <a:avLst/>
        </a:prstGeom>
        <a:solidFill>
          <a:schemeClr val="accent5">
            <a:lumMod val="40000"/>
            <a:lumOff val="60000"/>
            <a:alpha val="9000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62E97AD-2406-4A51-AB4D-0D3BB88F2784}">
      <dsp:nvSpPr>
        <dsp:cNvPr id="0" name=""/>
        <dsp:cNvSpPr/>
      </dsp:nvSpPr>
      <dsp:spPr>
        <a:xfrm>
          <a:off x="392430" y="15479"/>
          <a:ext cx="5062025" cy="9741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7661" tIns="0" rIns="207661" bIns="0" numCol="1" spcCol="1270" anchor="ctr" anchorCtr="0">
          <a:noAutofit/>
        </a:bodyPr>
        <a:lstStyle/>
        <a:p>
          <a:pPr lvl="0" algn="ctr" defTabSz="1066800" rtl="1">
            <a:lnSpc>
              <a:spcPct val="90000"/>
            </a:lnSpc>
            <a:spcBef>
              <a:spcPct val="0"/>
            </a:spcBef>
            <a:spcAft>
              <a:spcPct val="35000"/>
            </a:spcAft>
          </a:pPr>
          <a:r>
            <a:rPr lang="fa-IR" sz="2400" b="0" kern="1200" dirty="0" smtClean="0">
              <a:cs typeface="B Nazanin" pitchFamily="2" charset="-78"/>
            </a:rPr>
            <a:t>تأمین منابع مالی مورد نیاز برای پروژۀ ساختمانی</a:t>
          </a:r>
          <a:endParaRPr lang="en-US" sz="2400" b="0" kern="1200" dirty="0">
            <a:cs typeface="B Nazanin" pitchFamily="2" charset="-78"/>
          </a:endParaRPr>
        </a:p>
      </dsp:txBody>
      <dsp:txXfrm>
        <a:off x="439985" y="63034"/>
        <a:ext cx="4966915" cy="879050"/>
      </dsp:txXfrm>
    </dsp:sp>
    <dsp:sp modelId="{FE008A6B-FEC6-442F-A5BB-57B409433F36}">
      <dsp:nvSpPr>
        <dsp:cNvPr id="0" name=""/>
        <dsp:cNvSpPr/>
      </dsp:nvSpPr>
      <dsp:spPr>
        <a:xfrm>
          <a:off x="0" y="1999440"/>
          <a:ext cx="7848600" cy="831600"/>
        </a:xfrm>
        <a:prstGeom prst="rect">
          <a:avLst/>
        </a:prstGeom>
        <a:solidFill>
          <a:schemeClr val="accent5">
            <a:lumMod val="40000"/>
            <a:lumOff val="60000"/>
            <a:alpha val="9000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72482BC-8C48-49CA-A008-8D90CF9E59E8}">
      <dsp:nvSpPr>
        <dsp:cNvPr id="0" name=""/>
        <dsp:cNvSpPr/>
      </dsp:nvSpPr>
      <dsp:spPr>
        <a:xfrm>
          <a:off x="392430" y="1512360"/>
          <a:ext cx="6070067" cy="9741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7661" tIns="0" rIns="207661" bIns="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بهره‌مندی سرمایه‌گذاران خرد از سود ناشی از ساخت‌وساز</a:t>
          </a:r>
          <a:endParaRPr lang="en-US" sz="2400" kern="1200" dirty="0">
            <a:cs typeface="B Nazanin" pitchFamily="2" charset="-78"/>
          </a:endParaRPr>
        </a:p>
      </dsp:txBody>
      <dsp:txXfrm>
        <a:off x="439985" y="1559915"/>
        <a:ext cx="5974957" cy="879050"/>
      </dsp:txXfrm>
    </dsp:sp>
    <dsp:sp modelId="{45A6F1BE-39C9-4423-B9D7-9F69D80CC6F9}">
      <dsp:nvSpPr>
        <dsp:cNvPr id="0" name=""/>
        <dsp:cNvSpPr/>
      </dsp:nvSpPr>
      <dsp:spPr>
        <a:xfrm>
          <a:off x="0" y="3496320"/>
          <a:ext cx="7848600" cy="831600"/>
        </a:xfrm>
        <a:prstGeom prst="rect">
          <a:avLst/>
        </a:prstGeom>
        <a:solidFill>
          <a:schemeClr val="accent5">
            <a:lumMod val="40000"/>
            <a:lumOff val="60000"/>
            <a:alpha val="9000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15C100A-C934-4576-B3BF-79CF265B602E}">
      <dsp:nvSpPr>
        <dsp:cNvPr id="0" name=""/>
        <dsp:cNvSpPr/>
      </dsp:nvSpPr>
      <dsp:spPr>
        <a:xfrm>
          <a:off x="392430" y="3009240"/>
          <a:ext cx="6982899" cy="9741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7661" tIns="0" rIns="207661" bIns="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مصونیت سرمایه‌گذاران خرد از افزایش قیمت بخش مسکن</a:t>
          </a:r>
          <a:endParaRPr lang="en-US" sz="2400" kern="1200" dirty="0">
            <a:cs typeface="B Nazanin" pitchFamily="2" charset="-78"/>
          </a:endParaRPr>
        </a:p>
      </dsp:txBody>
      <dsp:txXfrm>
        <a:off x="439985" y="3056795"/>
        <a:ext cx="6887789" cy="879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3F11D-121D-4AF3-B6F9-70AE4FF61569}">
      <dsp:nvSpPr>
        <dsp:cNvPr id="0" name=""/>
        <dsp:cNvSpPr/>
      </dsp:nvSpPr>
      <dsp:spPr>
        <a:xfrm>
          <a:off x="502838" y="1125623"/>
          <a:ext cx="5974080" cy="928655"/>
        </a:xfrm>
        <a:prstGeom prst="roundRect">
          <a:avLst>
            <a:gd name="adj" fmla="val 10000"/>
          </a:avLst>
        </a:prstGeom>
        <a:solidFill>
          <a:schemeClr val="accent5">
            <a:lumMod val="75000"/>
          </a:schemeClr>
        </a:solidFill>
        <a:ln>
          <a:solidFill>
            <a:schemeClr val="accent5">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0" kern="1200" cap="none" spc="0" baseline="0" dirty="0" smtClean="0">
              <a:ln w="18415" cmpd="sng">
                <a:prstDash val="solid"/>
              </a:ln>
              <a:solidFill>
                <a:schemeClr val="tx1"/>
              </a:solidFill>
              <a:effectLst>
                <a:outerShdw blurRad="38100" dist="38100" dir="2700000" algn="tl">
                  <a:srgbClr val="000000">
                    <a:alpha val="43137"/>
                  </a:srgbClr>
                </a:outerShdw>
              </a:effectLst>
              <a:cs typeface="B Nazanin" pitchFamily="2" charset="-78"/>
            </a:rPr>
            <a:t>تخصیص وجوه به پروژۀ ساختمانی</a:t>
          </a:r>
          <a:endParaRPr lang="en-US" sz="2800" b="0" kern="1200" cap="none" spc="0" baseline="0" dirty="0">
            <a:ln w="18415" cmpd="sng">
              <a:prstDash val="solid"/>
            </a:ln>
            <a:solidFill>
              <a:schemeClr val="tx1"/>
            </a:solidFill>
            <a:effectLst>
              <a:outerShdw blurRad="38100" dist="38100" dir="2700000" algn="tl">
                <a:srgbClr val="000000">
                  <a:alpha val="43137"/>
                </a:srgbClr>
              </a:outerShdw>
            </a:effectLst>
            <a:cs typeface="B Nazanin" pitchFamily="2" charset="-78"/>
          </a:endParaRPr>
        </a:p>
      </dsp:txBody>
      <dsp:txXfrm>
        <a:off x="530037" y="1152822"/>
        <a:ext cx="4893517" cy="874257"/>
      </dsp:txXfrm>
    </dsp:sp>
    <dsp:sp modelId="{8B73328C-C8BB-4B91-BB90-A6AE0CDA6AA2}">
      <dsp:nvSpPr>
        <dsp:cNvPr id="0" name=""/>
        <dsp:cNvSpPr/>
      </dsp:nvSpPr>
      <dsp:spPr>
        <a:xfrm>
          <a:off x="1000598" y="2192424"/>
          <a:ext cx="5974080" cy="928655"/>
        </a:xfrm>
        <a:prstGeom prst="roundRect">
          <a:avLst>
            <a:gd name="adj" fmla="val 10000"/>
          </a:avLst>
        </a:prstGeom>
        <a:solidFill>
          <a:schemeClr val="accent5">
            <a:lumMod val="60000"/>
            <a:lumOff val="40000"/>
          </a:schemeClr>
        </a:solidFill>
        <a:ln>
          <a:solidFill>
            <a:schemeClr val="accent5">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0" kern="1200" cap="none" spc="0" baseline="0" dirty="0" smtClean="0">
              <a:ln w="18415" cmpd="sng">
                <a:prstDash val="solid"/>
              </a:ln>
              <a:solidFill>
                <a:schemeClr val="tx1"/>
              </a:solidFill>
              <a:effectLst>
                <a:outerShdw blurRad="38100" dist="38100" dir="2700000" algn="tl">
                  <a:srgbClr val="000000">
                    <a:alpha val="43137"/>
                  </a:srgbClr>
                </a:outerShdw>
              </a:effectLst>
              <a:cs typeface="B Nazanin" pitchFamily="2" charset="-78"/>
            </a:rPr>
            <a:t>فروش واحدهای ساختمانی پروژه</a:t>
          </a:r>
          <a:endParaRPr lang="en-US" sz="2800" b="0" kern="1200" cap="none" spc="0" baseline="0" dirty="0">
            <a:ln w="18415" cmpd="sng">
              <a:prstDash val="solid"/>
            </a:ln>
            <a:solidFill>
              <a:schemeClr val="tx1"/>
            </a:solidFill>
            <a:effectLst>
              <a:outerShdw blurRad="38100" dist="38100" dir="2700000" algn="tl">
                <a:srgbClr val="000000">
                  <a:alpha val="43137"/>
                </a:srgbClr>
              </a:outerShdw>
            </a:effectLst>
            <a:cs typeface="B Nazanin" pitchFamily="2" charset="-78"/>
          </a:endParaRPr>
        </a:p>
      </dsp:txBody>
      <dsp:txXfrm>
        <a:off x="1027797" y="2219623"/>
        <a:ext cx="4815726" cy="874257"/>
      </dsp:txXfrm>
    </dsp:sp>
    <dsp:sp modelId="{98AD9D36-1ACC-479F-AA6F-715D9873B792}">
      <dsp:nvSpPr>
        <dsp:cNvPr id="0" name=""/>
        <dsp:cNvSpPr/>
      </dsp:nvSpPr>
      <dsp:spPr>
        <a:xfrm>
          <a:off x="1493460" y="3292507"/>
          <a:ext cx="5974080" cy="928655"/>
        </a:xfrm>
        <a:prstGeom prst="roundRect">
          <a:avLst>
            <a:gd name="adj" fmla="val 10000"/>
          </a:avLst>
        </a:prstGeom>
        <a:solidFill>
          <a:schemeClr val="accent5">
            <a:lumMod val="40000"/>
            <a:lumOff val="60000"/>
          </a:schemeClr>
        </a:solidFill>
        <a:ln>
          <a:solidFill>
            <a:schemeClr val="accent5">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0" kern="1200" cap="none" spc="0" baseline="0" dirty="0" smtClean="0">
              <a:ln w="18415" cmpd="sng">
                <a:prstDash val="solid"/>
              </a:ln>
              <a:solidFill>
                <a:schemeClr val="tx1"/>
              </a:solidFill>
              <a:effectLst>
                <a:outerShdw blurRad="38100" dist="38100" dir="2700000" algn="tl">
                  <a:srgbClr val="000000">
                    <a:alpha val="43137"/>
                  </a:srgbClr>
                </a:outerShdw>
              </a:effectLst>
              <a:cs typeface="B Nazanin" pitchFamily="2" charset="-78"/>
            </a:rPr>
            <a:t>اعطای وجوه به‌دست</a:t>
          </a:r>
          <a:r>
            <a:rPr lang="fa-IR" sz="2800" kern="1200" baseline="0" dirty="0" smtClean="0">
              <a:solidFill>
                <a:schemeClr val="tx1"/>
              </a:solidFill>
              <a:cs typeface="B Nazanin" pitchFamily="2" charset="-78"/>
            </a:rPr>
            <a:t> </a:t>
          </a:r>
          <a:r>
            <a:rPr lang="fa-IR" sz="2800" b="0" kern="1200" cap="none" spc="0" baseline="0" dirty="0" smtClean="0">
              <a:ln w="18415" cmpd="sng">
                <a:prstDash val="solid"/>
              </a:ln>
              <a:solidFill>
                <a:schemeClr val="tx1"/>
              </a:solidFill>
              <a:effectLst>
                <a:outerShdw blurRad="38100" dist="38100" dir="2700000" algn="tl">
                  <a:srgbClr val="000000">
                    <a:alpha val="43137"/>
                  </a:srgbClr>
                </a:outerShdw>
              </a:effectLst>
              <a:cs typeface="B Nazanin" pitchFamily="2" charset="-78"/>
            </a:rPr>
            <a:t>آمده</a:t>
          </a:r>
          <a:r>
            <a:rPr lang="en-US" sz="2800" kern="1200" baseline="0" dirty="0" smtClean="0">
              <a:solidFill>
                <a:schemeClr val="tx1"/>
              </a:solidFill>
              <a:cs typeface="B Nazanin" pitchFamily="2" charset="-78"/>
            </a:rPr>
            <a:t> </a:t>
          </a:r>
          <a:r>
            <a:rPr lang="fa-IR" sz="2800" b="0" kern="1200" cap="none" spc="0" baseline="0" dirty="0" smtClean="0">
              <a:ln w="18415" cmpd="sng">
                <a:prstDash val="solid"/>
              </a:ln>
              <a:solidFill>
                <a:schemeClr val="tx1"/>
              </a:solidFill>
              <a:effectLst>
                <a:outerShdw blurRad="38100" dist="38100" dir="2700000" algn="tl">
                  <a:srgbClr val="000000">
                    <a:alpha val="43137"/>
                  </a:srgbClr>
                </a:outerShdw>
              </a:effectLst>
              <a:cs typeface="B Nazanin" pitchFamily="2" charset="-78"/>
            </a:rPr>
            <a:t>به سرمایه‌گذاران</a:t>
          </a:r>
          <a:endParaRPr lang="en-US" sz="2800" b="0" kern="1200" cap="none" spc="0" baseline="0" dirty="0">
            <a:ln w="18415" cmpd="sng">
              <a:prstDash val="solid"/>
            </a:ln>
            <a:solidFill>
              <a:schemeClr val="tx1"/>
            </a:solidFill>
            <a:effectLst>
              <a:outerShdw blurRad="38100" dist="38100" dir="2700000" algn="tl">
                <a:srgbClr val="000000">
                  <a:alpha val="43137"/>
                </a:srgbClr>
              </a:outerShdw>
            </a:effectLst>
            <a:cs typeface="B Nazanin" pitchFamily="2" charset="-78"/>
          </a:endParaRPr>
        </a:p>
      </dsp:txBody>
      <dsp:txXfrm>
        <a:off x="1520659" y="3319706"/>
        <a:ext cx="4823194" cy="874257"/>
      </dsp:txXfrm>
    </dsp:sp>
    <dsp:sp modelId="{9D9048BC-B5AF-4C06-BF3A-30B4D0B81428}">
      <dsp:nvSpPr>
        <dsp:cNvPr id="0" name=""/>
        <dsp:cNvSpPr/>
      </dsp:nvSpPr>
      <dsp:spPr>
        <a:xfrm>
          <a:off x="0" y="76200"/>
          <a:ext cx="5974080" cy="928655"/>
        </a:xfrm>
        <a:prstGeom prst="roundRect">
          <a:avLst>
            <a:gd name="adj" fmla="val 10000"/>
          </a:avLst>
        </a:prstGeom>
        <a:solidFill>
          <a:schemeClr val="accent5">
            <a:lumMod val="50000"/>
          </a:schemeClr>
        </a:solidFill>
        <a:ln>
          <a:solidFill>
            <a:schemeClr val="accent5">
              <a:lumMod val="5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0" kern="1200" cap="none" spc="0" baseline="0" dirty="0" smtClean="0">
              <a:ln w="18415" cmpd="sng">
                <a:prstDash val="solid"/>
              </a:ln>
              <a:solidFill>
                <a:schemeClr val="tx1"/>
              </a:solidFill>
              <a:effectLst>
                <a:outerShdw blurRad="38100" dist="38100" dir="2700000" algn="tl">
                  <a:srgbClr val="000000">
                    <a:alpha val="43137"/>
                  </a:srgbClr>
                </a:outerShdw>
              </a:effectLst>
              <a:cs typeface="B Nazanin" pitchFamily="2" charset="-78"/>
            </a:rPr>
            <a:t>جمع‌آوری وجوه از سرمایه‌گذاران</a:t>
          </a:r>
          <a:endParaRPr lang="en-US" sz="2800" b="0" kern="1200" cap="none" spc="0" baseline="0" dirty="0">
            <a:ln w="18415" cmpd="sng">
              <a:prstDash val="solid"/>
            </a:ln>
            <a:solidFill>
              <a:schemeClr val="tx1"/>
            </a:solidFill>
            <a:effectLst>
              <a:outerShdw blurRad="38100" dist="38100" dir="2700000" algn="tl">
                <a:srgbClr val="000000">
                  <a:alpha val="43137"/>
                </a:srgbClr>
              </a:outerShdw>
            </a:effectLst>
            <a:cs typeface="B Nazanin" pitchFamily="2" charset="-78"/>
          </a:endParaRPr>
        </a:p>
      </dsp:txBody>
      <dsp:txXfrm>
        <a:off x="27199" y="103399"/>
        <a:ext cx="4815726" cy="874257"/>
      </dsp:txXfrm>
    </dsp:sp>
    <dsp:sp modelId="{D417F613-C45D-44E4-88DD-5951F022A04B}">
      <dsp:nvSpPr>
        <dsp:cNvPr id="0" name=""/>
        <dsp:cNvSpPr/>
      </dsp:nvSpPr>
      <dsp:spPr>
        <a:xfrm>
          <a:off x="5870781" y="1698762"/>
          <a:ext cx="603626" cy="603626"/>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en-US" sz="2800" b="0" kern="1200" cap="none" spc="0" baseline="0" dirty="0">
            <a:ln w="18415" cmpd="sng">
              <a:solidFill>
                <a:srgbClr val="FFFFFF"/>
              </a:solidFill>
              <a:prstDash val="solid"/>
            </a:ln>
            <a:solidFill>
              <a:schemeClr val="tx1"/>
            </a:solidFill>
            <a:effectLst>
              <a:outerShdw blurRad="38100" dist="38100" dir="2700000" algn="tl">
                <a:srgbClr val="000000">
                  <a:alpha val="43137"/>
                </a:srgbClr>
              </a:outerShdw>
            </a:effectLst>
            <a:cs typeface="B Nazanin" pitchFamily="2" charset="-78"/>
          </a:endParaRPr>
        </a:p>
      </dsp:txBody>
      <dsp:txXfrm>
        <a:off x="6006597" y="1698762"/>
        <a:ext cx="331994" cy="454229"/>
      </dsp:txXfrm>
    </dsp:sp>
    <dsp:sp modelId="{84B3260C-1EC0-49B6-B474-53D2C8EB6886}">
      <dsp:nvSpPr>
        <dsp:cNvPr id="0" name=""/>
        <dsp:cNvSpPr/>
      </dsp:nvSpPr>
      <dsp:spPr>
        <a:xfrm>
          <a:off x="6371110" y="2796264"/>
          <a:ext cx="603626" cy="603626"/>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en-US" sz="2800" b="0" kern="1200" cap="none" spc="0" baseline="0" dirty="0">
            <a:ln w="18415" cmpd="sng">
              <a:solidFill>
                <a:srgbClr val="FFFFFF"/>
              </a:solidFill>
              <a:prstDash val="solid"/>
            </a:ln>
            <a:solidFill>
              <a:schemeClr val="tx1"/>
            </a:solidFill>
            <a:effectLst>
              <a:outerShdw blurRad="38100" dist="38100" dir="2700000" algn="tl">
                <a:srgbClr val="000000">
                  <a:alpha val="43137"/>
                </a:srgbClr>
              </a:outerShdw>
            </a:effectLst>
            <a:cs typeface="B Nazanin" pitchFamily="2" charset="-78"/>
          </a:endParaRPr>
        </a:p>
      </dsp:txBody>
      <dsp:txXfrm>
        <a:off x="6506926" y="2796264"/>
        <a:ext cx="331994" cy="454229"/>
      </dsp:txXfrm>
    </dsp:sp>
    <dsp:sp modelId="{A9CE153A-7B42-48BF-A716-F37756CF77BA}">
      <dsp:nvSpPr>
        <dsp:cNvPr id="0" name=""/>
        <dsp:cNvSpPr/>
      </dsp:nvSpPr>
      <dsp:spPr>
        <a:xfrm>
          <a:off x="5334002" y="762002"/>
          <a:ext cx="603626" cy="603626"/>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en-US" sz="2800" b="0" kern="1200" cap="none" spc="0" baseline="0" dirty="0">
            <a:ln w="18415" cmpd="sng">
              <a:solidFill>
                <a:srgbClr val="FFFFFF"/>
              </a:solidFill>
              <a:prstDash val="solid"/>
            </a:ln>
            <a:solidFill>
              <a:schemeClr val="tx1"/>
            </a:solidFill>
            <a:effectLst>
              <a:outerShdw blurRad="38100" dist="38100" dir="2700000" algn="tl">
                <a:srgbClr val="000000">
                  <a:alpha val="43137"/>
                </a:srgbClr>
              </a:outerShdw>
            </a:effectLst>
            <a:cs typeface="B Nazanin" pitchFamily="2" charset="-78"/>
          </a:endParaRPr>
        </a:p>
      </dsp:txBody>
      <dsp:txXfrm>
        <a:off x="5469818" y="762002"/>
        <a:ext cx="331994" cy="454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E2039-F40B-485C-8DD3-4113F931430B}">
      <dsp:nvSpPr>
        <dsp:cNvPr id="0" name=""/>
        <dsp:cNvSpPr/>
      </dsp:nvSpPr>
      <dsp:spPr>
        <a:xfrm>
          <a:off x="2077532" y="207586"/>
          <a:ext cx="4125854" cy="1072314"/>
        </a:xfrm>
        <a:prstGeom prst="rect">
          <a:avLst/>
        </a:prstGeom>
        <a:solidFill>
          <a:schemeClr val="lt1">
            <a:alpha val="40000"/>
            <a:hueOff val="0"/>
            <a:satOff val="0"/>
            <a:lumOff val="0"/>
            <a:alphaOff val="0"/>
          </a:schemeClr>
        </a:solidFill>
        <a:ln w="38100"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6314"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itchFamily="2" charset="-78"/>
            </a:rPr>
            <a:t>بازار اولیۀ رهن</a:t>
          </a:r>
          <a:endParaRPr lang="da-DK" sz="2800" kern="1200" dirty="0" smtClean="0">
            <a:cs typeface="B Nazanin" pitchFamily="2" charset="-78"/>
          </a:endParaRPr>
        </a:p>
        <a:p>
          <a:pPr lvl="0" algn="ctr" defTabSz="1244600" rtl="1">
            <a:lnSpc>
              <a:spcPct val="90000"/>
            </a:lnSpc>
            <a:spcBef>
              <a:spcPct val="0"/>
            </a:spcBef>
            <a:spcAft>
              <a:spcPct val="35000"/>
            </a:spcAft>
          </a:pPr>
          <a:r>
            <a:rPr lang="fa-IR" sz="2800" kern="1200" dirty="0" smtClean="0">
              <a:cs typeface="B Nazanin" pitchFamily="2" charset="-78"/>
            </a:rPr>
            <a:t> (</a:t>
          </a:r>
          <a:r>
            <a:rPr lang="da-DK" sz="2800" kern="1200" dirty="0" smtClean="0">
              <a:latin typeface="Times New Roman" pitchFamily="18" charset="0"/>
              <a:cs typeface="Times New Roman" pitchFamily="18" charset="0"/>
            </a:rPr>
            <a:t>mortgage</a:t>
          </a:r>
          <a:r>
            <a:rPr lang="fa-IR" sz="2800" kern="1200" dirty="0" smtClean="0">
              <a:cs typeface="B Nazanin" pitchFamily="2" charset="-78"/>
            </a:rPr>
            <a:t>)</a:t>
          </a:r>
          <a:endParaRPr lang="en-US" sz="2800" kern="1200" dirty="0">
            <a:cs typeface="B Nazanin" pitchFamily="2" charset="-78"/>
          </a:endParaRPr>
        </a:p>
      </dsp:txBody>
      <dsp:txXfrm>
        <a:off x="2077532" y="207586"/>
        <a:ext cx="4125854" cy="1072314"/>
      </dsp:txXfrm>
    </dsp:sp>
    <dsp:sp modelId="{FDA2E864-108A-45A8-9FD0-21F2B46C9A7E}">
      <dsp:nvSpPr>
        <dsp:cNvPr id="0" name=""/>
        <dsp:cNvSpPr/>
      </dsp:nvSpPr>
      <dsp:spPr>
        <a:xfrm>
          <a:off x="2281781" y="52697"/>
          <a:ext cx="750620" cy="1125930"/>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ACAE1C-693B-4CA9-A3EF-F25CA45A840E}">
      <dsp:nvSpPr>
        <dsp:cNvPr id="0" name=""/>
        <dsp:cNvSpPr/>
      </dsp:nvSpPr>
      <dsp:spPr>
        <a:xfrm>
          <a:off x="2077532" y="1557511"/>
          <a:ext cx="4125854" cy="1072314"/>
        </a:xfrm>
        <a:prstGeom prst="rect">
          <a:avLst/>
        </a:prstGeom>
        <a:solidFill>
          <a:schemeClr val="lt1">
            <a:alpha val="40000"/>
            <a:hueOff val="0"/>
            <a:satOff val="0"/>
            <a:lumOff val="0"/>
            <a:alphaOff val="0"/>
          </a:schemeClr>
        </a:solidFill>
        <a:ln w="38100"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6314"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itchFamily="2" charset="-78"/>
            </a:rPr>
            <a:t>بازار ثانویۀ رهن (</a:t>
          </a:r>
          <a:r>
            <a:rPr lang="da-DK" sz="2800" kern="1200" dirty="0" smtClean="0">
              <a:latin typeface="Times New Roman" pitchFamily="18" charset="0"/>
              <a:cs typeface="Times New Roman" pitchFamily="18" charset="0"/>
            </a:rPr>
            <a:t>MBS</a:t>
          </a:r>
          <a:r>
            <a:rPr lang="fa-IR" sz="2800" kern="1200" dirty="0" smtClean="0">
              <a:cs typeface="B Nazanin" pitchFamily="2" charset="-78"/>
            </a:rPr>
            <a:t>)</a:t>
          </a:r>
          <a:endParaRPr lang="en-US" sz="2800" kern="1200" dirty="0">
            <a:cs typeface="B Nazanin" pitchFamily="2" charset="-78"/>
          </a:endParaRPr>
        </a:p>
      </dsp:txBody>
      <dsp:txXfrm>
        <a:off x="2077532" y="1557511"/>
        <a:ext cx="4125854" cy="1072314"/>
      </dsp:txXfrm>
    </dsp:sp>
    <dsp:sp modelId="{A5D13D90-4A51-42E2-A756-A6B3409CF589}">
      <dsp:nvSpPr>
        <dsp:cNvPr id="0" name=""/>
        <dsp:cNvSpPr/>
      </dsp:nvSpPr>
      <dsp:spPr>
        <a:xfrm>
          <a:off x="2281781" y="1402621"/>
          <a:ext cx="750620" cy="1125930"/>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1606C3-92FA-4569-B374-A20CC3052595}">
      <dsp:nvSpPr>
        <dsp:cNvPr id="0" name=""/>
        <dsp:cNvSpPr/>
      </dsp:nvSpPr>
      <dsp:spPr>
        <a:xfrm>
          <a:off x="2077532" y="2907436"/>
          <a:ext cx="4125854" cy="1072314"/>
        </a:xfrm>
        <a:prstGeom prst="rect">
          <a:avLst/>
        </a:prstGeom>
        <a:solidFill>
          <a:schemeClr val="lt1">
            <a:alpha val="40000"/>
            <a:hueOff val="0"/>
            <a:satOff val="0"/>
            <a:lumOff val="0"/>
            <a:alphaOff val="0"/>
          </a:schemeClr>
        </a:solidFill>
        <a:ln w="38100"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6314"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itchFamily="2" charset="-78"/>
            </a:rPr>
            <a:t>مشارکت زمانی</a:t>
          </a:r>
          <a:endParaRPr lang="en-US" sz="2800" kern="1200" dirty="0">
            <a:cs typeface="B Nazanin" pitchFamily="2" charset="-78"/>
          </a:endParaRPr>
        </a:p>
      </dsp:txBody>
      <dsp:txXfrm>
        <a:off x="2077532" y="2907436"/>
        <a:ext cx="4125854" cy="1072314"/>
      </dsp:txXfrm>
    </dsp:sp>
    <dsp:sp modelId="{CB4F5214-9290-4C42-B899-535B8D97A997}">
      <dsp:nvSpPr>
        <dsp:cNvPr id="0" name=""/>
        <dsp:cNvSpPr/>
      </dsp:nvSpPr>
      <dsp:spPr>
        <a:xfrm>
          <a:off x="2281781" y="2752546"/>
          <a:ext cx="750620" cy="1125930"/>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59856-4E6B-404E-A972-E9BE794E4B94}">
      <dsp:nvSpPr>
        <dsp:cNvPr id="0" name=""/>
        <dsp:cNvSpPr/>
      </dsp:nvSpPr>
      <dsp:spPr>
        <a:xfrm rot="5400000">
          <a:off x="5187659" y="-2128344"/>
          <a:ext cx="802868" cy="5260323"/>
        </a:xfrm>
        <a:prstGeom prst="round2SameRect">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Nazanin" pitchFamily="2" charset="-78"/>
            </a:rPr>
            <a:t>وام‌گیرنده متعهد است اصل و فرع و جریمه‌های احتمالی را پرداخت نماید.</a:t>
          </a:r>
          <a:endParaRPr lang="en-US" sz="2000" kern="1200" dirty="0">
            <a:cs typeface="B Nazanin" pitchFamily="2" charset="-78"/>
          </a:endParaRPr>
        </a:p>
      </dsp:txBody>
      <dsp:txXfrm rot="-5400000">
        <a:off x="2958932" y="139576"/>
        <a:ext cx="5221130" cy="724482"/>
      </dsp:txXfrm>
    </dsp:sp>
    <dsp:sp modelId="{4BB51563-BE41-49C5-AE2E-FD01CC4F9265}">
      <dsp:nvSpPr>
        <dsp:cNvPr id="0" name=""/>
        <dsp:cNvSpPr/>
      </dsp:nvSpPr>
      <dsp:spPr>
        <a:xfrm>
          <a:off x="0" y="25"/>
          <a:ext cx="2958932" cy="1003585"/>
        </a:xfrm>
        <a:prstGeom prst="roundRect">
          <a:avLst/>
        </a:prstGeom>
        <a:solidFill>
          <a:schemeClr val="accent5">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1">
            <a:lnSpc>
              <a:spcPct val="90000"/>
            </a:lnSpc>
            <a:spcBef>
              <a:spcPct val="0"/>
            </a:spcBef>
            <a:spcAft>
              <a:spcPct val="35000"/>
            </a:spcAft>
          </a:pPr>
          <a:r>
            <a:rPr lang="fa-IR" sz="2300" kern="1200" dirty="0" smtClean="0">
              <a:cs typeface="B Nazanin" pitchFamily="2" charset="-78"/>
            </a:rPr>
            <a:t>تعهد پرداخت</a:t>
          </a:r>
          <a:endParaRPr lang="en-US" sz="2300" kern="1200" dirty="0">
            <a:cs typeface="B Nazanin" pitchFamily="2" charset="-78"/>
          </a:endParaRPr>
        </a:p>
      </dsp:txBody>
      <dsp:txXfrm>
        <a:off x="48991" y="49016"/>
        <a:ext cx="2860950" cy="905603"/>
      </dsp:txXfrm>
    </dsp:sp>
    <dsp:sp modelId="{6440722A-AA9A-4BF2-BA65-B9CA912F9DFF}">
      <dsp:nvSpPr>
        <dsp:cNvPr id="0" name=""/>
        <dsp:cNvSpPr/>
      </dsp:nvSpPr>
      <dsp:spPr>
        <a:xfrm rot="5400000">
          <a:off x="5187659" y="-1074579"/>
          <a:ext cx="802868" cy="5260323"/>
        </a:xfrm>
        <a:prstGeom prst="round2SameRect">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1">
            <a:lnSpc>
              <a:spcPct val="90000"/>
            </a:lnSpc>
            <a:spcBef>
              <a:spcPct val="0"/>
            </a:spcBef>
            <a:spcAft>
              <a:spcPct val="15000"/>
            </a:spcAft>
            <a:buChar char="••"/>
          </a:pPr>
          <a:r>
            <a:rPr lang="fa-IR" sz="1600" kern="1200" dirty="0" smtClean="0">
              <a:cs typeface="B Nazanin" pitchFamily="2" charset="-78"/>
            </a:rPr>
            <a:t>به‌عنوان </a:t>
          </a:r>
          <a:r>
            <a:rPr lang="fa-IR" sz="1600" kern="1200" dirty="0" smtClean="0">
              <a:cs typeface="B Nazanin" pitchFamily="2" charset="-78"/>
            </a:rPr>
            <a:t>مثال، </a:t>
          </a:r>
          <a:r>
            <a:rPr lang="fa-IR" sz="1600" kern="1200" dirty="0" smtClean="0">
              <a:cs typeface="B Nazanin" pitchFamily="2" charset="-78"/>
            </a:rPr>
            <a:t>اگر وام‌گیرنده در پرداخت مالیات اموال نکول کند، این عمل او به </a:t>
          </a:r>
          <a:r>
            <a:rPr lang="fa-IR" sz="1600" kern="1200" dirty="0" smtClean="0">
              <a:cs typeface="B Nazanin" pitchFamily="2" charset="-78"/>
            </a:rPr>
            <a:t>مثابۀ </a:t>
          </a:r>
          <a:r>
            <a:rPr lang="fa-IR" sz="1600" kern="1200" dirty="0" smtClean="0">
              <a:cs typeface="B Nazanin" pitchFamily="2" charset="-78"/>
            </a:rPr>
            <a:t>نکول در پرداخت‌های وام رهنی تلقی </a:t>
          </a:r>
          <a:r>
            <a:rPr lang="fa-IR" sz="1600" kern="1200" dirty="0" smtClean="0">
              <a:cs typeface="B Nazanin" pitchFamily="2" charset="-78"/>
            </a:rPr>
            <a:t>می‌شود</a:t>
          </a:r>
          <a:r>
            <a:rPr lang="fa-IR" sz="1600" kern="1200" dirty="0" smtClean="0">
              <a:cs typeface="B Nazanin" pitchFamily="2" charset="-78"/>
            </a:rPr>
            <a:t>، چراکه دولت نسبت به وام‌دهنده در استیفای حقوق خود (دریافت مالیات) اولویت دارد.</a:t>
          </a:r>
          <a:endParaRPr lang="en-US" sz="1600" kern="1200" dirty="0">
            <a:cs typeface="B Nazanin" pitchFamily="2" charset="-78"/>
          </a:endParaRPr>
        </a:p>
      </dsp:txBody>
      <dsp:txXfrm rot="-5400000">
        <a:off x="2958932" y="1193341"/>
        <a:ext cx="5221130" cy="724482"/>
      </dsp:txXfrm>
    </dsp:sp>
    <dsp:sp modelId="{1D8DC013-CF57-44E3-97A0-502016059AA6}">
      <dsp:nvSpPr>
        <dsp:cNvPr id="0" name=""/>
        <dsp:cNvSpPr/>
      </dsp:nvSpPr>
      <dsp:spPr>
        <a:xfrm>
          <a:off x="0" y="1053789"/>
          <a:ext cx="2958932" cy="1003585"/>
        </a:xfrm>
        <a:prstGeom prst="roundRect">
          <a:avLst/>
        </a:prstGeom>
        <a:solidFill>
          <a:schemeClr val="accent5">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1">
            <a:lnSpc>
              <a:spcPct val="90000"/>
            </a:lnSpc>
            <a:spcBef>
              <a:spcPct val="0"/>
            </a:spcBef>
            <a:spcAft>
              <a:spcPct val="35000"/>
            </a:spcAft>
          </a:pPr>
          <a:r>
            <a:rPr lang="fa-IR" sz="2300" kern="1200" dirty="0" smtClean="0">
              <a:cs typeface="B Nazanin" pitchFamily="2" charset="-78"/>
            </a:rPr>
            <a:t>رعایت اولویت ذی‌نفعان وام رهنی</a:t>
          </a:r>
          <a:endParaRPr lang="en-US" sz="2300" kern="1200" dirty="0">
            <a:cs typeface="B Nazanin" pitchFamily="2" charset="-78"/>
          </a:endParaRPr>
        </a:p>
      </dsp:txBody>
      <dsp:txXfrm>
        <a:off x="48991" y="1102780"/>
        <a:ext cx="2860950" cy="9056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7CE7E-6796-44E4-963D-40AC00893740}">
      <dsp:nvSpPr>
        <dsp:cNvPr id="0" name=""/>
        <dsp:cNvSpPr/>
      </dsp:nvSpPr>
      <dsp:spPr>
        <a:xfrm rot="5400000">
          <a:off x="5255529" y="-2175018"/>
          <a:ext cx="765059" cy="5306408"/>
        </a:xfrm>
        <a:prstGeom prst="round2SameRect">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Nazanin" pitchFamily="2" charset="-78"/>
            </a:rPr>
            <a:t>وام‌گیرنده باید حداقل به اندازۀ ارزش وام رهنی، ملک را در برابر حوادثی مانند آتش‌سوزی، سیل و ... بیمه کند.</a:t>
          </a:r>
          <a:endParaRPr lang="en-US" sz="2000" kern="1200" dirty="0">
            <a:cs typeface="B Nazanin" pitchFamily="2" charset="-78"/>
          </a:endParaRPr>
        </a:p>
      </dsp:txBody>
      <dsp:txXfrm rot="-5400000">
        <a:off x="2984855" y="133003"/>
        <a:ext cx="5269061" cy="690365"/>
      </dsp:txXfrm>
    </dsp:sp>
    <dsp:sp modelId="{41A74AB3-11EF-4A9B-8636-9FF1165EB356}">
      <dsp:nvSpPr>
        <dsp:cNvPr id="0" name=""/>
        <dsp:cNvSpPr/>
      </dsp:nvSpPr>
      <dsp:spPr>
        <a:xfrm>
          <a:off x="0" y="23"/>
          <a:ext cx="2984855" cy="956324"/>
        </a:xfrm>
        <a:prstGeom prst="roundRect">
          <a:avLst/>
        </a:prstGeom>
        <a:solidFill>
          <a:schemeClr val="accent5">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1">
            <a:lnSpc>
              <a:spcPct val="90000"/>
            </a:lnSpc>
            <a:spcBef>
              <a:spcPct val="0"/>
            </a:spcBef>
            <a:spcAft>
              <a:spcPct val="35000"/>
            </a:spcAft>
          </a:pPr>
          <a:r>
            <a:rPr lang="fa-IR" sz="2200" kern="1200" dirty="0" smtClean="0">
              <a:cs typeface="B Nazanin" pitchFamily="2" charset="-78"/>
            </a:rPr>
            <a:t>بیمۀ حوادث</a:t>
          </a:r>
          <a:endParaRPr lang="en-US" sz="2200" kern="1200" dirty="0">
            <a:cs typeface="B Nazanin" pitchFamily="2" charset="-78"/>
          </a:endParaRPr>
        </a:p>
      </dsp:txBody>
      <dsp:txXfrm>
        <a:off x="46684" y="46707"/>
        <a:ext cx="2891487" cy="862956"/>
      </dsp:txXfrm>
    </dsp:sp>
    <dsp:sp modelId="{2D985D76-5FDC-4C41-827C-0229EE973679}">
      <dsp:nvSpPr>
        <dsp:cNvPr id="0" name=""/>
        <dsp:cNvSpPr/>
      </dsp:nvSpPr>
      <dsp:spPr>
        <a:xfrm rot="5400000">
          <a:off x="5255529" y="-1170877"/>
          <a:ext cx="765059" cy="5306408"/>
        </a:xfrm>
        <a:prstGeom prst="round2SameRect">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1">
            <a:lnSpc>
              <a:spcPct val="90000"/>
            </a:lnSpc>
            <a:spcBef>
              <a:spcPct val="0"/>
            </a:spcBef>
            <a:spcAft>
              <a:spcPct val="15000"/>
            </a:spcAft>
            <a:buChar char="••"/>
          </a:pPr>
          <a:r>
            <a:rPr lang="fa-IR" sz="1600" kern="1200" dirty="0" smtClean="0">
              <a:cs typeface="B Nazanin" pitchFamily="2" charset="-78"/>
            </a:rPr>
            <a:t>وام‌گیرنده باید </a:t>
          </a:r>
          <a:r>
            <a:rPr lang="fa-IR" sz="1600" kern="1200" dirty="0" smtClean="0">
              <a:cs typeface="B Nazanin" pitchFamily="2" charset="-78"/>
            </a:rPr>
            <a:t>وام رهنی خود را بیمه کند. (عموماً در زمان‌هایی که دولت وام رهنی را تضمین نکرده باشد و نسبت وام به ارزش ملک بیش از 80 درصد باشد)</a:t>
          </a:r>
          <a:endParaRPr lang="en-US" sz="1600" kern="1200" dirty="0">
            <a:cs typeface="B Nazanin" pitchFamily="2" charset="-78"/>
          </a:endParaRPr>
        </a:p>
      </dsp:txBody>
      <dsp:txXfrm rot="-5400000">
        <a:off x="2984855" y="1137144"/>
        <a:ext cx="5269061" cy="690365"/>
      </dsp:txXfrm>
    </dsp:sp>
    <dsp:sp modelId="{AE249E5E-9686-401F-A6C2-EF4CA18C7EE7}">
      <dsp:nvSpPr>
        <dsp:cNvPr id="0" name=""/>
        <dsp:cNvSpPr/>
      </dsp:nvSpPr>
      <dsp:spPr>
        <a:xfrm>
          <a:off x="0" y="1004164"/>
          <a:ext cx="2984855" cy="956324"/>
        </a:xfrm>
        <a:prstGeom prst="roundRect">
          <a:avLst/>
        </a:prstGeom>
        <a:solidFill>
          <a:schemeClr val="accent5">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1">
            <a:lnSpc>
              <a:spcPct val="90000"/>
            </a:lnSpc>
            <a:spcBef>
              <a:spcPct val="0"/>
            </a:spcBef>
            <a:spcAft>
              <a:spcPct val="35000"/>
            </a:spcAft>
          </a:pPr>
          <a:r>
            <a:rPr lang="fa-IR" sz="2200" kern="1200" dirty="0" smtClean="0">
              <a:cs typeface="B Nazanin" pitchFamily="2" charset="-78"/>
            </a:rPr>
            <a:t>بیمۀ وام رهنی (</a:t>
          </a:r>
          <a:r>
            <a:rPr lang="en-US" sz="2200" kern="1200" dirty="0" smtClean="0">
              <a:latin typeface="Times New Roman" pitchFamily="18" charset="0"/>
              <a:cs typeface="Times New Roman" pitchFamily="18" charset="0"/>
            </a:rPr>
            <a:t>mortgage insurance</a:t>
          </a:r>
          <a:r>
            <a:rPr lang="fa-IR" sz="2200" kern="1200" dirty="0" smtClean="0">
              <a:cs typeface="B Nazanin" pitchFamily="2" charset="-78"/>
            </a:rPr>
            <a:t>)</a:t>
          </a:r>
          <a:endParaRPr lang="en-US" sz="2200" kern="1200" dirty="0">
            <a:cs typeface="B Nazanin" pitchFamily="2" charset="-78"/>
          </a:endParaRPr>
        </a:p>
      </dsp:txBody>
      <dsp:txXfrm>
        <a:off x="46684" y="1050848"/>
        <a:ext cx="2891487" cy="8629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CBB83-336F-41DB-9045-D92EC0D58442}">
      <dsp:nvSpPr>
        <dsp:cNvPr id="0" name=""/>
        <dsp:cNvSpPr/>
      </dsp:nvSpPr>
      <dsp:spPr>
        <a:xfrm rot="5400000">
          <a:off x="5185498" y="-2120159"/>
          <a:ext cx="821259" cy="5266944"/>
        </a:xfrm>
        <a:prstGeom prst="round2SameRect">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Nazanin" pitchFamily="2" charset="-78"/>
            </a:rPr>
            <a:t>وام‌دهنده ابتدا جرایم و </a:t>
          </a:r>
          <a:r>
            <a:rPr lang="fa-IR" sz="2000" kern="1200" dirty="0" smtClean="0">
              <a:cs typeface="B Nazanin" pitchFamily="2" charset="-78"/>
            </a:rPr>
            <a:t>هزینه‌ها، </a:t>
          </a:r>
          <a:r>
            <a:rPr lang="fa-IR" sz="2000" kern="1200" dirty="0" smtClean="0">
              <a:cs typeface="B Nazanin" pitchFamily="2" charset="-78"/>
            </a:rPr>
            <a:t>سپس بهره و در نهایت اصل وام </a:t>
          </a:r>
          <a:r>
            <a:rPr lang="fa-IR" sz="2000" kern="1200" dirty="0" smtClean="0">
              <a:cs typeface="B Nazanin" pitchFamily="2" charset="-78"/>
            </a:rPr>
            <a:t>را لحاظ می‌کند.</a:t>
          </a:r>
          <a:endParaRPr lang="en-US" sz="2000" kern="1200" dirty="0">
            <a:cs typeface="B Nazanin" pitchFamily="2" charset="-78"/>
          </a:endParaRPr>
        </a:p>
      </dsp:txBody>
      <dsp:txXfrm rot="-5400000">
        <a:off x="2962656" y="142774"/>
        <a:ext cx="5226853" cy="741077"/>
      </dsp:txXfrm>
    </dsp:sp>
    <dsp:sp modelId="{07FA8A27-AD21-46B8-BACA-5242035A95D2}">
      <dsp:nvSpPr>
        <dsp:cNvPr id="0" name=""/>
        <dsp:cNvSpPr/>
      </dsp:nvSpPr>
      <dsp:spPr>
        <a:xfrm>
          <a:off x="0" y="25"/>
          <a:ext cx="2962656" cy="1026574"/>
        </a:xfrm>
        <a:prstGeom prst="roundRect">
          <a:avLst/>
        </a:prstGeom>
        <a:solidFill>
          <a:schemeClr val="accent5">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1">
            <a:lnSpc>
              <a:spcPct val="90000"/>
            </a:lnSpc>
            <a:spcBef>
              <a:spcPct val="0"/>
            </a:spcBef>
            <a:spcAft>
              <a:spcPct val="35000"/>
            </a:spcAft>
          </a:pPr>
          <a:r>
            <a:rPr lang="fa-IR" sz="2900" kern="1200" dirty="0" smtClean="0">
              <a:cs typeface="B Nazanin" pitchFamily="2" charset="-78"/>
            </a:rPr>
            <a:t>ترتیب اعمال پرداخت‌ها</a:t>
          </a:r>
          <a:endParaRPr lang="en-US" sz="2900" kern="1200" dirty="0">
            <a:cs typeface="B Nazanin" pitchFamily="2" charset="-78"/>
          </a:endParaRPr>
        </a:p>
      </dsp:txBody>
      <dsp:txXfrm>
        <a:off x="50113" y="50138"/>
        <a:ext cx="2862430" cy="926348"/>
      </dsp:txXfrm>
    </dsp:sp>
    <dsp:sp modelId="{891DDEAB-FF8E-4C66-A31F-A8769BC5CEC7}">
      <dsp:nvSpPr>
        <dsp:cNvPr id="0" name=""/>
        <dsp:cNvSpPr/>
      </dsp:nvSpPr>
      <dsp:spPr>
        <a:xfrm rot="5400000">
          <a:off x="5185498" y="-1042255"/>
          <a:ext cx="821259" cy="5266944"/>
        </a:xfrm>
        <a:prstGeom prst="round2SameRect">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r" defTabSz="844550" rtl="1">
            <a:lnSpc>
              <a:spcPct val="90000"/>
            </a:lnSpc>
            <a:spcBef>
              <a:spcPct val="0"/>
            </a:spcBef>
            <a:spcAft>
              <a:spcPct val="15000"/>
            </a:spcAft>
            <a:buChar char="••"/>
          </a:pPr>
          <a:r>
            <a:rPr lang="fa-IR" sz="1900" kern="1200" dirty="0" smtClean="0">
              <a:cs typeface="B Nazanin" pitchFamily="2" charset="-78"/>
            </a:rPr>
            <a:t>اشخاصی </a:t>
          </a:r>
          <a:r>
            <a:rPr lang="fa-IR" sz="1900" kern="1200" dirty="0" smtClean="0">
              <a:cs typeface="B Nazanin" pitchFamily="2" charset="-78"/>
            </a:rPr>
            <a:t>که </a:t>
          </a:r>
          <a:r>
            <a:rPr lang="fa-IR" sz="1900" kern="1200" dirty="0" smtClean="0">
              <a:cs typeface="B Nazanin" pitchFamily="2" charset="-78"/>
            </a:rPr>
            <a:t>قرارداد وام را امضا می‌کنند، متضامناً نسبت به کل وام رهنی متعهدند.</a:t>
          </a:r>
          <a:endParaRPr lang="en-US" sz="1900" kern="1200" dirty="0">
            <a:cs typeface="B Nazanin" pitchFamily="2" charset="-78"/>
          </a:endParaRPr>
        </a:p>
      </dsp:txBody>
      <dsp:txXfrm rot="-5400000">
        <a:off x="2962656" y="1220678"/>
        <a:ext cx="5226853" cy="741077"/>
      </dsp:txXfrm>
    </dsp:sp>
    <dsp:sp modelId="{2F217F81-1559-4D1D-A599-A04159CDAA55}">
      <dsp:nvSpPr>
        <dsp:cNvPr id="0" name=""/>
        <dsp:cNvSpPr/>
      </dsp:nvSpPr>
      <dsp:spPr>
        <a:xfrm>
          <a:off x="0" y="1077928"/>
          <a:ext cx="2962656" cy="1026574"/>
        </a:xfrm>
        <a:prstGeom prst="roundRect">
          <a:avLst/>
        </a:prstGeom>
        <a:solidFill>
          <a:schemeClr val="accent5">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1">
            <a:lnSpc>
              <a:spcPct val="90000"/>
            </a:lnSpc>
            <a:spcBef>
              <a:spcPct val="0"/>
            </a:spcBef>
            <a:spcAft>
              <a:spcPct val="35000"/>
            </a:spcAft>
          </a:pPr>
          <a:r>
            <a:rPr lang="fa-IR" sz="2900" kern="1200" dirty="0" smtClean="0">
              <a:cs typeface="B Nazanin" pitchFamily="2" charset="-78"/>
            </a:rPr>
            <a:t>تعهد تضامنی</a:t>
          </a:r>
          <a:endParaRPr lang="en-US" sz="2900" kern="1200" dirty="0">
            <a:cs typeface="B Nazanin" pitchFamily="2" charset="-78"/>
          </a:endParaRPr>
        </a:p>
      </dsp:txBody>
      <dsp:txXfrm>
        <a:off x="50113" y="1128041"/>
        <a:ext cx="2862430" cy="9263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24EC2-05C3-489D-95A3-7DBE813FCACD}">
      <dsp:nvSpPr>
        <dsp:cNvPr id="0" name=""/>
        <dsp:cNvSpPr/>
      </dsp:nvSpPr>
      <dsp:spPr>
        <a:xfrm rot="5400000">
          <a:off x="5157398" y="-2085032"/>
          <a:ext cx="877459" cy="5266944"/>
        </a:xfrm>
        <a:prstGeom prst="round2SameRect">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90000"/>
            </a:lnSpc>
            <a:spcBef>
              <a:spcPct val="0"/>
            </a:spcBef>
            <a:spcAft>
              <a:spcPct val="15000"/>
            </a:spcAft>
            <a:buChar char="••"/>
          </a:pPr>
          <a:r>
            <a:rPr lang="fa-IR" sz="2000" kern="1200" dirty="0" smtClean="0">
              <a:cs typeface="B Nazanin" pitchFamily="2" charset="-78"/>
            </a:rPr>
            <a:t>وام‌گیرنده باید ملک را در سطح رضایت‌بخشی تعمیر و نگهداری (</a:t>
          </a:r>
          <a:r>
            <a:rPr lang="en-US" sz="2000" kern="1200" dirty="0" smtClean="0">
              <a:latin typeface="Times New Roman" pitchFamily="18" charset="0"/>
              <a:cs typeface="Times New Roman" pitchFamily="18" charset="0"/>
            </a:rPr>
            <a:t>good repair</a:t>
          </a:r>
          <a:r>
            <a:rPr lang="fa-IR" sz="2000" kern="1200" dirty="0" smtClean="0">
              <a:cs typeface="B Nazanin" pitchFamily="2" charset="-78"/>
            </a:rPr>
            <a:t>) نماید.</a:t>
          </a:r>
          <a:endParaRPr lang="en-US" sz="2000" kern="1200" dirty="0">
            <a:cs typeface="B Nazanin" pitchFamily="2" charset="-78"/>
          </a:endParaRPr>
        </a:p>
      </dsp:txBody>
      <dsp:txXfrm rot="-5400000">
        <a:off x="2962656" y="152544"/>
        <a:ext cx="5224110" cy="791791"/>
      </dsp:txXfrm>
    </dsp:sp>
    <dsp:sp modelId="{EEB1C142-62B0-4EB9-9AD4-02F45D475571}">
      <dsp:nvSpPr>
        <dsp:cNvPr id="0" name=""/>
        <dsp:cNvSpPr/>
      </dsp:nvSpPr>
      <dsp:spPr>
        <a:xfrm>
          <a:off x="0" y="27"/>
          <a:ext cx="2962656" cy="1096824"/>
        </a:xfrm>
        <a:prstGeom prst="roundRect">
          <a:avLst/>
        </a:prstGeom>
        <a:solidFill>
          <a:schemeClr val="accent5">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1">
            <a:lnSpc>
              <a:spcPct val="90000"/>
            </a:lnSpc>
            <a:spcBef>
              <a:spcPct val="0"/>
            </a:spcBef>
            <a:spcAft>
              <a:spcPct val="35000"/>
            </a:spcAft>
          </a:pPr>
          <a:r>
            <a:rPr lang="fa-IR" sz="3100" kern="1200" dirty="0" smtClean="0">
              <a:cs typeface="B Nazanin" pitchFamily="2" charset="-78"/>
            </a:rPr>
            <a:t>تعمیر ملک</a:t>
          </a:r>
          <a:endParaRPr lang="en-US" sz="3100" kern="1200" dirty="0">
            <a:cs typeface="B Nazanin" pitchFamily="2" charset="-78"/>
          </a:endParaRPr>
        </a:p>
      </dsp:txBody>
      <dsp:txXfrm>
        <a:off x="53543" y="53570"/>
        <a:ext cx="2855570" cy="989738"/>
      </dsp:txXfrm>
    </dsp:sp>
    <dsp:sp modelId="{5D321114-08B3-4D94-9298-7AE98F83446D}">
      <dsp:nvSpPr>
        <dsp:cNvPr id="0" name=""/>
        <dsp:cNvSpPr/>
      </dsp:nvSpPr>
      <dsp:spPr>
        <a:xfrm rot="5400000">
          <a:off x="5157398" y="-933366"/>
          <a:ext cx="877459" cy="5266944"/>
        </a:xfrm>
        <a:prstGeom prst="round2SameRect">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Low" defTabSz="889000" rtl="1">
            <a:lnSpc>
              <a:spcPct val="90000"/>
            </a:lnSpc>
            <a:spcBef>
              <a:spcPct val="0"/>
            </a:spcBef>
            <a:spcAft>
              <a:spcPct val="15000"/>
            </a:spcAft>
            <a:buChar char="••"/>
          </a:pPr>
          <a:r>
            <a:rPr lang="fa-IR" sz="2000" kern="1200" dirty="0" smtClean="0">
              <a:cs typeface="B Nazanin" pitchFamily="2" charset="-78"/>
            </a:rPr>
            <a:t>وام‌دهنده حق دارد با اطلاع قبلی وارد ملک شود و بررسی کند که آیا وام‌گیرنده وظایف خود را در رابطه با تعمیر و نگهداری ملک انجام داده </a:t>
          </a:r>
          <a:r>
            <a:rPr lang="fa-IR" sz="2000" kern="1200" dirty="0" smtClean="0">
              <a:cs typeface="B Nazanin" pitchFamily="2" charset="-78"/>
            </a:rPr>
            <a:t>است یا خیر.</a:t>
          </a:r>
          <a:endParaRPr lang="en-US" sz="2000" kern="1200" dirty="0">
            <a:cs typeface="B Nazanin" pitchFamily="2" charset="-78"/>
          </a:endParaRPr>
        </a:p>
      </dsp:txBody>
      <dsp:txXfrm rot="-5400000">
        <a:off x="2962656" y="1304210"/>
        <a:ext cx="5224110" cy="791791"/>
      </dsp:txXfrm>
    </dsp:sp>
    <dsp:sp modelId="{183ECD22-A78A-4A08-9A3B-2B067E7BEF81}">
      <dsp:nvSpPr>
        <dsp:cNvPr id="0" name=""/>
        <dsp:cNvSpPr/>
      </dsp:nvSpPr>
      <dsp:spPr>
        <a:xfrm>
          <a:off x="0" y="1151693"/>
          <a:ext cx="2962656" cy="1096824"/>
        </a:xfrm>
        <a:prstGeom prst="roundRect">
          <a:avLst/>
        </a:prstGeom>
        <a:solidFill>
          <a:schemeClr val="accent5">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justLow" defTabSz="1377950" rtl="1">
            <a:lnSpc>
              <a:spcPct val="90000"/>
            </a:lnSpc>
            <a:spcBef>
              <a:spcPct val="0"/>
            </a:spcBef>
            <a:spcAft>
              <a:spcPct val="35000"/>
            </a:spcAft>
          </a:pPr>
          <a:r>
            <a:rPr lang="fa-IR" sz="3100" kern="1200" dirty="0" smtClean="0">
              <a:cs typeface="B Nazanin" pitchFamily="2" charset="-78"/>
            </a:rPr>
            <a:t>حق بازرسی وام‌دهنده</a:t>
          </a:r>
          <a:endParaRPr lang="en-US" sz="3100" kern="1200" dirty="0">
            <a:cs typeface="B Nazanin" pitchFamily="2" charset="-78"/>
          </a:endParaRPr>
        </a:p>
      </dsp:txBody>
      <dsp:txXfrm>
        <a:off x="53543" y="1205236"/>
        <a:ext cx="2855570" cy="98973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drawing1.xml><?xml version="1.0" encoding="utf-8"?>
<c:userShapes xmlns:c="http://schemas.openxmlformats.org/drawingml/2006/chart">
  <cdr:relSizeAnchor xmlns:cdr="http://schemas.openxmlformats.org/drawingml/2006/chartDrawing">
    <cdr:from>
      <cdr:x>0.02708</cdr:x>
      <cdr:y>0.52546</cdr:y>
    </cdr:from>
    <cdr:to>
      <cdr:x>0.22292</cdr:x>
      <cdr:y>0.73785</cdr:y>
    </cdr:to>
    <cdr:sp macro="" textlink="">
      <cdr:nvSpPr>
        <cdr:cNvPr id="2" name="TextBox 1"/>
        <cdr:cNvSpPr txBox="1"/>
      </cdr:nvSpPr>
      <cdr:spPr>
        <a:xfrm xmlns:a="http://schemas.openxmlformats.org/drawingml/2006/main">
          <a:off x="123825" y="1441449"/>
          <a:ext cx="895350" cy="582613"/>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fa-IR" sz="1400" b="1">
              <a:effectLst/>
              <a:latin typeface="+mn-lt"/>
              <a:ea typeface="+mn-ea"/>
              <a:cs typeface="B Nazanin" pitchFamily="2" charset="-78"/>
            </a:rPr>
            <a:t>21998</a:t>
          </a:r>
        </a:p>
        <a:p xmlns:a="http://schemas.openxmlformats.org/drawingml/2006/main">
          <a:pPr algn="ctr" rtl="1"/>
          <a:r>
            <a:rPr lang="fa-IR" sz="1400" b="1">
              <a:effectLst/>
              <a:latin typeface="+mn-lt"/>
              <a:ea typeface="+mn-ea"/>
              <a:cs typeface="B Nazanin" pitchFamily="2" charset="-78"/>
            </a:rPr>
            <a:t>معامله</a:t>
          </a:r>
          <a:endParaRPr lang="da-DK" sz="1400" b="1">
            <a:effectLst/>
            <a:latin typeface="+mn-lt"/>
            <a:ea typeface="+mn-ea"/>
            <a:cs typeface="B Nazanin" pitchFamily="2" charset="-7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0.02708</cdr:x>
      <cdr:y>0.52546</cdr:y>
    </cdr:from>
    <cdr:to>
      <cdr:x>0.22292</cdr:x>
      <cdr:y>0.73785</cdr:y>
    </cdr:to>
    <cdr:sp macro="" textlink="">
      <cdr:nvSpPr>
        <cdr:cNvPr id="2" name="TextBox 1"/>
        <cdr:cNvSpPr txBox="1"/>
      </cdr:nvSpPr>
      <cdr:spPr>
        <a:xfrm xmlns:a="http://schemas.openxmlformats.org/drawingml/2006/main">
          <a:off x="123825" y="1441449"/>
          <a:ext cx="895350" cy="582613"/>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fa-IR" sz="1400" b="1">
              <a:effectLst/>
              <a:latin typeface="+mn-lt"/>
              <a:ea typeface="+mn-ea"/>
              <a:cs typeface="B Nazanin" pitchFamily="2" charset="-78"/>
            </a:rPr>
            <a:t>7661</a:t>
          </a:r>
        </a:p>
        <a:p xmlns:a="http://schemas.openxmlformats.org/drawingml/2006/main">
          <a:pPr algn="ctr" rtl="1"/>
          <a:r>
            <a:rPr lang="fa-IR" sz="1400" b="1">
              <a:effectLst/>
              <a:latin typeface="+mn-lt"/>
              <a:ea typeface="+mn-ea"/>
              <a:cs typeface="B Nazanin" pitchFamily="2" charset="-78"/>
            </a:rPr>
            <a:t>معامله</a:t>
          </a:r>
          <a:endParaRPr lang="da-DK" sz="1400" b="1">
            <a:effectLst/>
            <a:latin typeface="+mn-lt"/>
            <a:ea typeface="+mn-ea"/>
            <a:cs typeface="B Nazanin" pitchFamily="2" charset="-7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5429CA-86CF-4523-B847-CD91D393438B}" type="datetimeFigureOut">
              <a:rPr lang="en-US" smtClean="0"/>
              <a:t>2/22/2014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F4156-AE71-472B-8D4F-35C77F874FEA}" type="slidenum">
              <a:rPr lang="en-US" smtClean="0"/>
              <a:t>‹#›</a:t>
            </a:fld>
            <a:endParaRPr lang="en-US"/>
          </a:p>
        </p:txBody>
      </p:sp>
    </p:spTree>
    <p:extLst>
      <p:ext uri="{BB962C8B-B14F-4D97-AF65-F5344CB8AC3E}">
        <p14:creationId xmlns:p14="http://schemas.microsoft.com/office/powerpoint/2010/main" val="596500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FD553-4EBE-4EF1-95D6-DF6298544BF7}" type="datetimeFigureOut">
              <a:rPr lang="en-US" smtClean="0"/>
              <a:t>2/22/2014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57229-0195-4742-B101-BE690E3349F8}" type="slidenum">
              <a:rPr lang="en-US" smtClean="0"/>
              <a:t>‹#›</a:t>
            </a:fld>
            <a:endParaRPr lang="en-US"/>
          </a:p>
        </p:txBody>
      </p:sp>
    </p:spTree>
    <p:extLst>
      <p:ext uri="{BB962C8B-B14F-4D97-AF65-F5344CB8AC3E}">
        <p14:creationId xmlns:p14="http://schemas.microsoft.com/office/powerpoint/2010/main" val="222085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1</a:t>
            </a:fld>
            <a:endParaRPr lang="en-US" dirty="0"/>
          </a:p>
        </p:txBody>
      </p:sp>
    </p:spTree>
    <p:extLst>
      <p:ext uri="{BB962C8B-B14F-4D97-AF65-F5344CB8AC3E}">
        <p14:creationId xmlns:p14="http://schemas.microsoft.com/office/powerpoint/2010/main" val="3548879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10</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11</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12</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13</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14</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15</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16</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17</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18</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19</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2</a:t>
            </a:fld>
            <a:endParaRPr lang="en-US" dirty="0"/>
          </a:p>
        </p:txBody>
      </p:sp>
    </p:spTree>
    <p:extLst>
      <p:ext uri="{BB962C8B-B14F-4D97-AF65-F5344CB8AC3E}">
        <p14:creationId xmlns:p14="http://schemas.microsoft.com/office/powerpoint/2010/main" val="2931011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20</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21</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22</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23</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24</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25</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26</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27</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28</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29</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3</a:t>
            </a:fld>
            <a:endParaRPr lang="en-US" dirty="0"/>
          </a:p>
        </p:txBody>
      </p:sp>
    </p:spTree>
    <p:extLst>
      <p:ext uri="{BB962C8B-B14F-4D97-AF65-F5344CB8AC3E}">
        <p14:creationId xmlns:p14="http://schemas.microsoft.com/office/powerpoint/2010/main" val="506774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30</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31</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32</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33</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34</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35</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36</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37</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38</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39</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4</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40</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41</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42</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43</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44</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45</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46</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47</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48</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49</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5</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50</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51</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52</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53</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54</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55</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56</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57</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58</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59</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6</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60</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61</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62</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63</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64</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65</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66</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67</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68</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69</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7</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70</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71</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72</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73</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74</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75</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76</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77</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78</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79</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8</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80</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81</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82</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83</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84</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85</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86</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87</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88</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89</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9</a:t>
            </a:fld>
            <a:endParaRPr lang="en-US" dirty="0"/>
          </a:p>
        </p:txBody>
      </p:sp>
    </p:spTree>
    <p:extLst>
      <p:ext uri="{BB962C8B-B14F-4D97-AF65-F5344CB8AC3E}">
        <p14:creationId xmlns:p14="http://schemas.microsoft.com/office/powerpoint/2010/main" val="28423818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90</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91</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92</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93</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94</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95</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96</a:t>
            </a:fld>
            <a:endParaRPr lang="en-US"/>
          </a:p>
        </p:txBody>
      </p:sp>
    </p:spTree>
    <p:extLst>
      <p:ext uri="{BB962C8B-B14F-4D97-AF65-F5344CB8AC3E}">
        <p14:creationId xmlns:p14="http://schemas.microsoft.com/office/powerpoint/2010/main" val="28423818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57229-0195-4742-B101-BE690E3349F8}" type="slidenum">
              <a:rPr lang="en-US" smtClean="0"/>
              <a:t>97</a:t>
            </a:fld>
            <a:endParaRPr lang="en-US"/>
          </a:p>
        </p:txBody>
      </p:sp>
    </p:spTree>
    <p:extLst>
      <p:ext uri="{BB962C8B-B14F-4D97-AF65-F5344CB8AC3E}">
        <p14:creationId xmlns:p14="http://schemas.microsoft.com/office/powerpoint/2010/main" val="284238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A7C9D3-1B22-4D99-A1C6-56E1AE8D601C}" type="datetimeFigureOut">
              <a:rPr lang="en-US" smtClean="0"/>
              <a:t>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BD76D-0903-436A-A629-5B043AEE2559}" type="slidenum">
              <a:rPr lang="en-US" smtClean="0"/>
              <a:t>‹#›</a:t>
            </a:fld>
            <a:endParaRPr lang="en-US"/>
          </a:p>
        </p:txBody>
      </p:sp>
    </p:spTree>
    <p:extLst>
      <p:ext uri="{BB962C8B-B14F-4D97-AF65-F5344CB8AC3E}">
        <p14:creationId xmlns:p14="http://schemas.microsoft.com/office/powerpoint/2010/main" val="224176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7C9D3-1B22-4D99-A1C6-56E1AE8D601C}" type="datetimeFigureOut">
              <a:rPr lang="en-US" smtClean="0"/>
              <a:t>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BD76D-0903-436A-A629-5B043AEE2559}" type="slidenum">
              <a:rPr lang="en-US" smtClean="0"/>
              <a:t>‹#›</a:t>
            </a:fld>
            <a:endParaRPr lang="en-US"/>
          </a:p>
        </p:txBody>
      </p:sp>
    </p:spTree>
    <p:extLst>
      <p:ext uri="{BB962C8B-B14F-4D97-AF65-F5344CB8AC3E}">
        <p14:creationId xmlns:p14="http://schemas.microsoft.com/office/powerpoint/2010/main" val="1115849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7C9D3-1B22-4D99-A1C6-56E1AE8D601C}" type="datetimeFigureOut">
              <a:rPr lang="en-US" smtClean="0"/>
              <a:t>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BD76D-0903-436A-A629-5B043AEE2559}" type="slidenum">
              <a:rPr lang="en-US" smtClean="0"/>
              <a:t>‹#›</a:t>
            </a:fld>
            <a:endParaRPr lang="en-US"/>
          </a:p>
        </p:txBody>
      </p:sp>
    </p:spTree>
    <p:extLst>
      <p:ext uri="{BB962C8B-B14F-4D97-AF65-F5344CB8AC3E}">
        <p14:creationId xmlns:p14="http://schemas.microsoft.com/office/powerpoint/2010/main" val="18612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1"/>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A7C9D3-1B22-4D99-A1C6-56E1AE8D601C}" type="datetimeFigureOut">
              <a:rPr lang="en-US" smtClean="0"/>
              <a:pPr/>
              <a:t>2/22/2014</a:t>
            </a:fld>
            <a:endParaRPr lang="en-US"/>
          </a:p>
        </p:txBody>
      </p:sp>
      <p:sp>
        <p:nvSpPr>
          <p:cNvPr id="8" name="Slide Number Placeholder 3"/>
          <p:cNvSpPr txBox="1">
            <a:spLocks/>
          </p:cNvSpPr>
          <p:nvPr userDrawn="1"/>
        </p:nvSpPr>
        <p:spPr>
          <a:xfrm>
            <a:off x="864862" y="63530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EBD76D-0903-436A-A629-5B043AEE2559}" type="slidenum">
              <a:rPr lang="en-US" smtClean="0"/>
              <a:pPr/>
              <a:t>‹#›</a:t>
            </a:fld>
            <a:endParaRPr lang="en-US"/>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51F9B4-2A83-44AB-8A83-AD049EF4D934}" type="datetimeFigureOut">
              <a:rPr lang="en-US" smtClean="0"/>
              <a:pPr/>
              <a:t>2/22/2014</a:t>
            </a:fld>
            <a:endParaRPr lang="en-US"/>
          </a:p>
        </p:txBody>
      </p:sp>
      <p:sp>
        <p:nvSpPr>
          <p:cNvPr id="10" name="Slide Number Placeholder 5"/>
          <p:cNvSpPr txBox="1">
            <a:spLocks/>
          </p:cNvSpPr>
          <p:nvPr userDrawn="1"/>
        </p:nvSpPr>
        <p:spPr>
          <a:xfrm>
            <a:off x="864862" y="63530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726F8E-172F-4B09-9FF4-9AE942F6EDE8}" type="slidenum">
              <a:rPr lang="en-US" smtClean="0"/>
              <a:pPr/>
              <a:t>‹#›</a:t>
            </a:fld>
            <a:endParaRPr lang="en-US"/>
          </a:p>
        </p:txBody>
      </p:sp>
      <p:sp>
        <p:nvSpPr>
          <p:cNvPr id="11" name="Rectangle 10"/>
          <p:cNvSpPr/>
          <p:nvPr userDrawn="1"/>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C:\Users\m_rngmiz\Desktop\321.png"/>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3748" y="6274643"/>
            <a:ext cx="470316" cy="466725"/>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6"/>
          <p:cNvSpPr txBox="1">
            <a:spLocks/>
          </p:cNvSpPr>
          <p:nvPr userDrawn="1"/>
        </p:nvSpPr>
        <p:spPr>
          <a:xfrm>
            <a:off x="7795796" y="6335563"/>
            <a:ext cx="406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lumMod val="95000"/>
                    <a:lumOff val="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726F8E-172F-4B09-9FF4-9AE942F6EDE8}" type="slidenum">
              <a:rPr lang="en-US" sz="1200" b="1" smtClean="0">
                <a:latin typeface="Mitra-s" pitchFamily="34" charset="0"/>
              </a:rPr>
              <a:pPr/>
              <a:t>‹#›</a:t>
            </a:fld>
            <a:endParaRPr lang="en-US" sz="1400" b="1" dirty="0">
              <a:latin typeface="Mitra-s" pitchFamily="34" charset="0"/>
            </a:endParaRPr>
          </a:p>
        </p:txBody>
      </p:sp>
      <p:pic>
        <p:nvPicPr>
          <p:cNvPr id="14" name="Picture 3" descr="C:\Users\m_rngmiz\Desktop\321.png"/>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291264" y="6274643"/>
            <a:ext cx="457200" cy="4667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187624" y="6309320"/>
            <a:ext cx="3240360" cy="461665"/>
          </a:xfrm>
          <a:prstGeom prst="rect">
            <a:avLst/>
          </a:prstGeom>
          <a:noFill/>
        </p:spPr>
        <p:txBody>
          <a:bodyPr wrap="square" rtlCol="0">
            <a:spAutoFit/>
          </a:bodyPr>
          <a:lstStyle/>
          <a:p>
            <a:pPr algn="l"/>
            <a:r>
              <a:rPr lang="en-US" sz="2400" b="0" u="sng" dirty="0" smtClean="0">
                <a:solidFill>
                  <a:schemeClr val="accent1">
                    <a:lumMod val="75000"/>
                  </a:schemeClr>
                </a:solidFill>
                <a:effectLst/>
                <a:latin typeface="Times New Roman" pitchFamily="18" charset="0"/>
                <a:cs typeface="Times New Roman" pitchFamily="18" charset="0"/>
              </a:rPr>
              <a:t>www.irfinance.ir</a:t>
            </a:r>
            <a:endParaRPr lang="en-US" sz="2400" b="0" u="sng" dirty="0">
              <a:solidFill>
                <a:schemeClr val="accent1">
                  <a:lumMod val="75000"/>
                </a:schemeClr>
              </a:solidFill>
              <a:effectLst/>
              <a:latin typeface="Times New Roman" pitchFamily="18" charset="0"/>
              <a:cs typeface="Times New Roman" pitchFamily="18" charset="0"/>
            </a:endParaRPr>
          </a:p>
        </p:txBody>
      </p:sp>
      <p:pic>
        <p:nvPicPr>
          <p:cNvPr id="16" name="Picture 2" descr="C:\Users\m_rngmiz\Desktop\Untitled65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H="1">
            <a:off x="8783301" y="362744"/>
            <a:ext cx="209726" cy="762000"/>
          </a:xfrm>
          <a:prstGeom prst="rect">
            <a:avLst/>
          </a:prstGeom>
          <a:noFill/>
          <a:extLst>
            <a:ext uri="{909E8E84-426E-40DD-AFC4-6F175D3DCCD1}">
              <a14:hiddenFill xmlns:a14="http://schemas.microsoft.com/office/drawing/2010/main">
                <a:solidFill>
                  <a:srgbClr val="FFFFFF"/>
                </a:solidFill>
              </a14:hiddenFill>
            </a:ext>
          </a:extLst>
        </p:spPr>
      </p:pic>
      <p:sp>
        <p:nvSpPr>
          <p:cNvPr id="17" name="Pentagon 16"/>
          <p:cNvSpPr/>
          <p:nvPr userDrawn="1"/>
        </p:nvSpPr>
        <p:spPr>
          <a:xfrm flipH="1">
            <a:off x="2051720" y="362744"/>
            <a:ext cx="6676208" cy="757808"/>
          </a:xfrm>
          <a:prstGeom prst="homePlate">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hevron 17"/>
          <p:cNvSpPr/>
          <p:nvPr userDrawn="1"/>
        </p:nvSpPr>
        <p:spPr>
          <a:xfrm flipH="1">
            <a:off x="1771970" y="362744"/>
            <a:ext cx="559500" cy="762000"/>
          </a:xfrm>
          <a:prstGeom prst="chevron">
            <a:avLst>
              <a:gd name="adj" fmla="val 64090"/>
            </a:avLst>
          </a:prstGeom>
          <a:solidFill>
            <a:srgbClr val="3A83C6"/>
          </a:solidFill>
          <a:ln>
            <a:solidFill>
              <a:srgbClr val="528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2" descr="C:\Users\M_Rngmiz\Desktop\stik\09.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520" y="6254695"/>
            <a:ext cx="914092" cy="5554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CTS-SERVER\Users\1\LOGO\sharif\group logo - BL.png"/>
          <p:cNvPicPr>
            <a:picLocks noChangeAspect="1" noChangeArrowheads="1"/>
          </p:cNvPicPr>
          <p:nvPr userDrawn="1"/>
        </p:nvPicPr>
        <p:blipFill>
          <a:blip r:embed="rId5">
            <a:clrChange>
              <a:clrFrom>
                <a:srgbClr val="000000"/>
              </a:clrFrom>
              <a:clrTo>
                <a:srgbClr val="000000">
                  <a:alpha val="0"/>
                </a:srgbClr>
              </a:clrTo>
            </a:clrChange>
            <a:extLst>
              <a:ext uri="{BEBA8EAE-BF5A-486C-A8C5-ECC9F3942E4B}">
                <a14:imgProps xmlns:a14="http://schemas.microsoft.com/office/drawing/2010/main">
                  <a14:imgLayer r:embed="rId6">
                    <a14:imgEffect>
                      <a14:colorTemperature colorTemp="88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51520" y="195660"/>
            <a:ext cx="1310772" cy="112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userDrawn="1"/>
        </p:nvSpPr>
        <p:spPr>
          <a:xfrm>
            <a:off x="3995936" y="6256558"/>
            <a:ext cx="3240360" cy="461665"/>
          </a:xfrm>
          <a:prstGeom prst="rect">
            <a:avLst/>
          </a:prstGeom>
          <a:noFill/>
        </p:spPr>
        <p:txBody>
          <a:bodyPr wrap="square" rtlCol="0">
            <a:spAutoFit/>
          </a:bodyPr>
          <a:lstStyle/>
          <a:p>
            <a:pPr algn="r" rtl="1"/>
            <a:r>
              <a:rPr lang="en-US" sz="2400" b="0" u="sng" dirty="0" smtClean="0">
                <a:solidFill>
                  <a:schemeClr val="accent1">
                    <a:lumMod val="75000"/>
                  </a:schemeClr>
                </a:solidFill>
                <a:effectLst/>
                <a:latin typeface="Times New Roman" pitchFamily="18" charset="0"/>
                <a:cs typeface="Times New Roman" pitchFamily="18" charset="0"/>
              </a:rPr>
              <a:t>www.Finance.ir</a:t>
            </a:r>
            <a:endParaRPr lang="en-US" sz="2400" b="0" u="sng" dirty="0">
              <a:solidFill>
                <a:schemeClr val="accent1">
                  <a:lumMod val="75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5077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A7C9D3-1B22-4D99-A1C6-56E1AE8D601C}" type="datetimeFigureOut">
              <a:rPr lang="en-US" smtClean="0"/>
              <a:t>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BD76D-0903-436A-A629-5B043AEE2559}" type="slidenum">
              <a:rPr lang="en-US" smtClean="0"/>
              <a:t>‹#›</a:t>
            </a:fld>
            <a:endParaRPr lang="en-US"/>
          </a:p>
        </p:txBody>
      </p:sp>
    </p:spTree>
    <p:extLst>
      <p:ext uri="{BB962C8B-B14F-4D97-AF65-F5344CB8AC3E}">
        <p14:creationId xmlns:p14="http://schemas.microsoft.com/office/powerpoint/2010/main" val="197305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A7C9D3-1B22-4D99-A1C6-56E1AE8D601C}" type="datetimeFigureOut">
              <a:rPr lang="en-US" smtClean="0"/>
              <a:t>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BD76D-0903-436A-A629-5B043AEE2559}" type="slidenum">
              <a:rPr lang="en-US" smtClean="0"/>
              <a:t>‹#›</a:t>
            </a:fld>
            <a:endParaRPr lang="en-US"/>
          </a:p>
        </p:txBody>
      </p:sp>
    </p:spTree>
    <p:extLst>
      <p:ext uri="{BB962C8B-B14F-4D97-AF65-F5344CB8AC3E}">
        <p14:creationId xmlns:p14="http://schemas.microsoft.com/office/powerpoint/2010/main" val="289672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A7C9D3-1B22-4D99-A1C6-56E1AE8D601C}" type="datetimeFigureOut">
              <a:rPr lang="en-US" smtClean="0"/>
              <a:t>2/22/2014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BD76D-0903-436A-A629-5B043AEE2559}" type="slidenum">
              <a:rPr lang="en-US" smtClean="0"/>
              <a:t>‹#›</a:t>
            </a:fld>
            <a:endParaRPr lang="en-US"/>
          </a:p>
        </p:txBody>
      </p:sp>
    </p:spTree>
    <p:extLst>
      <p:ext uri="{BB962C8B-B14F-4D97-AF65-F5344CB8AC3E}">
        <p14:creationId xmlns:p14="http://schemas.microsoft.com/office/powerpoint/2010/main" val="171147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A7C9D3-1B22-4D99-A1C6-56E1AE8D601C}" type="datetimeFigureOut">
              <a:rPr lang="en-US" smtClean="0"/>
              <a:t>2/22/2014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BD76D-0903-436A-A629-5B043AEE2559}" type="slidenum">
              <a:rPr lang="en-US" smtClean="0"/>
              <a:t>‹#›</a:t>
            </a:fld>
            <a:endParaRPr lang="en-US"/>
          </a:p>
        </p:txBody>
      </p:sp>
    </p:spTree>
    <p:extLst>
      <p:ext uri="{BB962C8B-B14F-4D97-AF65-F5344CB8AC3E}">
        <p14:creationId xmlns:p14="http://schemas.microsoft.com/office/powerpoint/2010/main" val="204481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7C9D3-1B22-4D99-A1C6-56E1AE8D601C}" type="datetimeFigureOut">
              <a:rPr lang="en-US" smtClean="0"/>
              <a:t>2/22/2014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4862" y="6353098"/>
            <a:ext cx="2133600" cy="365125"/>
          </a:xfrm>
        </p:spPr>
        <p:txBody>
          <a:bodyPr/>
          <a:lstStyle/>
          <a:p>
            <a:fld id="{EBEBD76D-0903-436A-A629-5B043AEE2559}" type="slidenum">
              <a:rPr lang="en-US" smtClean="0"/>
              <a:t>‹#›</a:t>
            </a:fld>
            <a:endParaRPr lang="en-US"/>
          </a:p>
        </p:txBody>
      </p:sp>
      <p:sp>
        <p:nvSpPr>
          <p:cNvPr id="7"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51F9B4-2A83-44AB-8A83-AD049EF4D934}" type="datetimeFigureOut">
              <a:rPr lang="en-US" smtClean="0"/>
              <a:pPr/>
              <a:t>2/22/2014</a:t>
            </a:fld>
            <a:endParaRPr lang="en-US"/>
          </a:p>
        </p:txBody>
      </p:sp>
      <p:sp>
        <p:nvSpPr>
          <p:cNvPr id="8" name="Slide Number Placeholder 5"/>
          <p:cNvSpPr txBox="1">
            <a:spLocks/>
          </p:cNvSpPr>
          <p:nvPr userDrawn="1"/>
        </p:nvSpPr>
        <p:spPr>
          <a:xfrm>
            <a:off x="864862" y="63530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726F8E-172F-4B09-9FF4-9AE942F6EDE8}" type="slidenum">
              <a:rPr lang="en-US" smtClean="0"/>
              <a:pPr/>
              <a:t>‹#›</a:t>
            </a:fld>
            <a:endParaRPr lang="en-US"/>
          </a:p>
        </p:txBody>
      </p:sp>
      <p:sp>
        <p:nvSpPr>
          <p:cNvPr id="10" name="Rectangle 9"/>
          <p:cNvSpPr/>
          <p:nvPr userDrawn="1"/>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C:\Users\m_rngmiz\Desktop\321.png"/>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3748" y="6274643"/>
            <a:ext cx="470316" cy="4667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6"/>
          <p:cNvSpPr txBox="1">
            <a:spLocks/>
          </p:cNvSpPr>
          <p:nvPr userDrawn="1"/>
        </p:nvSpPr>
        <p:spPr>
          <a:xfrm>
            <a:off x="7795796" y="6335563"/>
            <a:ext cx="406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lumMod val="95000"/>
                    <a:lumOff val="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726F8E-172F-4B09-9FF4-9AE942F6EDE8}" type="slidenum">
              <a:rPr lang="en-US" sz="1200" b="1" smtClean="0">
                <a:latin typeface="Mitra-s" pitchFamily="34" charset="0"/>
              </a:rPr>
              <a:pPr/>
              <a:t>‹#›</a:t>
            </a:fld>
            <a:endParaRPr lang="en-US" sz="1400" b="1" dirty="0">
              <a:latin typeface="Mitra-s" pitchFamily="34" charset="0"/>
            </a:endParaRPr>
          </a:p>
        </p:txBody>
      </p:sp>
      <p:pic>
        <p:nvPicPr>
          <p:cNvPr id="13" name="Picture 3" descr="C:\Users\m_rngmiz\Desktop\321.png"/>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291264" y="6274643"/>
            <a:ext cx="457200" cy="4667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187624" y="6309320"/>
            <a:ext cx="3240360" cy="461665"/>
          </a:xfrm>
          <a:prstGeom prst="rect">
            <a:avLst/>
          </a:prstGeom>
          <a:noFill/>
        </p:spPr>
        <p:txBody>
          <a:bodyPr wrap="square" rtlCol="0">
            <a:spAutoFit/>
          </a:bodyPr>
          <a:lstStyle/>
          <a:p>
            <a:pPr algn="l"/>
            <a:r>
              <a:rPr lang="en-US" sz="2400" b="0" u="sng" dirty="0" smtClean="0">
                <a:solidFill>
                  <a:schemeClr val="accent1">
                    <a:lumMod val="75000"/>
                  </a:schemeClr>
                </a:solidFill>
                <a:effectLst/>
              </a:rPr>
              <a:t>www.irfinance.ir</a:t>
            </a:r>
            <a:endParaRPr lang="en-US" sz="2400" b="0" u="sng" dirty="0">
              <a:solidFill>
                <a:schemeClr val="accent1">
                  <a:lumMod val="75000"/>
                </a:schemeClr>
              </a:solidFill>
              <a:effectLst/>
            </a:endParaRPr>
          </a:p>
        </p:txBody>
      </p:sp>
      <p:pic>
        <p:nvPicPr>
          <p:cNvPr id="15" name="Picture 2" descr="C:\Users\m_rngmiz\Desktop\Untitled65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794" y="548680"/>
            <a:ext cx="205680" cy="762000"/>
          </a:xfrm>
          <a:prstGeom prst="rect">
            <a:avLst/>
          </a:prstGeom>
          <a:noFill/>
          <a:extLst>
            <a:ext uri="{909E8E84-426E-40DD-AFC4-6F175D3DCCD1}">
              <a14:hiddenFill xmlns:a14="http://schemas.microsoft.com/office/drawing/2010/main">
                <a:solidFill>
                  <a:srgbClr val="FFFFFF"/>
                </a:solidFill>
              </a14:hiddenFill>
            </a:ext>
          </a:extLst>
        </p:spPr>
      </p:pic>
      <p:sp>
        <p:nvSpPr>
          <p:cNvPr id="16" name="Pentagon 15"/>
          <p:cNvSpPr/>
          <p:nvPr userDrawn="1"/>
        </p:nvSpPr>
        <p:spPr>
          <a:xfrm>
            <a:off x="342661" y="557064"/>
            <a:ext cx="6455869" cy="757808"/>
          </a:xfrm>
          <a:prstGeom prst="homePlate">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evron 16"/>
          <p:cNvSpPr/>
          <p:nvPr userDrawn="1"/>
        </p:nvSpPr>
        <p:spPr>
          <a:xfrm>
            <a:off x="6504782" y="562405"/>
            <a:ext cx="587498" cy="762000"/>
          </a:xfrm>
          <a:prstGeom prst="chevron">
            <a:avLst>
              <a:gd name="adj" fmla="val 64090"/>
            </a:avLst>
          </a:prstGeom>
          <a:solidFill>
            <a:srgbClr val="3A83C6"/>
          </a:solidFill>
          <a:ln>
            <a:solidFill>
              <a:srgbClr val="528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C:\Users\M_Rngmiz\Desktop\stik\09.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520" y="6254695"/>
            <a:ext cx="914092" cy="5554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CTS-SERVER\Users\1\LOGO\sharif\group logo - BL.png"/>
          <p:cNvPicPr>
            <a:picLocks noChangeAspect="1" noChangeArrowheads="1"/>
          </p:cNvPicPr>
          <p:nvPr userDrawn="1"/>
        </p:nvPicPr>
        <p:blipFill>
          <a:blip r:embed="rId5">
            <a:clrChange>
              <a:clrFrom>
                <a:srgbClr val="000000"/>
              </a:clrFrom>
              <a:clrTo>
                <a:srgbClr val="000000">
                  <a:alpha val="0"/>
                </a:srgbClr>
              </a:clrTo>
            </a:clrChange>
            <a:extLst>
              <a:ext uri="{BEBA8EAE-BF5A-486C-A8C5-ECC9F3942E4B}">
                <a14:imgProps xmlns:a14="http://schemas.microsoft.com/office/drawing/2010/main">
                  <a14:imgLayer r:embed="rId6">
                    <a14:imgEffect>
                      <a14:colorTemperature colorTemp="88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380313" y="342189"/>
            <a:ext cx="1310772" cy="112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40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7C9D3-1B22-4D99-A1C6-56E1AE8D601C}" type="datetimeFigureOut">
              <a:rPr lang="en-US" smtClean="0"/>
              <a:t>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BD76D-0903-436A-A629-5B043AEE2559}" type="slidenum">
              <a:rPr lang="en-US" smtClean="0"/>
              <a:t>‹#›</a:t>
            </a:fld>
            <a:endParaRPr lang="en-US"/>
          </a:p>
        </p:txBody>
      </p:sp>
    </p:spTree>
    <p:extLst>
      <p:ext uri="{BB962C8B-B14F-4D97-AF65-F5344CB8AC3E}">
        <p14:creationId xmlns:p14="http://schemas.microsoft.com/office/powerpoint/2010/main" val="387770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7C9D3-1B22-4D99-A1C6-56E1AE8D601C}" type="datetimeFigureOut">
              <a:rPr lang="en-US" smtClean="0"/>
              <a:t>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BD76D-0903-436A-A629-5B043AEE2559}" type="slidenum">
              <a:rPr lang="en-US" smtClean="0"/>
              <a:t>‹#›</a:t>
            </a:fld>
            <a:endParaRPr lang="en-US"/>
          </a:p>
        </p:txBody>
      </p:sp>
    </p:spTree>
    <p:extLst>
      <p:ext uri="{BB962C8B-B14F-4D97-AF65-F5344CB8AC3E}">
        <p14:creationId xmlns:p14="http://schemas.microsoft.com/office/powerpoint/2010/main" val="104597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7C9D3-1B22-4D99-A1C6-56E1AE8D601C}" type="datetimeFigureOut">
              <a:rPr lang="en-US" smtClean="0"/>
              <a:t>2/22/2014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BD76D-0903-436A-A629-5B043AEE2559}" type="slidenum">
              <a:rPr lang="en-US" smtClean="0"/>
              <a:t>‹#›</a:t>
            </a:fld>
            <a:endParaRPr lang="en-US"/>
          </a:p>
        </p:txBody>
      </p:sp>
      <p:pic>
        <p:nvPicPr>
          <p:cNvPr id="7" name="Picture 19"/>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629"/>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00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4.gif"/><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6.wdp"/></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7.wdp"/></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46.xml"/><Relationship Id="rId16" Type="http://schemas.openxmlformats.org/officeDocument/2006/relationships/diagramColors" Target="../diagrams/colors13.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8.wdp"/></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3.xml.rels><?xml version="1.0" encoding="UTF-8" standalone="yes"?>
<Relationships xmlns="http://schemas.openxmlformats.org/package/2006/relationships"><Relationship Id="rId8" Type="http://schemas.openxmlformats.org/officeDocument/2006/relationships/hyperlink" Target="http://en.wikipedia.org/wiki/Marriott_International" TargetMode="External"/><Relationship Id="rId3" Type="http://schemas.openxmlformats.org/officeDocument/2006/relationships/hyperlink" Target="http://en.wikipedia.org/wiki/Starwood_Hotels_&amp;_Resorts_Worldwide" TargetMode="External"/><Relationship Id="rId7" Type="http://schemas.openxmlformats.org/officeDocument/2006/relationships/hyperlink" Target="http://en.wikipedia.org/wiki/Hilton"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en.wikipedia.org/wiki/Hyatt" TargetMode="External"/><Relationship Id="rId5" Type="http://schemas.openxmlformats.org/officeDocument/2006/relationships/hyperlink" Target="http://en.wikipedia.org/wiki/Accor" TargetMode="External"/><Relationship Id="rId4" Type="http://schemas.openxmlformats.org/officeDocument/2006/relationships/hyperlink" Target="http://en.wikipedia.org/wiki/Wyndham" TargetMode="External"/><Relationship Id="rId9" Type="http://schemas.openxmlformats.org/officeDocument/2006/relationships/hyperlink" Target="http://en.wikipedia.org/wiki/Walt_Disney_Parks_&amp;_Resort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microsoft.com/office/2007/relationships/hdphoto" Target="../media/hdphoto9.wdp"/></Relationships>
</file>

<file path=ppt/slides/_rels/slide5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5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eg"/></Relationships>
</file>

<file path=ppt/slides/_rels/slide6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microsoft.com/office/2007/relationships/hdphoto" Target="../media/hdphoto10.wdp"/></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53.wmf"/><Relationship Id="rId18" Type="http://schemas.openxmlformats.org/officeDocument/2006/relationships/oleObject" Target="../embeddings/oleObject9.bin"/><Relationship Id="rId3" Type="http://schemas.openxmlformats.org/officeDocument/2006/relationships/notesSlide" Target="../notesSlides/notesSlide81.xml"/><Relationship Id="rId21" Type="http://schemas.openxmlformats.org/officeDocument/2006/relationships/image" Target="../media/image57.wmf"/><Relationship Id="rId7" Type="http://schemas.openxmlformats.org/officeDocument/2006/relationships/image" Target="../media/image50.wmf"/><Relationship Id="rId12" Type="http://schemas.openxmlformats.org/officeDocument/2006/relationships/oleObject" Target="../embeddings/oleObject6.bin"/><Relationship Id="rId17"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2.wmf"/><Relationship Id="rId24" Type="http://schemas.openxmlformats.org/officeDocument/2006/relationships/oleObject" Target="../embeddings/oleObject12.bin"/><Relationship Id="rId5" Type="http://schemas.openxmlformats.org/officeDocument/2006/relationships/image" Target="../media/image49.wmf"/><Relationship Id="rId15" Type="http://schemas.openxmlformats.org/officeDocument/2006/relationships/image" Target="../media/image54.wmf"/><Relationship Id="rId23" Type="http://schemas.openxmlformats.org/officeDocument/2006/relationships/image" Target="../media/image58.wmf"/><Relationship Id="rId10" Type="http://schemas.openxmlformats.org/officeDocument/2006/relationships/oleObject" Target="../embeddings/oleObject5.bin"/><Relationship Id="rId19" Type="http://schemas.openxmlformats.org/officeDocument/2006/relationships/image" Target="../media/image56.wmf"/><Relationship Id="rId4" Type="http://schemas.openxmlformats.org/officeDocument/2006/relationships/oleObject" Target="../embeddings/oleObject2.bin"/><Relationship Id="rId9" Type="http://schemas.openxmlformats.org/officeDocument/2006/relationships/image" Target="../media/image51.wmf"/><Relationship Id="rId14" Type="http://schemas.openxmlformats.org/officeDocument/2006/relationships/oleObject" Target="../embeddings/oleObject7.bin"/><Relationship Id="rId22" Type="http://schemas.openxmlformats.org/officeDocument/2006/relationships/oleObject" Target="../embeddings/oleObject11.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9.wmf"/><Relationship Id="rId4" Type="http://schemas.openxmlformats.org/officeDocument/2006/relationships/oleObject" Target="../embeddings/oleObject13.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image" Target="../media/image60.wmf"/><Relationship Id="rId4" Type="http://schemas.openxmlformats.org/officeDocument/2006/relationships/oleObject" Target="../embeddings/oleObject14.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9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microsoft.com/office/2007/relationships/hdphoto" Target="../media/hdphoto11.wdp"/></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a:grpSpLocks/>
          </p:cNvGrpSpPr>
          <p:nvPr/>
        </p:nvGrpSpPr>
        <p:grpSpPr bwMode="auto">
          <a:xfrm>
            <a:off x="1640880" y="2132856"/>
            <a:ext cx="5826968" cy="2468736"/>
            <a:chOff x="2209800" y="1981200"/>
            <a:chExt cx="4876800" cy="1371600"/>
          </a:xfrm>
        </p:grpSpPr>
        <p:sp>
          <p:nvSpPr>
            <p:cNvPr id="15" name="Rectangle 14"/>
            <p:cNvSpPr/>
            <p:nvPr/>
          </p:nvSpPr>
          <p:spPr>
            <a:xfrm>
              <a:off x="2209800" y="1981200"/>
              <a:ext cx="4876800" cy="1371600"/>
            </a:xfrm>
            <a:prstGeom prst="rect">
              <a:avLst/>
            </a:prstGeom>
            <a:solidFill>
              <a:schemeClr val="bg1">
                <a:lumMod val="95000"/>
              </a:schemeClr>
            </a:solidFill>
            <a:ln w="6350">
              <a:solidFill>
                <a:schemeClr val="bg1"/>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1" dirty="0">
                <a:solidFill>
                  <a:schemeClr val="accent1">
                    <a:lumMod val="50000"/>
                  </a:schemeClr>
                </a:solidFill>
                <a:effectLst>
                  <a:outerShdw blurRad="38100" dist="38100" dir="2700000" algn="tl">
                    <a:srgbClr val="000000">
                      <a:alpha val="43137"/>
                    </a:srgbClr>
                  </a:outerShdw>
                </a:effectLst>
              </a:endParaRPr>
            </a:p>
          </p:txBody>
        </p:sp>
        <p:sp>
          <p:nvSpPr>
            <p:cNvPr id="16" name="Rectangle 15"/>
            <p:cNvSpPr/>
            <p:nvPr/>
          </p:nvSpPr>
          <p:spPr>
            <a:xfrm>
              <a:off x="2209800" y="2286000"/>
              <a:ext cx="152400" cy="6096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1" dirty="0">
                <a:solidFill>
                  <a:schemeClr val="accent1">
                    <a:lumMod val="50000"/>
                  </a:schemeClr>
                </a:solidFill>
                <a:effectLst>
                  <a:outerShdw blurRad="38100" dist="38100" dir="2700000" algn="tl">
                    <a:srgbClr val="000000">
                      <a:alpha val="43137"/>
                    </a:srgbClr>
                  </a:outerShdw>
                </a:effectLst>
              </a:endParaRPr>
            </a:p>
          </p:txBody>
        </p:sp>
        <p:sp>
          <p:nvSpPr>
            <p:cNvPr id="17" name="Rectangle 16"/>
            <p:cNvSpPr/>
            <p:nvPr/>
          </p:nvSpPr>
          <p:spPr>
            <a:xfrm>
              <a:off x="6934200" y="2286000"/>
              <a:ext cx="152400" cy="6096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1" dirty="0">
                <a:solidFill>
                  <a:schemeClr val="accent1">
                    <a:lumMod val="50000"/>
                  </a:schemeClr>
                </a:solidFill>
                <a:effectLst>
                  <a:outerShdw blurRad="38100" dist="38100" dir="2700000" algn="tl">
                    <a:srgbClr val="000000">
                      <a:alpha val="43137"/>
                    </a:srgbClr>
                  </a:outerShdw>
                </a:effectLst>
              </a:endParaRPr>
            </a:p>
          </p:txBody>
        </p:sp>
      </p:grpSp>
      <p:cxnSp>
        <p:nvCxnSpPr>
          <p:cNvPr id="18" name="Straight Connector 17"/>
          <p:cNvCxnSpPr/>
          <p:nvPr/>
        </p:nvCxnSpPr>
        <p:spPr bwMode="auto">
          <a:xfrm>
            <a:off x="1619672" y="3140968"/>
            <a:ext cx="1213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1619672" y="3212976"/>
            <a:ext cx="1213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7308304" y="3212976"/>
            <a:ext cx="1213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7308304" y="3284984"/>
            <a:ext cx="1213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3" descr="\\CTS-SERVER\Users\1\Untitled-1.gif"/>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93008" y="2216462"/>
            <a:ext cx="2635176" cy="230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2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r" rtl="1"/>
            <a:r>
              <a:rPr lang="fa-IR" dirty="0" smtClean="0">
                <a:cs typeface="B Nazanin" pitchFamily="2" charset="-78"/>
              </a:rPr>
              <a:t>1-1) آمار کلی بازار، </a:t>
            </a:r>
            <a:r>
              <a:rPr lang="fa-IR" sz="2400" dirty="0" smtClean="0">
                <a:cs typeface="B Nazanin" pitchFamily="2" charset="-78"/>
              </a:rPr>
              <a:t>عملکرد و برنامه</a:t>
            </a:r>
            <a:endParaRPr lang="en-US" sz="2400" dirty="0">
              <a:cs typeface="B Nazanin" pitchFamily="2" charset="-78"/>
            </a:endParaRPr>
          </a:p>
        </p:txBody>
      </p:sp>
      <p:sp>
        <p:nvSpPr>
          <p:cNvPr id="9" name="Content Placeholder 2"/>
          <p:cNvSpPr txBox="1">
            <a:spLocks/>
          </p:cNvSpPr>
          <p:nvPr/>
        </p:nvSpPr>
        <p:spPr>
          <a:xfrm>
            <a:off x="1259632" y="1628800"/>
            <a:ext cx="6480720" cy="1008112"/>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800" dirty="0" smtClean="0">
                <a:cs typeface="B Nazanin" pitchFamily="2" charset="-78"/>
              </a:rPr>
              <a:t>بخش مسکن در سال</a:t>
            </a:r>
            <a:r>
              <a:rPr lang="fa-IR" sz="2800" dirty="0">
                <a:cs typeface="B Nazanin" pitchFamily="2" charset="-78"/>
              </a:rPr>
              <a:t>‌</a:t>
            </a:r>
            <a:r>
              <a:rPr lang="fa-IR" sz="2800" dirty="0" smtClean="0">
                <a:cs typeface="B Nazanin" pitchFamily="2" charset="-78"/>
              </a:rPr>
              <a:t>های اخیر عمدتاً بیش از ارقام برنامه‌ریزی</a:t>
            </a:r>
            <a:r>
              <a:rPr lang="fa-IR" sz="2800" dirty="0">
                <a:cs typeface="B Nazanin" pitchFamily="2" charset="-78"/>
              </a:rPr>
              <a:t>‌</a:t>
            </a:r>
            <a:r>
              <a:rPr lang="fa-IR" sz="2800" dirty="0" smtClean="0">
                <a:cs typeface="B Nazanin" pitchFamily="2" charset="-78"/>
              </a:rPr>
              <a:t>شده تولید کرده است.</a:t>
            </a:r>
            <a:endParaRPr lang="en-US" sz="2800" dirty="0">
              <a:cs typeface="B Nazanin" pitchFamily="2" charset="-78"/>
            </a:endParaRPr>
          </a:p>
        </p:txBody>
      </p:sp>
      <p:graphicFrame>
        <p:nvGraphicFramePr>
          <p:cNvPr id="6" name="Chart 5"/>
          <p:cNvGraphicFramePr>
            <a:graphicFrameLocks/>
          </p:cNvGraphicFramePr>
          <p:nvPr>
            <p:extLst>
              <p:ext uri="{D42A27DB-BD31-4B8C-83A1-F6EECF244321}">
                <p14:modId xmlns:p14="http://schemas.microsoft.com/office/powerpoint/2010/main" val="109145733"/>
              </p:ext>
            </p:extLst>
          </p:nvPr>
        </p:nvGraphicFramePr>
        <p:xfrm>
          <a:off x="1255980" y="2773466"/>
          <a:ext cx="6441702" cy="32961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7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r" rtl="1"/>
            <a:r>
              <a:rPr lang="fa-IR" dirty="0" smtClean="0">
                <a:cs typeface="B Nazanin" pitchFamily="2" charset="-78"/>
              </a:rPr>
              <a:t>2-1) گزارشی از مسکن </a:t>
            </a:r>
            <a:r>
              <a:rPr lang="fa-IR" dirty="0">
                <a:cs typeface="B Nazanin" pitchFamily="2" charset="-78"/>
              </a:rPr>
              <a:t>مهر، </a:t>
            </a:r>
            <a:r>
              <a:rPr lang="fa-IR" sz="2400" dirty="0" smtClean="0">
                <a:cs typeface="B Nazanin" pitchFamily="2" charset="-78"/>
              </a:rPr>
              <a:t>پیشرفت</a:t>
            </a:r>
            <a:endParaRPr lang="en-US" sz="2400" dirty="0">
              <a:cs typeface="B Nazanin" pitchFamily="2" charset="-78"/>
            </a:endParaRPr>
          </a:p>
        </p:txBody>
      </p:sp>
      <p:sp>
        <p:nvSpPr>
          <p:cNvPr id="9" name="Content Placeholder 2"/>
          <p:cNvSpPr txBox="1">
            <a:spLocks/>
          </p:cNvSpPr>
          <p:nvPr/>
        </p:nvSpPr>
        <p:spPr>
          <a:xfrm>
            <a:off x="323528" y="1628800"/>
            <a:ext cx="8543266" cy="1008112"/>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800" dirty="0" smtClean="0">
                <a:cs typeface="B Nazanin" pitchFamily="2" charset="-78"/>
              </a:rPr>
              <a:t>تا پایان دی ماه سال جاری</a:t>
            </a:r>
            <a:r>
              <a:rPr lang="fa-IR" sz="2800" dirty="0">
                <a:cs typeface="B Nazanin" pitchFamily="2" charset="-78"/>
              </a:rPr>
              <a:t>، کم‌تر </a:t>
            </a:r>
            <a:r>
              <a:rPr lang="fa-IR" sz="2800" dirty="0" smtClean="0">
                <a:cs typeface="B Nazanin" pitchFamily="2" charset="-78"/>
              </a:rPr>
              <a:t>از 70 </a:t>
            </a:r>
            <a:r>
              <a:rPr lang="fa-IR" sz="2800" dirty="0" smtClean="0">
                <a:cs typeface="B Nazanin" pitchFamily="2" charset="-78"/>
              </a:rPr>
              <a:t>درصد پروانه</a:t>
            </a:r>
            <a:r>
              <a:rPr lang="fa-IR" sz="2800" dirty="0">
                <a:cs typeface="B Nazanin" pitchFamily="2" charset="-78"/>
              </a:rPr>
              <a:t>‌</a:t>
            </a:r>
            <a:r>
              <a:rPr lang="fa-IR" sz="2800" dirty="0" smtClean="0">
                <a:cs typeface="B Nazanin" pitchFamily="2" charset="-78"/>
              </a:rPr>
              <a:t>های صادره برای مسکن مهر به مرحلۀ نازک</a:t>
            </a:r>
            <a:r>
              <a:rPr lang="fa-IR" sz="2800" dirty="0">
                <a:cs typeface="B Nazanin" pitchFamily="2" charset="-78"/>
              </a:rPr>
              <a:t>‌</a:t>
            </a:r>
            <a:r>
              <a:rPr lang="fa-IR" sz="2800" dirty="0" smtClean="0">
                <a:cs typeface="B Nazanin" pitchFamily="2" charset="-78"/>
              </a:rPr>
              <a:t>کاری رسیده است.</a:t>
            </a:r>
            <a:endParaRPr lang="en-US" sz="2800" dirty="0">
              <a:cs typeface="B Nazanin" pitchFamily="2" charset="-78"/>
            </a:endParaRPr>
          </a:p>
        </p:txBody>
      </p:sp>
      <p:grpSp>
        <p:nvGrpSpPr>
          <p:cNvPr id="5" name="Group 4"/>
          <p:cNvGrpSpPr/>
          <p:nvPr/>
        </p:nvGrpSpPr>
        <p:grpSpPr>
          <a:xfrm>
            <a:off x="358552" y="2636912"/>
            <a:ext cx="8543266" cy="3427554"/>
            <a:chOff x="358552" y="2636912"/>
            <a:chExt cx="8543266" cy="342755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52" y="2636912"/>
              <a:ext cx="8543266" cy="3427554"/>
            </a:xfrm>
            <a:prstGeom prst="rect">
              <a:avLst/>
            </a:prstGeom>
          </p:spPr>
        </p:pic>
        <p:sp>
          <p:nvSpPr>
            <p:cNvPr id="7" name="Content Placeholder 2"/>
            <p:cNvSpPr txBox="1">
              <a:spLocks/>
            </p:cNvSpPr>
            <p:nvPr/>
          </p:nvSpPr>
          <p:spPr>
            <a:xfrm>
              <a:off x="1763689" y="5517232"/>
              <a:ext cx="7103104" cy="52504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400" dirty="0" smtClean="0">
                  <a:cs typeface="B Nazanin" pitchFamily="2" charset="-78"/>
                </a:rPr>
                <a:t>شامل تمام واحدها اعم از شهرهای زیر 25 هزار نفر، شهرهای بالای 25 هزار نفر، شهرهای جدید و بافت فرسوده.</a:t>
              </a:r>
              <a:endParaRPr lang="en-US" sz="1400" dirty="0">
                <a:cs typeface="B Nazanin" pitchFamily="2" charset="-78"/>
              </a:endParaRPr>
            </a:p>
          </p:txBody>
        </p:sp>
      </p:grpSp>
    </p:spTree>
    <p:extLst>
      <p:ext uri="{BB962C8B-B14F-4D97-AF65-F5344CB8AC3E}">
        <p14:creationId xmlns:p14="http://schemas.microsoft.com/office/powerpoint/2010/main" val="1590112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r" rtl="1"/>
            <a:r>
              <a:rPr lang="fa-IR" sz="4000" dirty="0" smtClean="0">
                <a:cs typeface="B Nazanin" pitchFamily="2" charset="-78"/>
              </a:rPr>
              <a:t>2-1) گزارشی از مسکن </a:t>
            </a:r>
            <a:r>
              <a:rPr lang="fa-IR" sz="4000" dirty="0">
                <a:cs typeface="B Nazanin" pitchFamily="2" charset="-78"/>
              </a:rPr>
              <a:t>مهر</a:t>
            </a:r>
            <a:r>
              <a:rPr lang="fa-IR" sz="4000" dirty="0" smtClean="0">
                <a:cs typeface="B Nazanin" pitchFamily="2" charset="-78"/>
              </a:rPr>
              <a:t>، </a:t>
            </a:r>
            <a:r>
              <a:rPr lang="fa-IR" sz="2400" dirty="0" smtClean="0">
                <a:cs typeface="B Nazanin" pitchFamily="2" charset="-78"/>
              </a:rPr>
              <a:t>خدمات زیربنایی</a:t>
            </a:r>
            <a:endParaRPr lang="en-US" sz="2400" dirty="0">
              <a:cs typeface="B Nazanin" pitchFamily="2" charset="-78"/>
            </a:endParaRPr>
          </a:p>
        </p:txBody>
      </p:sp>
      <p:sp>
        <p:nvSpPr>
          <p:cNvPr id="9" name="Content Placeholder 2"/>
          <p:cNvSpPr txBox="1">
            <a:spLocks/>
          </p:cNvSpPr>
          <p:nvPr/>
        </p:nvSpPr>
        <p:spPr>
          <a:xfrm>
            <a:off x="323528" y="1484784"/>
            <a:ext cx="8543266" cy="1368152"/>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800" dirty="0" smtClean="0">
                <a:cs typeface="B Nazanin" pitchFamily="2" charset="-78"/>
              </a:rPr>
              <a:t>از میان واحدهایی که مرحلۀ سفت</a:t>
            </a:r>
            <a:r>
              <a:rPr lang="fa-IR" sz="2800" dirty="0">
                <a:cs typeface="B Nazanin" pitchFamily="2" charset="-78"/>
              </a:rPr>
              <a:t>‌</a:t>
            </a:r>
            <a:r>
              <a:rPr lang="fa-IR" sz="2800" dirty="0" smtClean="0">
                <a:cs typeface="B Nazanin" pitchFamily="2" charset="-78"/>
              </a:rPr>
              <a:t>کاری را به پایان رسانده</a:t>
            </a:r>
            <a:r>
              <a:rPr lang="fa-IR" sz="2800" dirty="0">
                <a:cs typeface="B Nazanin" pitchFamily="2" charset="-78"/>
              </a:rPr>
              <a:t>‌</a:t>
            </a:r>
            <a:r>
              <a:rPr lang="fa-IR" sz="2800" dirty="0" smtClean="0">
                <a:cs typeface="B Nazanin" pitchFamily="2" charset="-78"/>
              </a:rPr>
              <a:t>اند، تاپایان دی ماه سال جاری هم</a:t>
            </a:r>
            <a:r>
              <a:rPr lang="fa-IR" sz="2800" dirty="0">
                <a:cs typeface="B Nazanin" pitchFamily="2" charset="-78"/>
              </a:rPr>
              <a:t>‌</a:t>
            </a:r>
            <a:r>
              <a:rPr lang="fa-IR" sz="2800" dirty="0" smtClean="0">
                <a:cs typeface="B Nazanin" pitchFamily="2" charset="-78"/>
              </a:rPr>
              <a:t>چنان بیش از 80 درصد واحدها از امکانات اولیۀ آب، برق و گاز برخوردار نشده</a:t>
            </a:r>
            <a:r>
              <a:rPr lang="fa-IR" sz="2800" dirty="0">
                <a:cs typeface="B Nazanin" pitchFamily="2" charset="-78"/>
              </a:rPr>
              <a:t>‌</a:t>
            </a:r>
            <a:r>
              <a:rPr lang="fa-IR" sz="2800" dirty="0" smtClean="0">
                <a:cs typeface="B Nazanin" pitchFamily="2" charset="-78"/>
              </a:rPr>
              <a:t>اند.</a:t>
            </a:r>
            <a:endParaRPr lang="en-US" sz="2800" dirty="0">
              <a:cs typeface="B Nazanin" pitchFamily="2" charset="-78"/>
            </a:endParaRPr>
          </a:p>
        </p:txBody>
      </p:sp>
      <p:grpSp>
        <p:nvGrpSpPr>
          <p:cNvPr id="6" name="Group 5"/>
          <p:cNvGrpSpPr/>
          <p:nvPr/>
        </p:nvGrpSpPr>
        <p:grpSpPr>
          <a:xfrm>
            <a:off x="308720" y="2852936"/>
            <a:ext cx="8558074" cy="3333355"/>
            <a:chOff x="308720" y="2852936"/>
            <a:chExt cx="8558074" cy="333335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20" y="2852936"/>
              <a:ext cx="8558074" cy="3333355"/>
            </a:xfrm>
            <a:prstGeom prst="rect">
              <a:avLst/>
            </a:prstGeom>
          </p:spPr>
        </p:pic>
        <p:sp>
          <p:nvSpPr>
            <p:cNvPr id="7" name="Content Placeholder 2"/>
            <p:cNvSpPr txBox="1">
              <a:spLocks/>
            </p:cNvSpPr>
            <p:nvPr/>
          </p:nvSpPr>
          <p:spPr>
            <a:xfrm>
              <a:off x="4587755" y="5661246"/>
              <a:ext cx="4279037" cy="52504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1400" dirty="0" smtClean="0">
                  <a:cs typeface="B Nazanin" pitchFamily="2" charset="-78"/>
                </a:rPr>
                <a:t>فقط شامل واحدهایی که دولت مسئول تأمین خدمات </a:t>
              </a:r>
              <a:r>
                <a:rPr lang="fa-IR" sz="1400" dirty="0">
                  <a:cs typeface="B Nazanin" pitchFamily="2" charset="-78"/>
                </a:rPr>
                <a:t>زیربنایی آن‌هاست</a:t>
              </a:r>
              <a:r>
                <a:rPr lang="fa-IR" sz="1400" dirty="0" smtClean="0">
                  <a:cs typeface="B Nazanin" pitchFamily="2" charset="-78"/>
                </a:rPr>
                <a:t>.</a:t>
              </a:r>
              <a:endParaRPr lang="en-US" sz="1400" dirty="0">
                <a:cs typeface="B Nazanin" pitchFamily="2" charset="-78"/>
              </a:endParaRPr>
            </a:p>
          </p:txBody>
        </p:sp>
      </p:grpSp>
    </p:spTree>
    <p:extLst>
      <p:ext uri="{BB962C8B-B14F-4D97-AF65-F5344CB8AC3E}">
        <p14:creationId xmlns:p14="http://schemas.microsoft.com/office/powerpoint/2010/main" val="3258310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r" rtl="1"/>
            <a:r>
              <a:rPr lang="fa-IR" sz="4000" dirty="0" smtClean="0">
                <a:cs typeface="B Nazanin" pitchFamily="2" charset="-78"/>
              </a:rPr>
              <a:t>2-1) گزارشی از مسکن </a:t>
            </a:r>
            <a:r>
              <a:rPr lang="fa-IR" sz="4000" dirty="0">
                <a:cs typeface="B Nazanin" pitchFamily="2" charset="-78"/>
              </a:rPr>
              <a:t>مهر</a:t>
            </a:r>
            <a:r>
              <a:rPr lang="fa-IR" sz="4000" dirty="0" smtClean="0">
                <a:cs typeface="B Nazanin" pitchFamily="2" charset="-78"/>
              </a:rPr>
              <a:t>، </a:t>
            </a:r>
            <a:r>
              <a:rPr lang="fa-IR" sz="2400" dirty="0" smtClean="0">
                <a:cs typeface="B Nazanin" pitchFamily="2" charset="-78"/>
              </a:rPr>
              <a:t>خدمات روبنایی</a:t>
            </a:r>
            <a:endParaRPr lang="en-US" sz="2400" dirty="0">
              <a:cs typeface="B Nazanin" pitchFamily="2" charset="-78"/>
            </a:endParaRPr>
          </a:p>
        </p:txBody>
      </p:sp>
      <p:sp>
        <p:nvSpPr>
          <p:cNvPr id="9" name="Content Placeholder 2"/>
          <p:cNvSpPr txBox="1">
            <a:spLocks/>
          </p:cNvSpPr>
          <p:nvPr/>
        </p:nvSpPr>
        <p:spPr>
          <a:xfrm>
            <a:off x="349393" y="2060848"/>
            <a:ext cx="2736304" cy="3960440"/>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800" dirty="0" smtClean="0">
                <a:cs typeface="B Nazanin" pitchFamily="2" charset="-78"/>
              </a:rPr>
              <a:t>برای تکمیل خدمات </a:t>
            </a:r>
            <a:r>
              <a:rPr lang="fa-IR" sz="2800" dirty="0" smtClean="0">
                <a:cs typeface="B Nazanin" pitchFamily="2" charset="-78"/>
              </a:rPr>
              <a:t>روبنایی در دست اجرای مسکن </a:t>
            </a:r>
            <a:r>
              <a:rPr lang="fa-IR" sz="2800" dirty="0" smtClean="0">
                <a:cs typeface="B Nazanin" pitchFamily="2" charset="-78"/>
              </a:rPr>
              <a:t>مهر از قبیل مسجد، پاسگاه نیروی انتظامی و مدرسه؛ در حدود 3466 میلیارد ریال اعتبار مورد نیاز است.</a:t>
            </a:r>
            <a:endParaRPr lang="en-US" sz="2800" dirty="0">
              <a:cs typeface="B Nazanin"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1993478926"/>
              </p:ext>
            </p:extLst>
          </p:nvPr>
        </p:nvGraphicFramePr>
        <p:xfrm>
          <a:off x="3203848" y="2060848"/>
          <a:ext cx="5734954"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8404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r" rtl="1"/>
            <a:r>
              <a:rPr lang="fa-IR" sz="4000" dirty="0" smtClean="0">
                <a:cs typeface="B Nazanin" pitchFamily="2" charset="-78"/>
              </a:rPr>
              <a:t>3-1) آمار بازار اعتبارات مسکن، </a:t>
            </a:r>
            <a:r>
              <a:rPr lang="fa-IR" sz="2400" dirty="0" smtClean="0">
                <a:cs typeface="B Nazanin" pitchFamily="2" charset="-78"/>
              </a:rPr>
              <a:t>سرمایه</a:t>
            </a:r>
            <a:r>
              <a:rPr lang="fa-IR" sz="2400" b="1" dirty="0">
                <a:cs typeface="B Nazanin" pitchFamily="2" charset="-78"/>
              </a:rPr>
              <a:t>‌</a:t>
            </a:r>
            <a:r>
              <a:rPr lang="fa-IR" sz="2400" dirty="0" smtClean="0">
                <a:cs typeface="B Nazanin" pitchFamily="2" charset="-78"/>
              </a:rPr>
              <a:t>گذاری</a:t>
            </a:r>
            <a:endParaRPr lang="en-US" sz="2400" dirty="0">
              <a:cs typeface="B Nazanin" pitchFamily="2" charset="-78"/>
            </a:endParaRPr>
          </a:p>
        </p:txBody>
      </p:sp>
      <p:graphicFrame>
        <p:nvGraphicFramePr>
          <p:cNvPr id="5" name="Chart 4"/>
          <p:cNvGraphicFramePr/>
          <p:nvPr>
            <p:extLst>
              <p:ext uri="{D42A27DB-BD31-4B8C-83A1-F6EECF244321}">
                <p14:modId xmlns:p14="http://schemas.microsoft.com/office/powerpoint/2010/main" val="2697211601"/>
              </p:ext>
            </p:extLst>
          </p:nvPr>
        </p:nvGraphicFramePr>
        <p:xfrm>
          <a:off x="395536" y="2420888"/>
          <a:ext cx="8280919" cy="363649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txBox="1">
            <a:spLocks/>
          </p:cNvSpPr>
          <p:nvPr/>
        </p:nvSpPr>
        <p:spPr>
          <a:xfrm>
            <a:off x="349392" y="1412776"/>
            <a:ext cx="8399071" cy="936104"/>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400" dirty="0" smtClean="0">
                <a:cs typeface="B Nazanin" pitchFamily="2" charset="-78"/>
              </a:rPr>
              <a:t>در سال 1391 بیش از 61 هزار میلیارد تومان در بازار املاک و مستغلات سرمایه</a:t>
            </a:r>
            <a:r>
              <a:rPr lang="fa-IR" sz="2400" b="1" dirty="0">
                <a:cs typeface="B Nazanin" pitchFamily="2" charset="-78"/>
              </a:rPr>
              <a:t>‌</a:t>
            </a:r>
            <a:r>
              <a:rPr lang="fa-IR" sz="2400" dirty="0" smtClean="0">
                <a:cs typeface="B Nazanin" pitchFamily="2" charset="-78"/>
              </a:rPr>
              <a:t>گذاری شده است. آیا این حجم از سرمایه</a:t>
            </a:r>
            <a:r>
              <a:rPr lang="fa-IR" sz="2400" b="1" dirty="0">
                <a:cs typeface="B Nazanin" pitchFamily="2" charset="-78"/>
              </a:rPr>
              <a:t>‌</a:t>
            </a:r>
            <a:r>
              <a:rPr lang="fa-IR" sz="2400" dirty="0" smtClean="0">
                <a:cs typeface="B Nazanin" pitchFamily="2" charset="-78"/>
              </a:rPr>
              <a:t>گذاری در بازار سرمایۀ کشور انعکاس می</a:t>
            </a:r>
            <a:r>
              <a:rPr lang="fa-IR" sz="2400" b="1" dirty="0">
                <a:cs typeface="B Nazanin" pitchFamily="2" charset="-78"/>
              </a:rPr>
              <a:t>‌</a:t>
            </a:r>
            <a:r>
              <a:rPr lang="fa-IR" sz="2400" dirty="0" smtClean="0">
                <a:cs typeface="B Nazanin" pitchFamily="2" charset="-78"/>
              </a:rPr>
              <a:t>یابد؟</a:t>
            </a:r>
            <a:endParaRPr lang="en-US" sz="2400" dirty="0">
              <a:cs typeface="B Nazanin" pitchFamily="2" charset="-78"/>
            </a:endParaRPr>
          </a:p>
        </p:txBody>
      </p:sp>
    </p:spTree>
    <p:extLst>
      <p:ext uri="{BB962C8B-B14F-4D97-AF65-F5344CB8AC3E}">
        <p14:creationId xmlns:p14="http://schemas.microsoft.com/office/powerpoint/2010/main" val="1951832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r" rtl="1"/>
            <a:r>
              <a:rPr lang="fa-IR" sz="4000" dirty="0" smtClean="0">
                <a:cs typeface="B Nazanin" pitchFamily="2" charset="-78"/>
              </a:rPr>
              <a:t>3-1) آمار بازار اعتبارات مسکن، </a:t>
            </a:r>
            <a:r>
              <a:rPr lang="fa-IR" sz="2400" dirty="0" smtClean="0">
                <a:cs typeface="B Nazanin" pitchFamily="2" charset="-78"/>
              </a:rPr>
              <a:t>تأمین مالی</a:t>
            </a:r>
            <a:endParaRPr lang="en-US" sz="2400" dirty="0">
              <a:cs typeface="B Nazanin" pitchFamily="2" charset="-78"/>
            </a:endParaRPr>
          </a:p>
        </p:txBody>
      </p:sp>
      <p:sp>
        <p:nvSpPr>
          <p:cNvPr id="6" name="Content Placeholder 2"/>
          <p:cNvSpPr txBox="1">
            <a:spLocks/>
          </p:cNvSpPr>
          <p:nvPr/>
        </p:nvSpPr>
        <p:spPr>
          <a:xfrm>
            <a:off x="179512" y="1556792"/>
            <a:ext cx="8712968" cy="1152128"/>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400" dirty="0" smtClean="0">
                <a:cs typeface="B Nazanin" pitchFamily="2" charset="-78"/>
              </a:rPr>
              <a:t>در 10 سال اخیر، تأمین مالی مسکن عمدتاً از محل پس</a:t>
            </a:r>
            <a:r>
              <a:rPr lang="fa-IR" sz="2400" b="1" dirty="0">
                <a:cs typeface="B Nazanin" pitchFamily="2" charset="-78"/>
              </a:rPr>
              <a:t>‌</a:t>
            </a:r>
            <a:r>
              <a:rPr lang="fa-IR" sz="2400" dirty="0" smtClean="0">
                <a:cs typeface="B Nazanin" pitchFamily="2" charset="-78"/>
              </a:rPr>
              <a:t>انداز بخش خصوصی صورت گرفته است. اعتبارات بانکی با تأمین 20 تا 30 درصد وجوه مورد نیاز، دومین منبع تأمین مالی در این حوزه به حساب می</a:t>
            </a:r>
            <a:r>
              <a:rPr lang="fa-IR" sz="2400" b="1" dirty="0">
                <a:cs typeface="B Nazanin" pitchFamily="2" charset="-78"/>
              </a:rPr>
              <a:t>‌</a:t>
            </a:r>
            <a:r>
              <a:rPr lang="fa-IR" sz="2400" dirty="0" smtClean="0">
                <a:cs typeface="B Nazanin" pitchFamily="2" charset="-78"/>
              </a:rPr>
              <a:t>آید.</a:t>
            </a:r>
            <a:endParaRPr lang="en-US" sz="2400" dirty="0">
              <a:cs typeface="B Nazanin" pitchFamily="2" charset="-78"/>
            </a:endParaRPr>
          </a:p>
        </p:txBody>
      </p:sp>
      <p:graphicFrame>
        <p:nvGraphicFramePr>
          <p:cNvPr id="7" name="Chart 6"/>
          <p:cNvGraphicFramePr>
            <a:graphicFrameLocks/>
          </p:cNvGraphicFramePr>
          <p:nvPr>
            <p:extLst>
              <p:ext uri="{D42A27DB-BD31-4B8C-83A1-F6EECF244321}">
                <p14:modId xmlns:p14="http://schemas.microsoft.com/office/powerpoint/2010/main" val="2942657200"/>
              </p:ext>
            </p:extLst>
          </p:nvPr>
        </p:nvGraphicFramePr>
        <p:xfrm>
          <a:off x="179512" y="2780928"/>
          <a:ext cx="4176464"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364777546"/>
              </p:ext>
            </p:extLst>
          </p:nvPr>
        </p:nvGraphicFramePr>
        <p:xfrm>
          <a:off x="4608512" y="2780928"/>
          <a:ext cx="4283968" cy="3276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0822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r" rtl="1"/>
            <a:r>
              <a:rPr lang="fa-IR" sz="4000" dirty="0" smtClean="0">
                <a:cs typeface="B Nazanin" pitchFamily="2" charset="-78"/>
              </a:rPr>
              <a:t>3-1) آمار بازار اعتبارات مسکن، </a:t>
            </a:r>
            <a:r>
              <a:rPr lang="fa-IR" sz="2400" dirty="0" smtClean="0">
                <a:cs typeface="B Nazanin" pitchFamily="2" charset="-78"/>
              </a:rPr>
              <a:t>اوراق تسه</a:t>
            </a:r>
            <a:endParaRPr lang="en-US" sz="2400" dirty="0">
              <a:cs typeface="B Nazanin" pitchFamily="2" charset="-78"/>
            </a:endParaRPr>
          </a:p>
        </p:txBody>
      </p:sp>
      <p:sp>
        <p:nvSpPr>
          <p:cNvPr id="6" name="Content Placeholder 2"/>
          <p:cNvSpPr txBox="1">
            <a:spLocks/>
          </p:cNvSpPr>
          <p:nvPr/>
        </p:nvSpPr>
        <p:spPr>
          <a:xfrm>
            <a:off x="179512" y="1556792"/>
            <a:ext cx="8712968" cy="1440160"/>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600" dirty="0" smtClean="0">
                <a:cs typeface="B Nazanin" pitchFamily="2" charset="-78"/>
              </a:rPr>
              <a:t>نسبت وام به ارزش اوراق تسهیلات مسکن تا پیش از افزایش اخیر دائماً در واکنش به تورم، تنزل یافته است. در دی ماه سال جاری وقتی سقف تسهیلات خرید مسکن افزایش یافت، استقبال بازار از این اوراق به گرمی سال 1390 نبود. علت چیست؟</a:t>
            </a:r>
            <a:endParaRPr lang="en-US" sz="2600" dirty="0">
              <a:cs typeface="B Nazanin" pitchFamily="2" charset="-78"/>
            </a:endParaRPr>
          </a:p>
        </p:txBody>
      </p:sp>
      <p:graphicFrame>
        <p:nvGraphicFramePr>
          <p:cNvPr id="9" name="Chart 8"/>
          <p:cNvGraphicFramePr>
            <a:graphicFrameLocks/>
          </p:cNvGraphicFramePr>
          <p:nvPr>
            <p:extLst>
              <p:ext uri="{D42A27DB-BD31-4B8C-83A1-F6EECF244321}">
                <p14:modId xmlns:p14="http://schemas.microsoft.com/office/powerpoint/2010/main" val="1267201935"/>
              </p:ext>
            </p:extLst>
          </p:nvPr>
        </p:nvGraphicFramePr>
        <p:xfrm>
          <a:off x="157630" y="3140968"/>
          <a:ext cx="4328240" cy="2838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708620428"/>
              </p:ext>
            </p:extLst>
          </p:nvPr>
        </p:nvGraphicFramePr>
        <p:xfrm>
          <a:off x="4555143" y="3140968"/>
          <a:ext cx="4381500" cy="2857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5607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lgn="r" rtl="1"/>
            <a:r>
              <a:rPr lang="fa-IR" dirty="0" smtClean="0">
                <a:cs typeface="B Nazanin" pitchFamily="2" charset="-78"/>
              </a:rPr>
              <a:t>4-1) وضعیت </a:t>
            </a:r>
            <a:r>
              <a:rPr lang="fa-IR" dirty="0">
                <a:cs typeface="B Nazanin" pitchFamily="2" charset="-78"/>
              </a:rPr>
              <a:t>خانه‌های خالی</a:t>
            </a:r>
            <a:endParaRPr lang="en-US" dirty="0">
              <a:cs typeface="B Nazanin" pitchFamily="2" charset="-78"/>
            </a:endParaRPr>
          </a:p>
        </p:txBody>
      </p:sp>
      <p:sp>
        <p:nvSpPr>
          <p:cNvPr id="3" name="Content Placeholder 2"/>
          <p:cNvSpPr>
            <a:spLocks noGrp="1"/>
          </p:cNvSpPr>
          <p:nvPr>
            <p:ph idx="1"/>
          </p:nvPr>
        </p:nvSpPr>
        <p:spPr>
          <a:solidFill>
            <a:schemeClr val="accent5">
              <a:lumMod val="40000"/>
              <a:lumOff val="60000"/>
            </a:schemeClr>
          </a:solidFill>
        </p:spPr>
        <p:txBody>
          <a:bodyPr>
            <a:normAutofit lnSpcReduction="10000"/>
          </a:bodyPr>
          <a:lstStyle/>
          <a:p>
            <a:pPr algn="just" rtl="1"/>
            <a:r>
              <a:rPr lang="fa-IR" dirty="0" smtClean="0">
                <a:cs typeface="B Nazanin" pitchFamily="2" charset="-78"/>
              </a:rPr>
              <a:t>در سال</a:t>
            </a:r>
            <a:r>
              <a:rPr lang="fa-IR" b="1" dirty="0">
                <a:cs typeface="B Nazanin" pitchFamily="2" charset="-78"/>
              </a:rPr>
              <a:t>‌</a:t>
            </a:r>
            <a:r>
              <a:rPr lang="fa-IR" dirty="0" smtClean="0">
                <a:cs typeface="B Nazanin" pitchFamily="2" charset="-78"/>
              </a:rPr>
              <a:t>های اخیر حدود 30 درصد پروانه</a:t>
            </a:r>
            <a:r>
              <a:rPr lang="fa-IR" b="1" dirty="0">
                <a:cs typeface="B Nazanin" pitchFamily="2" charset="-78"/>
              </a:rPr>
              <a:t>‌</a:t>
            </a:r>
            <a:r>
              <a:rPr lang="fa-IR" dirty="0" smtClean="0">
                <a:cs typeface="B Nazanin" pitchFamily="2" charset="-78"/>
              </a:rPr>
              <a:t>های صادره در بخش مسکن به استان تهران مربوط بوده است.</a:t>
            </a:r>
          </a:p>
          <a:p>
            <a:pPr algn="just" rtl="1"/>
            <a:r>
              <a:rPr lang="fa-IR" dirty="0" smtClean="0">
                <a:cs typeface="B Nazanin" pitchFamily="2" charset="-78"/>
              </a:rPr>
              <a:t>عمدۀ ساخت</a:t>
            </a:r>
            <a:r>
              <a:rPr lang="fa-IR" b="1" dirty="0">
                <a:cs typeface="B Nazanin" pitchFamily="2" charset="-78"/>
              </a:rPr>
              <a:t>‌</a:t>
            </a:r>
            <a:r>
              <a:rPr lang="fa-IR" dirty="0" smtClean="0">
                <a:cs typeface="B Nazanin" pitchFamily="2" charset="-78"/>
              </a:rPr>
              <a:t>وسازهای این سال</a:t>
            </a:r>
            <a:r>
              <a:rPr lang="fa-IR" b="1" dirty="0">
                <a:cs typeface="B Nazanin" pitchFamily="2" charset="-78"/>
              </a:rPr>
              <a:t>‌</a:t>
            </a:r>
            <a:r>
              <a:rPr lang="fa-IR" dirty="0" smtClean="0">
                <a:cs typeface="B Nazanin" pitchFamily="2" charset="-78"/>
              </a:rPr>
              <a:t>ها در کلان</a:t>
            </a:r>
            <a:r>
              <a:rPr lang="fa-IR" b="1" dirty="0">
                <a:cs typeface="B Nazanin" pitchFamily="2" charset="-78"/>
              </a:rPr>
              <a:t>‌</a:t>
            </a:r>
            <a:r>
              <a:rPr lang="fa-IR" dirty="0" smtClean="0">
                <a:cs typeface="B Nazanin" pitchFamily="2" charset="-78"/>
              </a:rPr>
              <a:t>شهرهای کشور صورت گرفته است. </a:t>
            </a:r>
          </a:p>
          <a:p>
            <a:pPr algn="just" rtl="1"/>
            <a:r>
              <a:rPr lang="fa-IR" dirty="0" smtClean="0">
                <a:cs typeface="B Nazanin" pitchFamily="2" charset="-78"/>
              </a:rPr>
              <a:t>در اثر توزیع نامتوازن مسکن، بسیاری از نقاط با کمبود مسکن و برخی شهرها با مازاد (</a:t>
            </a:r>
            <a:r>
              <a:rPr lang="da-DK" dirty="0" smtClean="0">
                <a:cs typeface="B Nazanin" pitchFamily="2" charset="-78"/>
              </a:rPr>
              <a:t>over-built</a:t>
            </a:r>
            <a:r>
              <a:rPr lang="fa-IR" dirty="0" smtClean="0">
                <a:cs typeface="B Nazanin" pitchFamily="2" charset="-78"/>
              </a:rPr>
              <a:t>) روبرو هستند.</a:t>
            </a:r>
          </a:p>
          <a:p>
            <a:pPr algn="just" rtl="1"/>
            <a:r>
              <a:rPr lang="fa-IR" dirty="0" smtClean="0">
                <a:cs typeface="B Nazanin" pitchFamily="2" charset="-78"/>
              </a:rPr>
              <a:t>در حال حاضر، بیش از 1/6 میلیون واحد خالی در سطح کشور وجود دارد که بخشی از آن با هدف سرمایه</a:t>
            </a:r>
            <a:r>
              <a:rPr lang="fa-IR" b="1" dirty="0">
                <a:cs typeface="B Nazanin" pitchFamily="2" charset="-78"/>
              </a:rPr>
              <a:t>‌</a:t>
            </a:r>
            <a:r>
              <a:rPr lang="fa-IR" dirty="0" smtClean="0">
                <a:cs typeface="B Nazanin" pitchFamily="2" charset="-78"/>
              </a:rPr>
              <a:t>گذاری نگهداری می</a:t>
            </a:r>
            <a:r>
              <a:rPr lang="fa-IR" b="1" dirty="0">
                <a:cs typeface="B Nazanin" pitchFamily="2" charset="-78"/>
              </a:rPr>
              <a:t>‌</a:t>
            </a:r>
            <a:r>
              <a:rPr lang="fa-IR" dirty="0" smtClean="0">
                <a:cs typeface="B Nazanin" pitchFamily="2" charset="-78"/>
              </a:rPr>
              <a:t>شود.</a:t>
            </a:r>
            <a:endParaRPr lang="en-US" dirty="0">
              <a:cs typeface="B Nazanin" pitchFamily="2" charset="-78"/>
            </a:endParaRPr>
          </a:p>
        </p:txBody>
      </p:sp>
    </p:spTree>
    <p:extLst>
      <p:ext uri="{BB962C8B-B14F-4D97-AF65-F5344CB8AC3E}">
        <p14:creationId xmlns:p14="http://schemas.microsoft.com/office/powerpoint/2010/main" val="2521019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lgn="r" rtl="1"/>
            <a:r>
              <a:rPr lang="fa-IR" sz="3200" dirty="0" smtClean="0">
                <a:cs typeface="B Nazanin" pitchFamily="2" charset="-78"/>
              </a:rPr>
              <a:t>2) روندهای مورد انتظار در بازار املاک و مستغلات</a:t>
            </a:r>
            <a:endParaRPr lang="en-US" sz="3200" dirty="0">
              <a:cs typeface="B Nazanin" pitchFamily="2" charset="-78"/>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tretch>
            <a:fillRect/>
          </a:stretch>
        </p:blipFill>
        <p:spPr>
          <a:xfrm>
            <a:off x="363042" y="1592796"/>
            <a:ext cx="5937150" cy="3672408"/>
          </a:xfrm>
          <a:prstGeom prst="rect">
            <a:avLst/>
          </a:prstGeom>
        </p:spPr>
      </p:pic>
      <p:sp>
        <p:nvSpPr>
          <p:cNvPr id="7" name="Content Placeholder 2"/>
          <p:cNvSpPr txBox="1">
            <a:spLocks/>
          </p:cNvSpPr>
          <p:nvPr/>
        </p:nvSpPr>
        <p:spPr>
          <a:xfrm>
            <a:off x="3995936" y="4149080"/>
            <a:ext cx="4910282" cy="1944216"/>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fa-IR" sz="2600" dirty="0" smtClean="0">
                <a:cs typeface="B Nazanin" pitchFamily="2" charset="-78"/>
              </a:rPr>
              <a:t>املاک و مستغلات به کدام سو حرکت می</a:t>
            </a:r>
            <a:r>
              <a:rPr lang="fa-IR" sz="2800" b="1" dirty="0">
                <a:cs typeface="B Nazanin" pitchFamily="2" charset="-78"/>
              </a:rPr>
              <a:t>‌</a:t>
            </a:r>
            <a:r>
              <a:rPr lang="fa-IR" sz="2600" dirty="0" smtClean="0">
                <a:cs typeface="B Nazanin" pitchFamily="2" charset="-78"/>
              </a:rPr>
              <a:t>کند؟ </a:t>
            </a:r>
          </a:p>
          <a:p>
            <a:pPr marL="0" indent="0" algn="ctr" rtl="1">
              <a:buNone/>
            </a:pPr>
            <a:r>
              <a:rPr lang="fa-IR" sz="2600" dirty="0" smtClean="0">
                <a:cs typeface="B Nazanin" pitchFamily="2" charset="-78"/>
              </a:rPr>
              <a:t>چه ارتباطی بین اجزای این بازار وجود دارد؟</a:t>
            </a:r>
          </a:p>
          <a:p>
            <a:pPr marL="0" indent="0" algn="ctr" rtl="1">
              <a:buNone/>
            </a:pPr>
            <a:r>
              <a:rPr lang="fa-IR" sz="2600" dirty="0" smtClean="0">
                <a:cs typeface="B Nazanin" pitchFamily="2" charset="-78"/>
              </a:rPr>
              <a:t>آیا بازدهی بالای این بازار در سال</a:t>
            </a:r>
            <a:r>
              <a:rPr lang="fa-IR" sz="2800" b="1" dirty="0">
                <a:cs typeface="B Nazanin" pitchFamily="2" charset="-78"/>
              </a:rPr>
              <a:t>‌</a:t>
            </a:r>
            <a:r>
              <a:rPr lang="fa-IR" sz="2600" dirty="0" smtClean="0">
                <a:cs typeface="B Nazanin" pitchFamily="2" charset="-78"/>
              </a:rPr>
              <a:t>های اخیر تداوم خواهد داشت؟</a:t>
            </a:r>
            <a:endParaRPr lang="en-US" sz="2600" dirty="0">
              <a:cs typeface="B Nazanin" pitchFamily="2" charset="-78"/>
            </a:endParaRPr>
          </a:p>
        </p:txBody>
      </p:sp>
    </p:spTree>
    <p:extLst>
      <p:ext uri="{BB962C8B-B14F-4D97-AF65-F5344CB8AC3E}">
        <p14:creationId xmlns:p14="http://schemas.microsoft.com/office/powerpoint/2010/main" val="2805168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lgn="r" rtl="1"/>
            <a:r>
              <a:rPr lang="fa-IR" dirty="0" smtClean="0">
                <a:cs typeface="B Nazanin" pitchFamily="2" charset="-78"/>
              </a:rPr>
              <a:t>1-2) املاک مسکونی، </a:t>
            </a:r>
            <a:r>
              <a:rPr lang="fa-IR" sz="2400" dirty="0" smtClean="0">
                <a:cs typeface="B Nazanin" pitchFamily="2" charset="-78"/>
              </a:rPr>
              <a:t>تقاضای بالقوه</a:t>
            </a:r>
            <a:endParaRPr lang="en-US" sz="2400" dirty="0">
              <a:cs typeface="B Nazanin" pitchFamily="2" charset="-78"/>
            </a:endParaRPr>
          </a:p>
        </p:txBody>
      </p:sp>
      <p:graphicFrame>
        <p:nvGraphicFramePr>
          <p:cNvPr id="3" name="Chart 2"/>
          <p:cNvGraphicFramePr>
            <a:graphicFrameLocks/>
          </p:cNvGraphicFramePr>
          <p:nvPr>
            <p:extLst>
              <p:ext uri="{D42A27DB-BD31-4B8C-83A1-F6EECF244321}">
                <p14:modId xmlns:p14="http://schemas.microsoft.com/office/powerpoint/2010/main" val="28316151"/>
              </p:ext>
            </p:extLst>
          </p:nvPr>
        </p:nvGraphicFramePr>
        <p:xfrm>
          <a:off x="3203848" y="2564904"/>
          <a:ext cx="5742384" cy="3531840"/>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2"/>
          <p:cNvSpPr txBox="1">
            <a:spLocks/>
          </p:cNvSpPr>
          <p:nvPr/>
        </p:nvSpPr>
        <p:spPr>
          <a:xfrm>
            <a:off x="194436" y="2564904"/>
            <a:ext cx="2880320" cy="3548817"/>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600" dirty="0" smtClean="0">
                <a:cs typeface="B Nazanin" pitchFamily="2" charset="-78"/>
              </a:rPr>
              <a:t>در سال</a:t>
            </a:r>
            <a:r>
              <a:rPr lang="fa-IR" sz="2400" b="1" dirty="0">
                <a:cs typeface="B Nazanin" pitchFamily="2" charset="-78"/>
              </a:rPr>
              <a:t>‌</a:t>
            </a:r>
            <a:r>
              <a:rPr lang="fa-IR" sz="2600" dirty="0" smtClean="0">
                <a:cs typeface="B Nazanin" pitchFamily="2" charset="-78"/>
              </a:rPr>
              <a:t>های اخیر، روند تشکیل</a:t>
            </a:r>
            <a:r>
              <a:rPr lang="da-DK" sz="2600" dirty="0" smtClean="0">
                <a:cs typeface="B Nazanin" pitchFamily="2" charset="-78"/>
              </a:rPr>
              <a:t> </a:t>
            </a:r>
            <a:r>
              <a:rPr lang="fa-IR" sz="2600" dirty="0" smtClean="0">
                <a:cs typeface="B Nazanin" pitchFamily="2" charset="-78"/>
              </a:rPr>
              <a:t>خانوار در کنار آمار طلاق، مرگ</a:t>
            </a:r>
            <a:r>
              <a:rPr lang="fa-IR" sz="2400" b="1" dirty="0">
                <a:cs typeface="B Nazanin" pitchFamily="2" charset="-78"/>
              </a:rPr>
              <a:t>‌</a:t>
            </a:r>
            <a:r>
              <a:rPr lang="fa-IR" sz="2600" dirty="0" smtClean="0">
                <a:cs typeface="B Nazanin" pitchFamily="2" charset="-78"/>
              </a:rPr>
              <a:t>ومیر و تخریب</a:t>
            </a:r>
            <a:r>
              <a:rPr lang="fa-IR" sz="2600" dirty="0">
                <a:cs typeface="B Nazanin" pitchFamily="2" charset="-78"/>
              </a:rPr>
              <a:t>؛</a:t>
            </a:r>
            <a:r>
              <a:rPr lang="fa-IR" sz="2600" dirty="0" smtClean="0">
                <a:cs typeface="B Nazanin" pitchFamily="2" charset="-78"/>
              </a:rPr>
              <a:t> تقاضای سالیانۀ مسکن را به بیش از 1 میلیون واحد در سال رسانده است. پیش</a:t>
            </a:r>
            <a:r>
              <a:rPr lang="fa-IR" sz="2400" b="1" dirty="0">
                <a:cs typeface="B Nazanin" pitchFamily="2" charset="-78"/>
              </a:rPr>
              <a:t>‌</a:t>
            </a:r>
            <a:r>
              <a:rPr lang="fa-IR" sz="2600" dirty="0" smtClean="0">
                <a:cs typeface="B Nazanin" pitchFamily="2" charset="-78"/>
              </a:rPr>
              <a:t>بینی می</a:t>
            </a:r>
            <a:r>
              <a:rPr lang="fa-IR" sz="2400" b="1" dirty="0">
                <a:cs typeface="B Nazanin" pitchFamily="2" charset="-78"/>
              </a:rPr>
              <a:t>‌</a:t>
            </a:r>
            <a:r>
              <a:rPr lang="fa-IR" sz="2600" dirty="0" smtClean="0">
                <a:cs typeface="B Nazanin" pitchFamily="2" charset="-78"/>
              </a:rPr>
              <a:t>شود این روند در سال</a:t>
            </a:r>
            <a:r>
              <a:rPr lang="fa-IR" sz="2400" b="1" dirty="0">
                <a:cs typeface="B Nazanin" pitchFamily="2" charset="-78"/>
              </a:rPr>
              <a:t>‌</a:t>
            </a:r>
            <a:r>
              <a:rPr lang="fa-IR" sz="2600" dirty="0" smtClean="0">
                <a:cs typeface="B Nazanin" pitchFamily="2" charset="-78"/>
              </a:rPr>
              <a:t>های آتی تداوم داشته باشد.</a:t>
            </a:r>
            <a:endParaRPr lang="en-US" sz="2600" dirty="0">
              <a:cs typeface="B Nazanin" pitchFamily="2" charset="-78"/>
            </a:endParaRPr>
          </a:p>
        </p:txBody>
      </p:sp>
    </p:spTree>
    <p:extLst>
      <p:ext uri="{BB962C8B-B14F-4D97-AF65-F5344CB8AC3E}">
        <p14:creationId xmlns:p14="http://schemas.microsoft.com/office/powerpoint/2010/main" val="2353741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_Rngmiz\Desktop\stik\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84168" y="1578296"/>
            <a:ext cx="1944216" cy="10081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7332" y="1601100"/>
            <a:ext cx="5328592" cy="1467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smtClean="0">
                <a:solidFill>
                  <a:schemeClr val="accent1">
                    <a:lumMod val="75000"/>
                  </a:schemeClr>
                </a:solidFill>
                <a:cs typeface="B Nazanin" pitchFamily="2" charset="-78"/>
              </a:rPr>
              <a:t>عنوان دوره: </a:t>
            </a:r>
          </a:p>
          <a:p>
            <a:pPr algn="ctr" rtl="1"/>
            <a:r>
              <a:rPr lang="fa-IR" sz="3200" b="1" dirty="0" smtClean="0">
                <a:solidFill>
                  <a:schemeClr val="accent1">
                    <a:lumMod val="75000"/>
                  </a:schemeClr>
                </a:solidFill>
                <a:cs typeface="B Nazanin" pitchFamily="2" charset="-78"/>
              </a:rPr>
              <a:t>تأمین مالی زمین و ساختمان</a:t>
            </a:r>
            <a:endParaRPr lang="en-US" sz="3200" b="1" dirty="0">
              <a:solidFill>
                <a:schemeClr val="accent1">
                  <a:lumMod val="75000"/>
                </a:schemeClr>
              </a:solidFill>
              <a:cs typeface="B Nazanin" pitchFamily="2" charset="-78"/>
            </a:endParaRPr>
          </a:p>
        </p:txBody>
      </p:sp>
      <p:pic>
        <p:nvPicPr>
          <p:cNvPr id="6" name="Picture 3" descr="C:\Users\M_Rngmiz\Desktop\stik\0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940153" y="3314359"/>
            <a:ext cx="1944215" cy="20729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27584" y="4077072"/>
            <a:ext cx="4780772" cy="1467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chemeClr val="accent1">
                    <a:lumMod val="75000"/>
                  </a:schemeClr>
                </a:solidFill>
                <a:cs typeface="B Nazanin" pitchFamily="2" charset="-78"/>
              </a:rPr>
              <a:t>مدرس: حسین عبده‌تبریزی</a:t>
            </a:r>
          </a:p>
          <a:p>
            <a:pPr algn="ctr" rtl="1"/>
            <a:r>
              <a:rPr lang="fa-IR" sz="2000" dirty="0">
                <a:solidFill>
                  <a:schemeClr val="accent1">
                    <a:lumMod val="75000"/>
                  </a:schemeClr>
                </a:solidFill>
                <a:cs typeface="B Nazanin" pitchFamily="2" charset="-78"/>
              </a:rPr>
              <a:t>کمک مدرس: میثم رادپور – هادی لاری</a:t>
            </a:r>
            <a:endParaRPr lang="en-US" sz="2000" dirty="0">
              <a:solidFill>
                <a:schemeClr val="accent1">
                  <a:lumMod val="75000"/>
                </a:schemeClr>
              </a:solidFill>
              <a:cs typeface="B Nazanin" pitchFamily="2" charset="-78"/>
            </a:endParaRPr>
          </a:p>
          <a:p>
            <a:pPr algn="ctr" rtl="1"/>
            <a:endParaRPr lang="en-US" sz="2000" dirty="0">
              <a:solidFill>
                <a:schemeClr val="accent1">
                  <a:lumMod val="75000"/>
                </a:schemeClr>
              </a:solidFill>
              <a:cs typeface="B Nazanin" pitchFamily="2" charset="-78"/>
            </a:endParaRPr>
          </a:p>
        </p:txBody>
      </p:sp>
      <p:sp>
        <p:nvSpPr>
          <p:cNvPr id="9" name="Snip and Round Single Corner Rectangle 8"/>
          <p:cNvSpPr/>
          <p:nvPr/>
        </p:nvSpPr>
        <p:spPr>
          <a:xfrm flipH="1">
            <a:off x="611560" y="980728"/>
            <a:ext cx="7920880" cy="4896544"/>
          </a:xfrm>
          <a:prstGeom prst="snipRoundRect">
            <a:avLst>
              <a:gd name="adj1" fmla="val 13575"/>
              <a:gd name="adj2" fmla="val 23515"/>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9985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lgn="r" rtl="1"/>
            <a:r>
              <a:rPr lang="fa-IR" dirty="0" smtClean="0">
                <a:cs typeface="B Nazanin" pitchFamily="2" charset="-78"/>
              </a:rPr>
              <a:t>1-2) املاک مسکونی، </a:t>
            </a:r>
            <a:r>
              <a:rPr lang="fa-IR" sz="2400" dirty="0" smtClean="0">
                <a:cs typeface="B Nazanin" pitchFamily="2" charset="-78"/>
              </a:rPr>
              <a:t>رکود</a:t>
            </a:r>
            <a:endParaRPr lang="en-US" sz="2400" dirty="0">
              <a:cs typeface="B Nazanin"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622533771"/>
              </p:ext>
            </p:extLst>
          </p:nvPr>
        </p:nvGraphicFramePr>
        <p:xfrm>
          <a:off x="107504" y="3284984"/>
          <a:ext cx="4320480" cy="2815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641090644"/>
              </p:ext>
            </p:extLst>
          </p:nvPr>
        </p:nvGraphicFramePr>
        <p:xfrm>
          <a:off x="4499992" y="3284984"/>
          <a:ext cx="4443505" cy="2815208"/>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2"/>
          <p:cNvSpPr txBox="1">
            <a:spLocks/>
          </p:cNvSpPr>
          <p:nvPr/>
        </p:nvSpPr>
        <p:spPr>
          <a:xfrm>
            <a:off x="107504" y="1484785"/>
            <a:ext cx="8856984" cy="1656183"/>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600" dirty="0" smtClean="0">
                <a:cs typeface="B Nazanin" pitchFamily="2" charset="-78"/>
              </a:rPr>
              <a:t>در مهر ماه سال جاری، معاملات مسکن در شهر تهران بیش از 65 درصد نسبت به مدت مشابه سال قبل کاهش داشته است.</a:t>
            </a:r>
          </a:p>
          <a:p>
            <a:pPr marL="0" indent="0" algn="just" rtl="1">
              <a:buNone/>
            </a:pPr>
            <a:r>
              <a:rPr lang="fa-IR" sz="2600" dirty="0" smtClean="0">
                <a:cs typeface="B Nazanin" pitchFamily="2" charset="-78"/>
              </a:rPr>
              <a:t>هم</a:t>
            </a:r>
            <a:r>
              <a:rPr lang="fa-IR" sz="2800" b="1" dirty="0">
                <a:cs typeface="B Nazanin" pitchFamily="2" charset="-78"/>
              </a:rPr>
              <a:t>‌</a:t>
            </a:r>
            <a:r>
              <a:rPr lang="fa-IR" sz="2600" dirty="0" smtClean="0">
                <a:cs typeface="B Nazanin" pitchFamily="2" charset="-78"/>
              </a:rPr>
              <a:t>چنان بخش عمدۀ معاملات در واحدهای مسکونی نوساز </a:t>
            </a:r>
            <a:r>
              <a:rPr lang="fa-IR" sz="2600" dirty="0" smtClean="0">
                <a:cs typeface="B Nazanin" pitchFamily="2" charset="-78"/>
              </a:rPr>
              <a:t>تحقق می</a:t>
            </a:r>
            <a:r>
              <a:rPr lang="fa-IR" sz="2800" b="1" dirty="0" smtClean="0">
                <a:cs typeface="B Nazanin" pitchFamily="2" charset="-78"/>
              </a:rPr>
              <a:t>‌</a:t>
            </a:r>
            <a:r>
              <a:rPr lang="fa-IR" sz="2600" dirty="0" smtClean="0">
                <a:cs typeface="B Nazanin" pitchFamily="2" charset="-78"/>
              </a:rPr>
              <a:t>یاب</a:t>
            </a:r>
            <a:r>
              <a:rPr lang="fa-IR" sz="2600" dirty="0" smtClean="0">
                <a:cs typeface="B Nazanin" pitchFamily="2" charset="-78"/>
              </a:rPr>
              <a:t>د</a:t>
            </a:r>
            <a:r>
              <a:rPr lang="fa-IR" sz="2600" dirty="0" smtClean="0">
                <a:cs typeface="B Nazanin" pitchFamily="2" charset="-78"/>
              </a:rPr>
              <a:t>.</a:t>
            </a:r>
            <a:endParaRPr lang="en-US" sz="2600" dirty="0">
              <a:cs typeface="B Nazanin" pitchFamily="2" charset="-78"/>
            </a:endParaRPr>
          </a:p>
        </p:txBody>
      </p:sp>
    </p:spTree>
    <p:extLst>
      <p:ext uri="{BB962C8B-B14F-4D97-AF65-F5344CB8AC3E}">
        <p14:creationId xmlns:p14="http://schemas.microsoft.com/office/powerpoint/2010/main" val="548800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lgn="r" rtl="1"/>
            <a:r>
              <a:rPr lang="fa-IR" dirty="0" smtClean="0">
                <a:cs typeface="B Nazanin" pitchFamily="2" charset="-78"/>
              </a:rPr>
              <a:t>1-2) املاک مسکونی، </a:t>
            </a:r>
            <a:r>
              <a:rPr lang="fa-IR" sz="2400" dirty="0" smtClean="0">
                <a:cs typeface="B Nazanin" pitchFamily="2" charset="-78"/>
              </a:rPr>
              <a:t>دلایل رکود</a:t>
            </a:r>
            <a:endParaRPr lang="en-US" sz="2400" dirty="0">
              <a:cs typeface="B Nazanin" pitchFamily="2" charset="-78"/>
            </a:endParaRPr>
          </a:p>
        </p:txBody>
      </p:sp>
      <p:sp>
        <p:nvSpPr>
          <p:cNvPr id="7" name="Content Placeholder 2"/>
          <p:cNvSpPr txBox="1">
            <a:spLocks/>
          </p:cNvSpPr>
          <p:nvPr/>
        </p:nvSpPr>
        <p:spPr>
          <a:xfrm>
            <a:off x="323528" y="2132856"/>
            <a:ext cx="3340790" cy="3888432"/>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600" dirty="0" smtClean="0">
                <a:cs typeface="B Nazanin" pitchFamily="2" charset="-78"/>
              </a:rPr>
              <a:t>تا پیش از افزایش تسهیلات مسکن در سال جاری، قدرت خرید این تسهیلات روند کاهشی داشته است. کاهش </a:t>
            </a:r>
            <a:r>
              <a:rPr lang="fa-IR" sz="2600" dirty="0" smtClean="0">
                <a:cs typeface="B Nazanin" pitchFamily="2" charset="-78"/>
              </a:rPr>
              <a:t>پس</a:t>
            </a:r>
            <a:r>
              <a:rPr lang="fa-IR" sz="2400" b="1" dirty="0" smtClean="0">
                <a:cs typeface="B Nazanin" pitchFamily="2" charset="-78"/>
              </a:rPr>
              <a:t>‌</a:t>
            </a:r>
            <a:r>
              <a:rPr lang="fa-IR" sz="2600" dirty="0" smtClean="0">
                <a:cs typeface="B Nazanin" pitchFamily="2" charset="-78"/>
              </a:rPr>
              <a:t>انداز خانوار </a:t>
            </a:r>
            <a:r>
              <a:rPr lang="fa-IR" sz="2600" dirty="0" smtClean="0">
                <a:cs typeface="B Nazanin" pitchFamily="2" charset="-78"/>
              </a:rPr>
              <a:t>و تسهیلات مسکن، طرف تقاضای بازار مسکن را به</a:t>
            </a:r>
            <a:r>
              <a:rPr lang="fa-IR" sz="2400" b="1" dirty="0">
                <a:cs typeface="B Nazanin" pitchFamily="2" charset="-78"/>
              </a:rPr>
              <a:t>‌</a:t>
            </a:r>
            <a:r>
              <a:rPr lang="fa-IR" sz="2600" dirty="0" smtClean="0">
                <a:cs typeface="B Nazanin" pitchFamily="2" charset="-78"/>
              </a:rPr>
              <a:t>شدت تضعیف کرده و در نتیجه، رکود بی</a:t>
            </a:r>
            <a:r>
              <a:rPr lang="fa-IR" sz="2400" b="1" dirty="0" smtClean="0">
                <a:cs typeface="B Nazanin" pitchFamily="2" charset="-78"/>
              </a:rPr>
              <a:t>‌</a:t>
            </a:r>
            <a:r>
              <a:rPr lang="fa-IR" sz="2600" dirty="0" smtClean="0">
                <a:cs typeface="B Nazanin" pitchFamily="2" charset="-78"/>
              </a:rPr>
              <a:t>سابقه</a:t>
            </a:r>
            <a:r>
              <a:rPr lang="fa-IR" sz="2400" b="1" dirty="0" smtClean="0">
                <a:cs typeface="B Nazanin" pitchFamily="2" charset="-78"/>
              </a:rPr>
              <a:t>‌</a:t>
            </a:r>
            <a:r>
              <a:rPr lang="fa-IR" sz="2600" dirty="0" smtClean="0">
                <a:cs typeface="B Nazanin" pitchFamily="2" charset="-78"/>
              </a:rPr>
              <a:t>ای در این بازار حاکم شده است.</a:t>
            </a:r>
            <a:endParaRPr lang="en-US" sz="2600" dirty="0">
              <a:cs typeface="B Nazanin" pitchFamily="2" charset="-78"/>
            </a:endParaRPr>
          </a:p>
        </p:txBody>
      </p:sp>
      <p:graphicFrame>
        <p:nvGraphicFramePr>
          <p:cNvPr id="8" name="Chart 7"/>
          <p:cNvGraphicFramePr>
            <a:graphicFrameLocks/>
          </p:cNvGraphicFramePr>
          <p:nvPr>
            <p:extLst>
              <p:ext uri="{D42A27DB-BD31-4B8C-83A1-F6EECF244321}">
                <p14:modId xmlns:p14="http://schemas.microsoft.com/office/powerpoint/2010/main" val="2603241409"/>
              </p:ext>
            </p:extLst>
          </p:nvPr>
        </p:nvGraphicFramePr>
        <p:xfrm>
          <a:off x="3779912" y="2708920"/>
          <a:ext cx="5089959" cy="3286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4871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lgn="r" rtl="1"/>
            <a:r>
              <a:rPr lang="fa-IR" dirty="0" smtClean="0">
                <a:cs typeface="B Nazanin" pitchFamily="2" charset="-78"/>
              </a:rPr>
              <a:t>1-2) املاک مسکونی، </a:t>
            </a:r>
            <a:r>
              <a:rPr lang="fa-IR" sz="2400" dirty="0" smtClean="0">
                <a:cs typeface="B Nazanin" pitchFamily="2" charset="-78"/>
              </a:rPr>
              <a:t>اجزای بازار</a:t>
            </a:r>
            <a:endParaRPr lang="en-US" sz="2400" dirty="0">
              <a:cs typeface="B Nazanin" pitchFamily="2" charset="-78"/>
            </a:endParaRPr>
          </a:p>
        </p:txBody>
      </p:sp>
      <p:sp>
        <p:nvSpPr>
          <p:cNvPr id="7" name="Content Placeholder 2"/>
          <p:cNvSpPr txBox="1">
            <a:spLocks/>
          </p:cNvSpPr>
          <p:nvPr/>
        </p:nvSpPr>
        <p:spPr>
          <a:xfrm>
            <a:off x="898702" y="1484784"/>
            <a:ext cx="7632848" cy="1368152"/>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600" dirty="0" smtClean="0">
                <a:cs typeface="B Nazanin" pitchFamily="2" charset="-78"/>
              </a:rPr>
              <a:t>گرچه کل بازار در رکود عمیقی فرورفته، ولی هم</a:t>
            </a:r>
            <a:r>
              <a:rPr lang="fa-IR" sz="2800" b="1" dirty="0">
                <a:cs typeface="B Nazanin" pitchFamily="2" charset="-78"/>
              </a:rPr>
              <a:t>‌</a:t>
            </a:r>
            <a:r>
              <a:rPr lang="fa-IR" sz="2600" dirty="0" smtClean="0">
                <a:cs typeface="B Nazanin" pitchFamily="2" charset="-78"/>
              </a:rPr>
              <a:t>چنان گرایش به املاک ارزان</a:t>
            </a:r>
            <a:r>
              <a:rPr lang="fa-IR" sz="2800" b="1" dirty="0">
                <a:cs typeface="B Nazanin" pitchFamily="2" charset="-78"/>
              </a:rPr>
              <a:t>‌</a:t>
            </a:r>
            <a:r>
              <a:rPr lang="fa-IR" sz="2600" dirty="0" smtClean="0">
                <a:cs typeface="B Nazanin" pitchFamily="2" charset="-78"/>
              </a:rPr>
              <a:t>قیمت و مسکن لوکس (عمدتاً در منطقۀ 1 شهر تهران) بیش از سایر املاک مسکونی است.</a:t>
            </a:r>
            <a:endParaRPr lang="en-US" sz="2600" dirty="0">
              <a:cs typeface="B Nazanin"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143466689"/>
              </p:ext>
            </p:extLst>
          </p:nvPr>
        </p:nvGraphicFramePr>
        <p:xfrm>
          <a:off x="898702" y="2852936"/>
          <a:ext cx="7669879"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0275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lgn="r" rtl="1"/>
            <a:r>
              <a:rPr lang="fa-IR" dirty="0" smtClean="0">
                <a:cs typeface="B Nazanin" pitchFamily="2" charset="-78"/>
              </a:rPr>
              <a:t>1-2) املاک مسکونی، </a:t>
            </a:r>
            <a:r>
              <a:rPr lang="fa-IR" sz="2400" dirty="0" smtClean="0">
                <a:cs typeface="B Nazanin" pitchFamily="2" charset="-78"/>
              </a:rPr>
              <a:t>خروج از رکود</a:t>
            </a:r>
            <a:endParaRPr lang="en-US" sz="2400" dirty="0">
              <a:cs typeface="B Nazanin" pitchFamily="2" charset="-78"/>
            </a:endParaRPr>
          </a:p>
        </p:txBody>
      </p:sp>
      <p:sp>
        <p:nvSpPr>
          <p:cNvPr id="6" name="Content Placeholder 2"/>
          <p:cNvSpPr>
            <a:spLocks noGrp="1"/>
          </p:cNvSpPr>
          <p:nvPr>
            <p:ph idx="1"/>
          </p:nvPr>
        </p:nvSpPr>
        <p:spPr>
          <a:xfrm>
            <a:off x="457200" y="1600200"/>
            <a:ext cx="8229600" cy="4525963"/>
          </a:xfrm>
          <a:solidFill>
            <a:schemeClr val="accent5">
              <a:lumMod val="40000"/>
              <a:lumOff val="60000"/>
            </a:schemeClr>
          </a:solidFill>
        </p:spPr>
        <p:txBody>
          <a:bodyPr>
            <a:normAutofit lnSpcReduction="10000"/>
          </a:bodyPr>
          <a:lstStyle/>
          <a:p>
            <a:pPr algn="just" rtl="1"/>
            <a:r>
              <a:rPr lang="fa-IR" dirty="0" smtClean="0">
                <a:cs typeface="B Nazanin" pitchFamily="2" charset="-78"/>
              </a:rPr>
              <a:t>خروج از رکود فعلی مستلزم ایجاد بازار مالی کارامد برای بخش مسکن است تا بتواند به</a:t>
            </a:r>
            <a:r>
              <a:rPr lang="fa-IR" b="1" dirty="0">
                <a:cs typeface="B Nazanin" pitchFamily="2" charset="-78"/>
              </a:rPr>
              <a:t>‌</a:t>
            </a:r>
            <a:r>
              <a:rPr lang="fa-IR" dirty="0" smtClean="0">
                <a:cs typeface="B Nazanin" pitchFamily="2" charset="-78"/>
              </a:rPr>
              <a:t>طرز مؤثری طرف تقاضای بازار را تقویت کند. </a:t>
            </a:r>
          </a:p>
          <a:p>
            <a:pPr algn="just" rtl="1"/>
            <a:r>
              <a:rPr lang="fa-IR" dirty="0" smtClean="0">
                <a:cs typeface="B Nazanin" pitchFamily="2" charset="-78"/>
              </a:rPr>
              <a:t>صدها میلیون خانوار در سراسر دنیا خانۀ مسکونی خود را به اتکای درآمدهای آتی خود تأمین کرده و می</a:t>
            </a:r>
            <a:r>
              <a:rPr lang="fa-IR" b="1" dirty="0">
                <a:cs typeface="B Nazanin" pitchFamily="2" charset="-78"/>
              </a:rPr>
              <a:t>‌</a:t>
            </a:r>
            <a:r>
              <a:rPr lang="fa-IR" dirty="0" smtClean="0">
                <a:cs typeface="B Nazanin" pitchFamily="2" charset="-78"/>
              </a:rPr>
              <a:t>کنند.</a:t>
            </a:r>
          </a:p>
          <a:p>
            <a:pPr algn="just" rtl="1"/>
            <a:r>
              <a:rPr lang="fa-IR" dirty="0" smtClean="0">
                <a:cs typeface="B Nazanin" pitchFamily="2" charset="-78"/>
              </a:rPr>
              <a:t>بازار تسهیلات بلندمدت رهنی (</a:t>
            </a:r>
            <a:r>
              <a:rPr lang="da-DK" dirty="0" smtClean="0">
                <a:latin typeface="Times New Roman" pitchFamily="18" charset="0"/>
                <a:cs typeface="Times New Roman" pitchFamily="18" charset="0"/>
              </a:rPr>
              <a:t>mortgage</a:t>
            </a:r>
            <a:r>
              <a:rPr lang="fa-IR" dirty="0" smtClean="0">
                <a:cs typeface="B Nazanin" pitchFamily="2" charset="-78"/>
              </a:rPr>
              <a:t>) با اقساطی قابل</a:t>
            </a:r>
            <a:r>
              <a:rPr lang="fa-IR" b="1" dirty="0">
                <a:cs typeface="B Nazanin" pitchFamily="2" charset="-78"/>
              </a:rPr>
              <a:t>‌</a:t>
            </a:r>
            <a:r>
              <a:rPr lang="fa-IR" dirty="0" smtClean="0">
                <a:cs typeface="B Nazanin" pitchFamily="2" charset="-78"/>
              </a:rPr>
              <a:t>تحمل (</a:t>
            </a:r>
            <a:r>
              <a:rPr lang="da-DK" dirty="0" smtClean="0">
                <a:latin typeface="Times New Roman" pitchFamily="18" charset="0"/>
                <a:cs typeface="Times New Roman" pitchFamily="18" charset="0"/>
              </a:rPr>
              <a:t>affordable</a:t>
            </a:r>
            <a:r>
              <a:rPr lang="fa-IR" dirty="0" smtClean="0">
                <a:cs typeface="B Nazanin" pitchFamily="2" charset="-78"/>
              </a:rPr>
              <a:t>) برای عامۀ مردم، می</a:t>
            </a:r>
            <a:r>
              <a:rPr lang="fa-IR" b="1" dirty="0">
                <a:cs typeface="B Nazanin" pitchFamily="2" charset="-78"/>
              </a:rPr>
              <a:t>‌</a:t>
            </a:r>
            <a:r>
              <a:rPr lang="fa-IR" dirty="0" smtClean="0">
                <a:cs typeface="B Nazanin" pitchFamily="2" charset="-78"/>
              </a:rPr>
              <a:t>تواند مسکن را به یکی از موتورهای محرک برای خروج از وضعیت رکودی حاکم بر کشور تبدیل کند.</a:t>
            </a:r>
          </a:p>
          <a:p>
            <a:pPr algn="just" rtl="1"/>
            <a:endParaRPr lang="en-US" dirty="0">
              <a:cs typeface="B Nazanin" pitchFamily="2" charset="-78"/>
            </a:endParaRPr>
          </a:p>
        </p:txBody>
      </p:sp>
    </p:spTree>
    <p:extLst>
      <p:ext uri="{BB962C8B-B14F-4D97-AF65-F5344CB8AC3E}">
        <p14:creationId xmlns:p14="http://schemas.microsoft.com/office/powerpoint/2010/main" val="113346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lgn="r" rtl="1"/>
            <a:r>
              <a:rPr lang="fa-IR" dirty="0" smtClean="0">
                <a:cs typeface="B Nazanin" pitchFamily="2" charset="-78"/>
              </a:rPr>
              <a:t>1-2) املاک مسکونی، </a:t>
            </a:r>
            <a:r>
              <a:rPr lang="fa-IR" sz="2400" dirty="0" smtClean="0">
                <a:cs typeface="B Nazanin" pitchFamily="2" charset="-78"/>
              </a:rPr>
              <a:t>ضرورت گسترش بازار رهن</a:t>
            </a:r>
            <a:endParaRPr lang="en-US" sz="2400" dirty="0">
              <a:cs typeface="B Nazanin"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484784"/>
            <a:ext cx="4387205" cy="462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539552" y="2348880"/>
            <a:ext cx="3600400" cy="3717760"/>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600" dirty="0" smtClean="0">
                <a:cs typeface="B Nazanin" pitchFamily="2" charset="-78"/>
              </a:rPr>
              <a:t>در برخی کشورهای اروپایی، بازار تسهیلات بلندمدت مسکن از رقم سالیانۀ تولید ناخالص </a:t>
            </a:r>
            <a:r>
              <a:rPr lang="fa-IR" sz="2600" dirty="0" smtClean="0">
                <a:cs typeface="B Nazanin" pitchFamily="2" charset="-78"/>
              </a:rPr>
              <a:t>داخلی</a:t>
            </a:r>
            <a:r>
              <a:rPr lang="fa-IR" sz="2600" dirty="0">
                <a:cs typeface="B Nazanin" pitchFamily="2" charset="-78"/>
              </a:rPr>
              <a:t> </a:t>
            </a:r>
            <a:r>
              <a:rPr lang="fa-IR" sz="2600" dirty="0" smtClean="0">
                <a:cs typeface="B Nazanin" pitchFamily="2" charset="-78"/>
              </a:rPr>
              <a:t>آن</a:t>
            </a:r>
            <a:r>
              <a:rPr lang="fa-IR" sz="2400" dirty="0">
                <a:cs typeface="B Nazanin" pitchFamily="2" charset="-78"/>
              </a:rPr>
              <a:t>‌</a:t>
            </a:r>
            <a:r>
              <a:rPr lang="fa-IR" sz="2600" dirty="0" smtClean="0">
                <a:cs typeface="B Nazanin" pitchFamily="2" charset="-78"/>
              </a:rPr>
              <a:t>ها</a:t>
            </a:r>
            <a:r>
              <a:rPr lang="fa-IR" sz="2600" dirty="0" smtClean="0">
                <a:cs typeface="B Nazanin" pitchFamily="2" charset="-78"/>
              </a:rPr>
              <a:t> </a:t>
            </a:r>
            <a:r>
              <a:rPr lang="fa-IR" sz="2600" dirty="0" smtClean="0">
                <a:cs typeface="B Nazanin" pitchFamily="2" charset="-78"/>
              </a:rPr>
              <a:t>(</a:t>
            </a:r>
            <a:r>
              <a:rPr lang="da-DK" sz="2600" dirty="0" smtClean="0">
                <a:cs typeface="B Nazanin" pitchFamily="2" charset="-78"/>
              </a:rPr>
              <a:t>GDP</a:t>
            </a:r>
            <a:r>
              <a:rPr lang="fa-IR" sz="2600" dirty="0" smtClean="0">
                <a:cs typeface="B Nazanin" pitchFamily="2" charset="-78"/>
              </a:rPr>
              <a:t>) بزرگتر است. در </a:t>
            </a:r>
            <a:r>
              <a:rPr lang="fa-IR" sz="2600" dirty="0" smtClean="0">
                <a:cs typeface="B Nazanin" pitchFamily="2" charset="-78"/>
              </a:rPr>
              <a:t>ایران، </a:t>
            </a:r>
            <a:r>
              <a:rPr lang="fa-IR" sz="2600" dirty="0" smtClean="0">
                <a:cs typeface="B Nazanin" pitchFamily="2" charset="-78"/>
              </a:rPr>
              <a:t>بدون در نظر گرفتن تسهیلات مسکن مهر که با پول پرقدرت بانک مرکزی تأمین مالی شده، این نسبت در سال</a:t>
            </a:r>
            <a:r>
              <a:rPr lang="fa-IR" sz="2800" b="1" dirty="0">
                <a:cs typeface="B Nazanin" pitchFamily="2" charset="-78"/>
              </a:rPr>
              <a:t>‌</a:t>
            </a:r>
            <a:r>
              <a:rPr lang="fa-IR" sz="2600" dirty="0" smtClean="0">
                <a:cs typeface="B Nazanin" pitchFamily="2" charset="-78"/>
              </a:rPr>
              <a:t>های اخیر  </a:t>
            </a:r>
            <a:r>
              <a:rPr lang="fa-IR" sz="2600" dirty="0" smtClean="0">
                <a:cs typeface="B Nazanin" pitchFamily="2" charset="-78"/>
              </a:rPr>
              <a:t>کم</a:t>
            </a:r>
            <a:r>
              <a:rPr lang="fa-IR" sz="2400" dirty="0">
                <a:cs typeface="B Nazanin" pitchFamily="2" charset="-78"/>
              </a:rPr>
              <a:t>‌</a:t>
            </a:r>
            <a:r>
              <a:rPr lang="fa-IR" sz="2600" dirty="0" smtClean="0">
                <a:cs typeface="B Nazanin" pitchFamily="2" charset="-78"/>
              </a:rPr>
              <a:t>تر </a:t>
            </a:r>
            <a:r>
              <a:rPr lang="fa-IR" sz="2600" dirty="0" smtClean="0">
                <a:cs typeface="B Nazanin" pitchFamily="2" charset="-78"/>
              </a:rPr>
              <a:t>از 5 درصد بوده است. </a:t>
            </a:r>
            <a:endParaRPr lang="en-US" sz="2600" dirty="0">
              <a:cs typeface="B Nazanin" pitchFamily="2" charset="-78"/>
            </a:endParaRPr>
          </a:p>
        </p:txBody>
      </p:sp>
    </p:spTree>
    <p:extLst>
      <p:ext uri="{BB962C8B-B14F-4D97-AF65-F5344CB8AC3E}">
        <p14:creationId xmlns:p14="http://schemas.microsoft.com/office/powerpoint/2010/main" val="3201823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lgn="r" rtl="1"/>
            <a:r>
              <a:rPr lang="fa-IR" dirty="0" smtClean="0">
                <a:cs typeface="B Nazanin" pitchFamily="2" charset="-78"/>
              </a:rPr>
              <a:t>2-2) املاک تجاری</a:t>
            </a:r>
            <a:endParaRPr lang="en-US" dirty="0">
              <a:cs typeface="B Nazanin" pitchFamily="2" charset="-78"/>
            </a:endParaRPr>
          </a:p>
        </p:txBody>
      </p:sp>
      <p:sp>
        <p:nvSpPr>
          <p:cNvPr id="5" name="Content Placeholder 2"/>
          <p:cNvSpPr txBox="1">
            <a:spLocks/>
          </p:cNvSpPr>
          <p:nvPr/>
        </p:nvSpPr>
        <p:spPr>
          <a:xfrm>
            <a:off x="323529" y="1556792"/>
            <a:ext cx="3096343" cy="4536504"/>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500" dirty="0">
                <a:cs typeface="B Nazanin" pitchFamily="2" charset="-78"/>
              </a:rPr>
              <a:t>تقریباً در تمام کشورهای توسعه</a:t>
            </a:r>
            <a:r>
              <a:rPr lang="fa-IR" sz="2500" b="1" dirty="0">
                <a:cs typeface="B Nazanin" pitchFamily="2" charset="-78"/>
              </a:rPr>
              <a:t>‌</a:t>
            </a:r>
            <a:r>
              <a:rPr lang="fa-IR" sz="2500" dirty="0">
                <a:cs typeface="B Nazanin" pitchFamily="2" charset="-78"/>
              </a:rPr>
              <a:t>یافته، برخلاف ایران، بازدهی املاک تجاری به</a:t>
            </a:r>
            <a:r>
              <a:rPr lang="fa-IR" sz="2500" b="1" dirty="0">
                <a:cs typeface="B Nazanin" pitchFamily="2" charset="-78"/>
              </a:rPr>
              <a:t>‌</a:t>
            </a:r>
            <a:r>
              <a:rPr lang="fa-IR" sz="2500" dirty="0">
                <a:cs typeface="B Nazanin" pitchFamily="2" charset="-78"/>
              </a:rPr>
              <a:t>طور کلی </a:t>
            </a:r>
            <a:r>
              <a:rPr lang="fa-IR" sz="2500" dirty="0" smtClean="0">
                <a:cs typeface="B Nazanin" pitchFamily="2" charset="-78"/>
              </a:rPr>
              <a:t>کم</a:t>
            </a:r>
            <a:r>
              <a:rPr lang="fa-IR" sz="2400" dirty="0">
                <a:cs typeface="B Nazanin" pitchFamily="2" charset="-78"/>
              </a:rPr>
              <a:t>‌</a:t>
            </a:r>
            <a:r>
              <a:rPr lang="fa-IR" sz="2500" dirty="0" smtClean="0">
                <a:cs typeface="B Nazanin" pitchFamily="2" charset="-78"/>
              </a:rPr>
              <a:t>تر </a:t>
            </a:r>
            <a:r>
              <a:rPr lang="fa-IR" sz="2500" dirty="0">
                <a:cs typeface="B Nazanin" pitchFamily="2" charset="-78"/>
              </a:rPr>
              <a:t>از املاک مسکونی </a:t>
            </a:r>
            <a:r>
              <a:rPr lang="fa-IR" sz="2500" dirty="0" smtClean="0">
                <a:cs typeface="B Nazanin" pitchFamily="2" charset="-78"/>
              </a:rPr>
              <a:t>است. گسترش </a:t>
            </a:r>
            <a:r>
              <a:rPr lang="fa-IR" sz="2500" dirty="0">
                <a:cs typeface="B Nazanin" pitchFamily="2" charset="-78"/>
              </a:rPr>
              <a:t>بی</a:t>
            </a:r>
            <a:r>
              <a:rPr lang="fa-IR" sz="2500" b="1" dirty="0">
                <a:cs typeface="B Nazanin" pitchFamily="2" charset="-78"/>
              </a:rPr>
              <a:t>‌</a:t>
            </a:r>
            <a:r>
              <a:rPr lang="fa-IR" sz="2500" dirty="0">
                <a:cs typeface="B Nazanin" pitchFamily="2" charset="-78"/>
              </a:rPr>
              <a:t>مهابای بازار تجاری، ثبات نسبی قیمت</a:t>
            </a:r>
            <a:r>
              <a:rPr lang="fa-IR" sz="2500" b="1" dirty="0">
                <a:cs typeface="B Nazanin" pitchFamily="2" charset="-78"/>
              </a:rPr>
              <a:t>‌</a:t>
            </a:r>
            <a:r>
              <a:rPr lang="fa-IR" sz="2500" dirty="0">
                <a:cs typeface="B Nazanin" pitchFamily="2" charset="-78"/>
              </a:rPr>
              <a:t>ها در این بخش و در مقابل افزایش پیوستۀ تورم طی چند سال گذشته، شکاف بین بازدهی املاک تجاری و مسکونی را به</a:t>
            </a:r>
            <a:r>
              <a:rPr lang="fa-IR" sz="2500" b="1" dirty="0">
                <a:cs typeface="B Nazanin" pitchFamily="2" charset="-78"/>
              </a:rPr>
              <a:t>‌</a:t>
            </a:r>
            <a:r>
              <a:rPr lang="fa-IR" sz="2500" dirty="0">
                <a:cs typeface="B Nazanin" pitchFamily="2" charset="-78"/>
              </a:rPr>
              <a:t>طرز معناداری کاهش داده است. </a:t>
            </a:r>
            <a:endParaRPr lang="en-US" sz="2500" dirty="0">
              <a:cs typeface="B Nazanin" pitchFamily="2" charset="-78"/>
            </a:endParaRPr>
          </a:p>
        </p:txBody>
      </p:sp>
      <p:grpSp>
        <p:nvGrpSpPr>
          <p:cNvPr id="8" name="Group 7"/>
          <p:cNvGrpSpPr/>
          <p:nvPr/>
        </p:nvGrpSpPr>
        <p:grpSpPr>
          <a:xfrm>
            <a:off x="3419872" y="1556792"/>
            <a:ext cx="5561165" cy="4526307"/>
            <a:chOff x="3419872" y="1556792"/>
            <a:chExt cx="5561165" cy="4526307"/>
          </a:xfrm>
          <a:solidFill>
            <a:schemeClr val="bg1"/>
          </a:solidFill>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432568"/>
              <a:ext cx="5561165" cy="3650531"/>
            </a:xfrm>
            <a:prstGeom prst="rect">
              <a:avLst/>
            </a:prstGeom>
            <a:grpFill/>
          </p:spPr>
        </p:pic>
        <p:sp>
          <p:nvSpPr>
            <p:cNvPr id="7" name="Content Placeholder 2"/>
            <p:cNvSpPr txBox="1">
              <a:spLocks/>
            </p:cNvSpPr>
            <p:nvPr/>
          </p:nvSpPr>
          <p:spPr>
            <a:xfrm>
              <a:off x="3419872" y="1556792"/>
              <a:ext cx="5561165" cy="875776"/>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fa-IR" sz="2000" b="1" dirty="0" smtClean="0">
                  <a:cs typeface="B Nazanin" pitchFamily="2" charset="-78"/>
                </a:rPr>
                <a:t>شاخص</a:t>
              </a:r>
              <a:r>
                <a:rPr lang="fa-IR" sz="2000" b="1" dirty="0">
                  <a:cs typeface="B Nazanin" pitchFamily="2" charset="-78"/>
                </a:rPr>
                <a:t>‌</a:t>
              </a:r>
              <a:r>
                <a:rPr lang="fa-IR" sz="2000" b="1" dirty="0" smtClean="0">
                  <a:cs typeface="B Nazanin" pitchFamily="2" charset="-78"/>
                </a:rPr>
                <a:t>های آپارتمان و تجاری</a:t>
              </a:r>
              <a:r>
                <a:rPr lang="fa-IR" sz="2000" b="1" dirty="0">
                  <a:cs typeface="B Nazanin" pitchFamily="2" charset="-78"/>
                </a:rPr>
                <a:t> </a:t>
              </a:r>
              <a:r>
                <a:rPr lang="fa-IR" sz="2000" b="1" dirty="0" smtClean="0">
                  <a:cs typeface="B Nazanin" pitchFamily="2" charset="-78"/>
                </a:rPr>
                <a:t>در ایالات</a:t>
              </a:r>
              <a:r>
                <a:rPr lang="fa-IR" sz="2000" b="1" dirty="0">
                  <a:cs typeface="B Nazanin" pitchFamily="2" charset="-78"/>
                </a:rPr>
                <a:t>‌</a:t>
              </a:r>
              <a:r>
                <a:rPr lang="fa-IR" sz="2000" b="1" dirty="0" smtClean="0">
                  <a:cs typeface="B Nazanin" pitchFamily="2" charset="-78"/>
                </a:rPr>
                <a:t>متحده</a:t>
              </a:r>
            </a:p>
            <a:p>
              <a:pPr marL="0" indent="0" algn="ctr" rtl="1">
                <a:buNone/>
              </a:pPr>
              <a:r>
                <a:rPr lang="fa-IR" sz="1800" dirty="0" smtClean="0">
                  <a:cs typeface="B Nazanin" pitchFamily="2" charset="-78"/>
                </a:rPr>
                <a:t>مؤسسۀ مودیز (</a:t>
              </a:r>
              <a:r>
                <a:rPr lang="da-DK" sz="1800" dirty="0" smtClean="0">
                  <a:latin typeface="Times New Roman" pitchFamily="18" charset="0"/>
                  <a:cs typeface="Times New Roman" pitchFamily="18" charset="0"/>
                </a:rPr>
                <a:t>MOODY’S</a:t>
              </a:r>
              <a:r>
                <a:rPr lang="fa-IR" sz="1800" dirty="0" smtClean="0">
                  <a:cs typeface="B Nazanin" pitchFamily="2" charset="-78"/>
                </a:rPr>
                <a:t>)</a:t>
              </a:r>
              <a:endParaRPr lang="en-US" sz="1800" dirty="0">
                <a:cs typeface="B Nazanin" pitchFamily="2" charset="-78"/>
              </a:endParaRPr>
            </a:p>
          </p:txBody>
        </p:sp>
      </p:grpSp>
    </p:spTree>
    <p:extLst>
      <p:ext uri="{BB962C8B-B14F-4D97-AF65-F5344CB8AC3E}">
        <p14:creationId xmlns:p14="http://schemas.microsoft.com/office/powerpoint/2010/main" val="1726614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lgn="r" rtl="1"/>
            <a:r>
              <a:rPr lang="fa-IR" dirty="0" smtClean="0">
                <a:cs typeface="B Nazanin" pitchFamily="2" charset="-78"/>
              </a:rPr>
              <a:t>3-2) املاک اداری</a:t>
            </a:r>
            <a:endParaRPr lang="en-US" dirty="0">
              <a:cs typeface="B Nazanin" pitchFamily="2" charset="-78"/>
            </a:endParaRPr>
          </a:p>
        </p:txBody>
      </p:sp>
      <p:sp>
        <p:nvSpPr>
          <p:cNvPr id="4" name="Content Placeholder 2"/>
          <p:cNvSpPr txBox="1">
            <a:spLocks/>
          </p:cNvSpPr>
          <p:nvPr/>
        </p:nvSpPr>
        <p:spPr>
          <a:xfrm>
            <a:off x="323529" y="1556792"/>
            <a:ext cx="3096343" cy="4536504"/>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900" dirty="0" smtClean="0">
                <a:cs typeface="B Nazanin" pitchFamily="2" charset="-78"/>
              </a:rPr>
              <a:t>تحولات بازار املاک اداری بسیار مشابه با املاک تجاری است. همانند بازار تجاری، در سال</a:t>
            </a:r>
            <a:r>
              <a:rPr lang="fa-IR" sz="2800" b="1" dirty="0">
                <a:cs typeface="B Nazanin" pitchFamily="2" charset="-78"/>
              </a:rPr>
              <a:t>‌</a:t>
            </a:r>
            <a:r>
              <a:rPr lang="fa-IR" sz="2900" dirty="0" smtClean="0">
                <a:cs typeface="B Nazanin" pitchFamily="2" charset="-78"/>
              </a:rPr>
              <a:t>های گذشته قیمت</a:t>
            </a:r>
            <a:r>
              <a:rPr lang="fa-IR" sz="2800" b="1" dirty="0" smtClean="0">
                <a:cs typeface="B Nazanin" pitchFamily="2" charset="-78"/>
              </a:rPr>
              <a:t>‌</a:t>
            </a:r>
            <a:r>
              <a:rPr lang="fa-IR" sz="2900" dirty="0" smtClean="0">
                <a:cs typeface="B Nazanin" pitchFamily="2" charset="-78"/>
              </a:rPr>
              <a:t> املاک اداری نیز در کشور دائماً افزایش یافته که انتظار می</a:t>
            </a:r>
            <a:r>
              <a:rPr lang="fa-IR" sz="2800" b="1" dirty="0">
                <a:cs typeface="B Nazanin" pitchFamily="2" charset="-78"/>
              </a:rPr>
              <a:t>‌</a:t>
            </a:r>
            <a:r>
              <a:rPr lang="fa-IR" sz="2900" dirty="0" smtClean="0">
                <a:cs typeface="B Nazanin" pitchFamily="2" charset="-78"/>
              </a:rPr>
              <a:t>رود در سال</a:t>
            </a:r>
            <a:r>
              <a:rPr lang="fa-IR" sz="2800" b="1" dirty="0">
                <a:cs typeface="B Nazanin" pitchFamily="2" charset="-78"/>
              </a:rPr>
              <a:t>‌</a:t>
            </a:r>
            <a:r>
              <a:rPr lang="fa-IR" sz="2900" dirty="0" smtClean="0">
                <a:cs typeface="B Nazanin" pitchFamily="2" charset="-78"/>
              </a:rPr>
              <a:t>های آتی روندی معکوس داشته باشد.</a:t>
            </a:r>
            <a:endParaRPr lang="en-US" sz="2900" dirty="0">
              <a:cs typeface="B Nazanin" pitchFamily="2" charset="-78"/>
            </a:endParaRPr>
          </a:p>
        </p:txBody>
      </p:sp>
      <p:grpSp>
        <p:nvGrpSpPr>
          <p:cNvPr id="9" name="Group 8"/>
          <p:cNvGrpSpPr/>
          <p:nvPr/>
        </p:nvGrpSpPr>
        <p:grpSpPr>
          <a:xfrm>
            <a:off x="3419872" y="1556792"/>
            <a:ext cx="5561165" cy="4524712"/>
            <a:chOff x="3419872" y="1556792"/>
            <a:chExt cx="5561165" cy="4524712"/>
          </a:xfrm>
        </p:grpSpPr>
        <p:sp>
          <p:nvSpPr>
            <p:cNvPr id="7" name="Content Placeholder 2"/>
            <p:cNvSpPr txBox="1">
              <a:spLocks/>
            </p:cNvSpPr>
            <p:nvPr/>
          </p:nvSpPr>
          <p:spPr>
            <a:xfrm>
              <a:off x="3419872" y="1556792"/>
              <a:ext cx="5561165" cy="87577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fa-IR" sz="2000" b="1" dirty="0" smtClean="0">
                  <a:cs typeface="B Nazanin" pitchFamily="2" charset="-78"/>
                </a:rPr>
                <a:t>شاخص</a:t>
              </a:r>
              <a:r>
                <a:rPr lang="fa-IR" sz="2000" b="1" dirty="0">
                  <a:cs typeface="B Nazanin" pitchFamily="2" charset="-78"/>
                </a:rPr>
                <a:t>‌</a:t>
              </a:r>
              <a:r>
                <a:rPr lang="fa-IR" sz="2000" b="1" dirty="0" smtClean="0">
                  <a:cs typeface="B Nazanin" pitchFamily="2" charset="-78"/>
                </a:rPr>
                <a:t>های آپارتمان، تجاری و اداری در ایالات</a:t>
              </a:r>
              <a:r>
                <a:rPr lang="fa-IR" sz="2000" b="1" dirty="0">
                  <a:cs typeface="B Nazanin" pitchFamily="2" charset="-78"/>
                </a:rPr>
                <a:t>‌</a:t>
              </a:r>
              <a:r>
                <a:rPr lang="fa-IR" sz="2000" b="1" dirty="0" smtClean="0">
                  <a:cs typeface="B Nazanin" pitchFamily="2" charset="-78"/>
                </a:rPr>
                <a:t>متحده</a:t>
              </a:r>
            </a:p>
            <a:p>
              <a:pPr marL="0" indent="0" algn="ctr" rtl="1">
                <a:buNone/>
              </a:pPr>
              <a:r>
                <a:rPr lang="fa-IR" sz="1800" dirty="0" smtClean="0">
                  <a:cs typeface="B Nazanin" pitchFamily="2" charset="-78"/>
                </a:rPr>
                <a:t>مؤسسۀ مودیز (</a:t>
              </a:r>
              <a:r>
                <a:rPr lang="da-DK" sz="1800" dirty="0" smtClean="0">
                  <a:latin typeface="Times New Roman" pitchFamily="18" charset="0"/>
                  <a:cs typeface="Times New Roman" pitchFamily="18" charset="0"/>
                </a:rPr>
                <a:t>MOODY’S</a:t>
              </a:r>
              <a:r>
                <a:rPr lang="fa-IR" sz="1800" dirty="0" smtClean="0">
                  <a:cs typeface="B Nazanin" pitchFamily="2" charset="-78"/>
                </a:rPr>
                <a:t>)</a:t>
              </a:r>
              <a:endParaRPr lang="en-US" sz="1800" dirty="0">
                <a:cs typeface="B Nazanin"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449724"/>
              <a:ext cx="5561164" cy="3631780"/>
            </a:xfrm>
            <a:prstGeom prst="rect">
              <a:avLst/>
            </a:prstGeom>
          </p:spPr>
        </p:pic>
      </p:grpSp>
    </p:spTree>
    <p:extLst>
      <p:ext uri="{BB962C8B-B14F-4D97-AF65-F5344CB8AC3E}">
        <p14:creationId xmlns:p14="http://schemas.microsoft.com/office/powerpoint/2010/main" val="2315618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lgn="r" rtl="1"/>
            <a:r>
              <a:rPr lang="fa-IR" dirty="0" smtClean="0">
                <a:cs typeface="B Nazanin" pitchFamily="2" charset="-78"/>
              </a:rPr>
              <a:t>3-2) املاک اداری، </a:t>
            </a:r>
            <a:r>
              <a:rPr lang="fa-IR" sz="2400" dirty="0" smtClean="0">
                <a:cs typeface="B Nazanin" pitchFamily="2" charset="-78"/>
              </a:rPr>
              <a:t>درآمد سرانه </a:t>
            </a:r>
            <a:endParaRPr lang="en-US" sz="2400" dirty="0">
              <a:cs typeface="B Nazanin" pitchFamily="2" charset="-78"/>
            </a:endParaRPr>
          </a:p>
        </p:txBody>
      </p:sp>
      <p:sp>
        <p:nvSpPr>
          <p:cNvPr id="4" name="Content Placeholder 2"/>
          <p:cNvSpPr txBox="1">
            <a:spLocks/>
          </p:cNvSpPr>
          <p:nvPr/>
        </p:nvSpPr>
        <p:spPr>
          <a:xfrm>
            <a:off x="1043607" y="1340768"/>
            <a:ext cx="6984777" cy="1080120"/>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900" dirty="0" smtClean="0">
                <a:cs typeface="B Nazanin" pitchFamily="2" charset="-78"/>
              </a:rPr>
              <a:t>درآمد سرانه و مساحت جغرافیایی شهرها از عوامل عمدۀ تعیین قیمت املاک اداری است.</a:t>
            </a:r>
            <a:endParaRPr lang="en-US" sz="2900" dirty="0">
              <a:cs typeface="B Nazanin" pitchFamily="2" charset="-7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420887"/>
            <a:ext cx="6984776" cy="3672409"/>
          </a:xfrm>
          <a:prstGeom prst="rect">
            <a:avLst/>
          </a:prstGeom>
          <a:ln>
            <a:solidFill>
              <a:schemeClr val="tx1"/>
            </a:solidFill>
          </a:ln>
        </p:spPr>
      </p:pic>
    </p:spTree>
    <p:extLst>
      <p:ext uri="{BB962C8B-B14F-4D97-AF65-F5344CB8AC3E}">
        <p14:creationId xmlns:p14="http://schemas.microsoft.com/office/powerpoint/2010/main" val="3704891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lgn="r" rtl="1"/>
            <a:r>
              <a:rPr lang="fa-IR" dirty="0" smtClean="0">
                <a:cs typeface="B Nazanin" pitchFamily="2" charset="-78"/>
              </a:rPr>
              <a:t>4-2) املاک اوقات فراغت</a:t>
            </a:r>
            <a:endParaRPr lang="en-US" dirty="0">
              <a:cs typeface="B Nazanin" pitchFamily="2" charset="-78"/>
            </a:endParaRPr>
          </a:p>
        </p:txBody>
      </p:sp>
      <p:sp>
        <p:nvSpPr>
          <p:cNvPr id="3" name="Content Placeholder 2"/>
          <p:cNvSpPr>
            <a:spLocks noGrp="1"/>
          </p:cNvSpPr>
          <p:nvPr>
            <p:ph idx="1"/>
          </p:nvPr>
        </p:nvSpPr>
        <p:spPr>
          <a:xfrm>
            <a:off x="4716016" y="1484784"/>
            <a:ext cx="3898776" cy="4525963"/>
          </a:xfrm>
          <a:solidFill>
            <a:schemeClr val="accent5">
              <a:lumMod val="40000"/>
              <a:lumOff val="60000"/>
            </a:schemeClr>
          </a:solidFill>
        </p:spPr>
        <p:txBody>
          <a:bodyPr>
            <a:noAutofit/>
          </a:bodyPr>
          <a:lstStyle/>
          <a:p>
            <a:pPr algn="just" rtl="1"/>
            <a:r>
              <a:rPr lang="fa-IR" sz="2800" dirty="0" smtClean="0">
                <a:cs typeface="B Nazanin" pitchFamily="2" charset="-78"/>
              </a:rPr>
              <a:t>در بازار املاک اوقات فراغت، رکود عمیق</a:t>
            </a:r>
            <a:r>
              <a:rPr lang="fa-IR" sz="2800" b="1" dirty="0">
                <a:cs typeface="B Nazanin" pitchFamily="2" charset="-78"/>
              </a:rPr>
              <a:t>‌</a:t>
            </a:r>
            <a:r>
              <a:rPr lang="fa-IR" sz="2800" dirty="0" smtClean="0">
                <a:cs typeface="B Nazanin" pitchFamily="2" charset="-78"/>
              </a:rPr>
              <a:t>تر از سایر بخش</a:t>
            </a:r>
            <a:r>
              <a:rPr lang="fa-IR" sz="2800" b="1" dirty="0">
                <a:cs typeface="B Nazanin" pitchFamily="2" charset="-78"/>
              </a:rPr>
              <a:t>‌</a:t>
            </a:r>
            <a:r>
              <a:rPr lang="fa-IR" sz="2800" dirty="0" smtClean="0">
                <a:cs typeface="B Nazanin" pitchFamily="2" charset="-78"/>
              </a:rPr>
              <a:t>هاست.</a:t>
            </a:r>
          </a:p>
          <a:p>
            <a:pPr algn="just" rtl="1"/>
            <a:r>
              <a:rPr lang="fa-IR" sz="2800" dirty="0" smtClean="0">
                <a:cs typeface="B Nazanin" pitchFamily="2" charset="-78"/>
              </a:rPr>
              <a:t>بسیاری از پروژه</a:t>
            </a:r>
            <a:r>
              <a:rPr lang="fa-IR" sz="2800" b="1" dirty="0">
                <a:cs typeface="B Nazanin" pitchFamily="2" charset="-78"/>
              </a:rPr>
              <a:t>‌</a:t>
            </a:r>
            <a:r>
              <a:rPr lang="fa-IR" sz="2800" dirty="0" smtClean="0">
                <a:cs typeface="B Nazanin" pitchFamily="2" charset="-78"/>
              </a:rPr>
              <a:t>های ویلاسازی در شمال کشور و در اطراف شهرهای بزرگ متوقف شده است.</a:t>
            </a:r>
          </a:p>
          <a:p>
            <a:pPr algn="just" rtl="1"/>
            <a:r>
              <a:rPr lang="fa-IR" sz="2800" dirty="0" smtClean="0">
                <a:cs typeface="B Nazanin" pitchFamily="2" charset="-78"/>
              </a:rPr>
              <a:t>با کاهش قدرت خرید خانوار، شانس خرید خانۀ دوم بسیار کاهش یافته است.</a:t>
            </a:r>
            <a:endParaRPr lang="en-US" sz="2800" dirty="0">
              <a:cs typeface="B Nazanin" pitchFamily="2" charset="-78"/>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tretch>
            <a:fillRect/>
          </a:stretch>
        </p:blipFill>
        <p:spPr>
          <a:xfrm>
            <a:off x="418310" y="2377333"/>
            <a:ext cx="4176463" cy="3586480"/>
          </a:xfrm>
          <a:prstGeom prst="rect">
            <a:avLst/>
          </a:prstGeom>
        </p:spPr>
      </p:pic>
    </p:spTree>
    <p:extLst>
      <p:ext uri="{BB962C8B-B14F-4D97-AF65-F5344CB8AC3E}">
        <p14:creationId xmlns:p14="http://schemas.microsoft.com/office/powerpoint/2010/main" val="2968538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lgn="r" rtl="1"/>
            <a:r>
              <a:rPr lang="fa-IR" dirty="0" smtClean="0">
                <a:cs typeface="B Nazanin" pitchFamily="2" charset="-78"/>
              </a:rPr>
              <a:t>5-2) سایر املاک</a:t>
            </a:r>
            <a:endParaRPr lang="en-US" dirty="0">
              <a:cs typeface="B Nazanin" pitchFamily="2" charset="-78"/>
            </a:endParaRPr>
          </a:p>
        </p:txBody>
      </p:sp>
      <p:sp>
        <p:nvSpPr>
          <p:cNvPr id="4" name="Content Placeholder 2"/>
          <p:cNvSpPr>
            <a:spLocks noGrp="1"/>
          </p:cNvSpPr>
          <p:nvPr>
            <p:ph idx="1"/>
          </p:nvPr>
        </p:nvSpPr>
        <p:spPr>
          <a:xfrm>
            <a:off x="395536" y="1484785"/>
            <a:ext cx="8219256" cy="1152128"/>
          </a:xfrm>
          <a:solidFill>
            <a:schemeClr val="accent5">
              <a:lumMod val="40000"/>
              <a:lumOff val="60000"/>
            </a:schemeClr>
          </a:solidFill>
        </p:spPr>
        <p:txBody>
          <a:bodyPr>
            <a:normAutofit fontScale="92500"/>
          </a:bodyPr>
          <a:lstStyle/>
          <a:p>
            <a:pPr marL="0" indent="0" algn="justLow" rtl="1">
              <a:buNone/>
            </a:pPr>
            <a:r>
              <a:rPr lang="fa-IR" dirty="0" smtClean="0">
                <a:cs typeface="B Nazanin" pitchFamily="2" charset="-78"/>
              </a:rPr>
              <a:t>املاک مرتبط با خدمات شهری از قبیل مراکز خرید، پارکینگ، مراکز تفریحی و مراکز ورزشی در شهرهای بزرگ هم</a:t>
            </a:r>
            <a:r>
              <a:rPr lang="fa-IR" b="1" dirty="0">
                <a:cs typeface="B Nazanin" pitchFamily="2" charset="-78"/>
              </a:rPr>
              <a:t>‌</a:t>
            </a:r>
            <a:r>
              <a:rPr lang="fa-IR" dirty="0" smtClean="0">
                <a:cs typeface="B Nazanin" pitchFamily="2" charset="-78"/>
              </a:rPr>
              <a:t>چنان با </a:t>
            </a:r>
            <a:r>
              <a:rPr lang="fa-IR" dirty="0" smtClean="0">
                <a:cs typeface="B Nazanin" pitchFamily="2" charset="-78"/>
              </a:rPr>
              <a:t>تقاضایی</a:t>
            </a:r>
            <a:r>
              <a:rPr lang="fa-IR" sz="3900" dirty="0" smtClean="0">
                <a:cs typeface="B Nazanin" pitchFamily="2" charset="-78"/>
              </a:rPr>
              <a:t> </a:t>
            </a:r>
            <a:r>
              <a:rPr lang="fa-IR" dirty="0" smtClean="0">
                <a:cs typeface="B Nazanin" pitchFamily="2" charset="-78"/>
              </a:rPr>
              <a:t>جدید</a:t>
            </a:r>
            <a:endParaRPr lang="en-US" dirty="0">
              <a:cs typeface="B Nazanin" pitchFamily="2" charset="-7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636912"/>
            <a:ext cx="5544616" cy="3368427"/>
          </a:xfrm>
          <a:prstGeom prst="rect">
            <a:avLst/>
          </a:prstGeom>
        </p:spPr>
      </p:pic>
      <p:sp>
        <p:nvSpPr>
          <p:cNvPr id="11" name="Content Placeholder 2"/>
          <p:cNvSpPr txBox="1">
            <a:spLocks/>
          </p:cNvSpPr>
          <p:nvPr/>
        </p:nvSpPr>
        <p:spPr>
          <a:xfrm>
            <a:off x="5923408" y="2636912"/>
            <a:ext cx="2681040" cy="3368427"/>
          </a:xfrm>
          <a:prstGeom prst="rect">
            <a:avLst/>
          </a:prstGeom>
          <a:solidFill>
            <a:schemeClr val="accent5">
              <a:lumMod val="40000"/>
              <a:lumOff val="6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Font typeface="Arial" pitchFamily="34" charset="0"/>
              <a:buNone/>
            </a:pPr>
            <a:r>
              <a:rPr lang="fa-IR" dirty="0" smtClean="0">
                <a:cs typeface="B Nazanin" pitchFamily="2" charset="-78"/>
              </a:rPr>
              <a:t>روبرو است. </a:t>
            </a:r>
          </a:p>
          <a:p>
            <a:pPr marL="0" indent="0" algn="just" rtl="1">
              <a:buFont typeface="Arial" pitchFamily="34" charset="0"/>
              <a:buNone/>
            </a:pPr>
            <a:r>
              <a:rPr lang="fa-IR" dirty="0" smtClean="0">
                <a:cs typeface="B Nazanin" pitchFamily="2" charset="-78"/>
              </a:rPr>
              <a:t>رونق سایر املاک و مستغلات از جمله انبارها، املاک صنعتی و ... در گرو رونق فضای عمومی اقتصاد و تولید است.</a:t>
            </a:r>
          </a:p>
          <a:p>
            <a:pPr marL="0" indent="0" algn="just" rtl="1">
              <a:buFont typeface="Arial" pitchFamily="34" charset="0"/>
              <a:buNone/>
            </a:pPr>
            <a:endParaRPr lang="en-US" dirty="0">
              <a:cs typeface="B Nazanin" pitchFamily="2" charset="-78"/>
            </a:endParaRPr>
          </a:p>
        </p:txBody>
      </p:sp>
    </p:spTree>
    <p:extLst>
      <p:ext uri="{BB962C8B-B14F-4D97-AF65-F5344CB8AC3E}">
        <p14:creationId xmlns:p14="http://schemas.microsoft.com/office/powerpoint/2010/main" val="4281872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08" y="620688"/>
            <a:ext cx="5688632"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4000" b="1" dirty="0" smtClean="0">
                <a:solidFill>
                  <a:schemeClr val="accent1">
                    <a:lumMod val="75000"/>
                  </a:schemeClr>
                </a:solidFill>
                <a:latin typeface="IranNastaliq" pitchFamily="18" charset="0"/>
                <a:cs typeface="IranNastaliq" pitchFamily="18" charset="0"/>
              </a:rPr>
              <a:t>برگزار کننده: </a:t>
            </a:r>
            <a:endParaRPr lang="en-US" sz="4000" b="1" dirty="0" smtClean="0">
              <a:solidFill>
                <a:schemeClr val="accent1">
                  <a:lumMod val="75000"/>
                </a:schemeClr>
              </a:solidFill>
              <a:latin typeface="IranNastaliq" pitchFamily="18" charset="0"/>
              <a:cs typeface="IranNastaliq" pitchFamily="18" charset="0"/>
            </a:endParaRPr>
          </a:p>
          <a:p>
            <a:pPr algn="r" rtl="1"/>
            <a:r>
              <a:rPr lang="fa-IR" sz="4000" b="1" dirty="0" smtClean="0">
                <a:solidFill>
                  <a:schemeClr val="accent1">
                    <a:lumMod val="75000"/>
                  </a:schemeClr>
                </a:solidFill>
                <a:latin typeface="IranNastaliq" pitchFamily="18" charset="0"/>
                <a:cs typeface="IranNastaliq" pitchFamily="18" charset="0"/>
              </a:rPr>
              <a:t>گروه مالی و سرمایه گذاری شریف</a:t>
            </a:r>
            <a:endParaRPr lang="en-US" sz="4000" b="1" dirty="0">
              <a:solidFill>
                <a:schemeClr val="accent1">
                  <a:lumMod val="75000"/>
                </a:schemeClr>
              </a:solidFill>
              <a:latin typeface="IranNastaliq" pitchFamily="18" charset="0"/>
              <a:cs typeface="IranNastaliq" pitchFamily="18" charset="0"/>
            </a:endParaRPr>
          </a:p>
        </p:txBody>
      </p:sp>
      <p:pic>
        <p:nvPicPr>
          <p:cNvPr id="5" name="Picture 2" descr="\\CTS-SERVER\Users\1\LOGO\sharif\group logo - B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586733"/>
            <a:ext cx="1560164" cy="1341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TS-SERVER\Users\1\LOGO\sharif\Sharif Uni - 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32756"/>
            <a:ext cx="1368152" cy="13781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M_Rngmiz\Desktop\stik\09.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1" y="2780928"/>
            <a:ext cx="1540583" cy="9361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491880" y="2636912"/>
            <a:ext cx="417646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accent1">
                    <a:lumMod val="75000"/>
                  </a:schemeClr>
                </a:solidFill>
                <a:cs typeface="B Nazanin" pitchFamily="2" charset="-78"/>
              </a:rPr>
              <a:t>www.irfinance.ir</a:t>
            </a:r>
            <a:endParaRPr lang="en-US" sz="2400" b="1" u="sng" dirty="0">
              <a:solidFill>
                <a:schemeClr val="accent1">
                  <a:lumMod val="75000"/>
                </a:schemeClr>
              </a:solidFill>
              <a:cs typeface="B Nazanin" pitchFamily="2" charset="-78"/>
            </a:endParaRPr>
          </a:p>
        </p:txBody>
      </p:sp>
      <p:pic>
        <p:nvPicPr>
          <p:cNvPr id="11" name="Picture 6" descr="C:\Users\M_Rngmiz\Desktop\stik\08.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9912" y="4580077"/>
            <a:ext cx="1374496" cy="93715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843808" y="4541458"/>
            <a:ext cx="417646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1">
                    <a:lumMod val="75000"/>
                  </a:schemeClr>
                </a:solidFill>
                <a:cs typeface="B Nazanin" pitchFamily="2" charset="-78"/>
              </a:rPr>
              <a:t>زمان برگزاری: 12 اسفند ماه 1392</a:t>
            </a:r>
            <a:endParaRPr lang="en-US" sz="2400" b="1" dirty="0">
              <a:solidFill>
                <a:schemeClr val="accent1">
                  <a:lumMod val="75000"/>
                </a:schemeClr>
              </a:solidFill>
              <a:cs typeface="B Nazanin" pitchFamily="2" charset="-78"/>
            </a:endParaRPr>
          </a:p>
        </p:txBody>
      </p:sp>
      <p:sp>
        <p:nvSpPr>
          <p:cNvPr id="14" name="Snip and Round Single Corner Rectangle 13"/>
          <p:cNvSpPr/>
          <p:nvPr/>
        </p:nvSpPr>
        <p:spPr>
          <a:xfrm flipH="1">
            <a:off x="555367" y="2348880"/>
            <a:ext cx="8064896" cy="4032448"/>
          </a:xfrm>
          <a:prstGeom prst="snipRoundRect">
            <a:avLst>
              <a:gd name="adj1" fmla="val 13575"/>
              <a:gd name="adj2" fmla="val 34308"/>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2689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a:cs typeface="B Nazanin" pitchFamily="2" charset="-78"/>
              </a:rPr>
              <a:t>3) روش‌های تأمین مالی املاک و مستغلات</a:t>
            </a:r>
            <a:endParaRPr lang="en-US" sz="3600" dirty="0">
              <a:cs typeface="B Nazanin"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564904"/>
            <a:ext cx="5268032" cy="3499741"/>
          </a:xfrm>
          <a:prstGeom prst="rect">
            <a:avLst/>
          </a:prstGeom>
        </p:spPr>
      </p:pic>
      <p:sp>
        <p:nvSpPr>
          <p:cNvPr id="6" name="Content Placeholder 2"/>
          <p:cNvSpPr txBox="1">
            <a:spLocks/>
          </p:cNvSpPr>
          <p:nvPr/>
        </p:nvSpPr>
        <p:spPr>
          <a:xfrm>
            <a:off x="4572000" y="1916832"/>
            <a:ext cx="3816424" cy="1512168"/>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fa-IR" sz="2600" b="1" dirty="0" smtClean="0">
                <a:cs typeface="B Nazanin" pitchFamily="2" charset="-78"/>
              </a:rPr>
              <a:t>تأمین مالی املاک و مستغلات:</a:t>
            </a:r>
          </a:p>
          <a:p>
            <a:pPr marL="0" indent="0" algn="ctr" rtl="1">
              <a:buNone/>
            </a:pPr>
            <a:r>
              <a:rPr lang="fa-IR" sz="2600" dirty="0" smtClean="0">
                <a:cs typeface="B Nazanin" pitchFamily="2" charset="-78"/>
              </a:rPr>
              <a:t>ابزارهای سنتی</a:t>
            </a:r>
          </a:p>
          <a:p>
            <a:pPr marL="0" indent="0" algn="ctr" rtl="1">
              <a:buNone/>
            </a:pPr>
            <a:r>
              <a:rPr lang="fa-IR" sz="2600" dirty="0" smtClean="0">
                <a:cs typeface="B Nazanin" pitchFamily="2" charset="-78"/>
              </a:rPr>
              <a:t>ابزارهای نوین</a:t>
            </a:r>
            <a:endParaRPr lang="en-US" sz="2600" dirty="0">
              <a:cs typeface="B Nazanin" pitchFamily="2" charset="-78"/>
            </a:endParaRPr>
          </a:p>
        </p:txBody>
      </p:sp>
    </p:spTree>
    <p:extLst>
      <p:ext uri="{BB962C8B-B14F-4D97-AF65-F5344CB8AC3E}">
        <p14:creationId xmlns:p14="http://schemas.microsoft.com/office/powerpoint/2010/main" val="830863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1-3) ابزارهای سنتی</a:t>
            </a:r>
            <a:endParaRPr lang="en-US" sz="3600" dirty="0">
              <a:cs typeface="B Nazanin" pitchFamily="2" charset="-78"/>
            </a:endParaRPr>
          </a:p>
        </p:txBody>
      </p:sp>
      <p:sp>
        <p:nvSpPr>
          <p:cNvPr id="3" name="Content Placeholder 2"/>
          <p:cNvSpPr>
            <a:spLocks noGrp="1"/>
          </p:cNvSpPr>
          <p:nvPr>
            <p:ph idx="1"/>
          </p:nvPr>
        </p:nvSpPr>
        <p:spPr>
          <a:xfrm>
            <a:off x="457200" y="1600201"/>
            <a:ext cx="8229600" cy="1684784"/>
          </a:xfrm>
          <a:solidFill>
            <a:schemeClr val="accent5">
              <a:lumMod val="40000"/>
              <a:lumOff val="60000"/>
            </a:schemeClr>
          </a:solidFill>
        </p:spPr>
        <p:txBody>
          <a:bodyPr/>
          <a:lstStyle/>
          <a:p>
            <a:pPr algn="just" rtl="1"/>
            <a:r>
              <a:rPr lang="fa-IR" dirty="0" smtClean="0">
                <a:cs typeface="B Nazanin" pitchFamily="2" charset="-78"/>
              </a:rPr>
              <a:t>هم در طرف عرضه (بخش ساخت</a:t>
            </a:r>
            <a:r>
              <a:rPr lang="fa-IR" dirty="0"/>
              <a:t>‌</a:t>
            </a:r>
            <a:r>
              <a:rPr lang="fa-IR" dirty="0" smtClean="0">
                <a:cs typeface="B Nazanin" pitchFamily="2" charset="-78"/>
              </a:rPr>
              <a:t>وساز) و هم در طرف تقاضای بازار (متقاضیان مسکن)، ابزارهای سنتی تأمین مالی</a:t>
            </a:r>
            <a:r>
              <a:rPr lang="da-DK" dirty="0" smtClean="0">
                <a:cs typeface="B Nazanin" pitchFamily="2" charset="-78"/>
              </a:rPr>
              <a:t> </a:t>
            </a:r>
            <a:r>
              <a:rPr lang="fa-IR" dirty="0" smtClean="0">
                <a:cs typeface="B Nazanin" pitchFamily="2" charset="-78"/>
              </a:rPr>
              <a:t>(</a:t>
            </a:r>
            <a:r>
              <a:rPr lang="fa-IR" dirty="0">
                <a:cs typeface="B Nazanin" pitchFamily="2" charset="-78"/>
              </a:rPr>
              <a:t>دارایی و بدهی</a:t>
            </a:r>
            <a:r>
              <a:rPr lang="fa-IR" dirty="0" smtClean="0">
                <a:cs typeface="B Nazanin" pitchFamily="2" charset="-78"/>
              </a:rPr>
              <a:t>) به</a:t>
            </a:r>
            <a:r>
              <a:rPr lang="fa-IR" dirty="0"/>
              <a:t>‌</a:t>
            </a:r>
            <a:r>
              <a:rPr lang="fa-IR" dirty="0" smtClean="0">
                <a:cs typeface="B Nazanin" pitchFamily="2" charset="-78"/>
              </a:rPr>
              <a:t>طور گسترده مورد استفاده قرار گرفته است.</a:t>
            </a:r>
            <a:endParaRPr lang="en-US" dirty="0">
              <a:cs typeface="B Nazanin" pitchFamily="2" charset="-78"/>
            </a:endParaRPr>
          </a:p>
          <a:p>
            <a:pPr algn="just" rtl="1"/>
            <a:endParaRPr lang="en-US" dirty="0">
              <a:cs typeface="B Nazanin" pitchFamily="2" charset="-78"/>
            </a:endParaRPr>
          </a:p>
        </p:txBody>
      </p:sp>
      <p:grpSp>
        <p:nvGrpSpPr>
          <p:cNvPr id="5" name="Group 4"/>
          <p:cNvGrpSpPr/>
          <p:nvPr/>
        </p:nvGrpSpPr>
        <p:grpSpPr>
          <a:xfrm>
            <a:off x="1043608" y="3414816"/>
            <a:ext cx="6753601" cy="1166312"/>
            <a:chOff x="822960" y="1508758"/>
            <a:chExt cx="6583680" cy="581440"/>
          </a:xfrm>
          <a:solidFill>
            <a:schemeClr val="accent5">
              <a:lumMod val="50000"/>
            </a:schemeClr>
          </a:solidFill>
        </p:grpSpPr>
        <p:sp>
          <p:nvSpPr>
            <p:cNvPr id="12" name="Rounded Rectangle 11"/>
            <p:cNvSpPr/>
            <p:nvPr/>
          </p:nvSpPr>
          <p:spPr>
            <a:xfrm>
              <a:off x="822960" y="1508758"/>
              <a:ext cx="6583680" cy="581440"/>
            </a:xfrm>
            <a:prstGeom prst="roundRect">
              <a:avLst>
                <a:gd name="adj" fmla="val 10000"/>
              </a:avLst>
            </a:prstGeom>
            <a:grpFill/>
            <a:ln w="28575">
              <a:solidFill>
                <a:srgbClr val="FF0000"/>
              </a:solidFill>
            </a:ln>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3" name="Rounded Rectangle 6"/>
            <p:cNvSpPr/>
            <p:nvPr/>
          </p:nvSpPr>
          <p:spPr>
            <a:xfrm>
              <a:off x="829133" y="1542818"/>
              <a:ext cx="6549620" cy="547380"/>
            </a:xfrm>
            <a:prstGeom prst="rect">
              <a:avLst/>
            </a:prstGeom>
            <a:grpFill/>
            <a:ln w="28575">
              <a:solidFill>
                <a:srgbClr val="FF0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280" tIns="60960" rIns="81280" bIns="60960" numCol="1" spcCol="1270" anchor="ctr" anchorCtr="0">
              <a:noAutofit/>
            </a:bodyPr>
            <a:lstStyle/>
            <a:p>
              <a:pPr lvl="0" algn="ctr" defTabSz="1422400" rtl="1">
                <a:lnSpc>
                  <a:spcPct val="90000"/>
                </a:lnSpc>
                <a:spcBef>
                  <a:spcPct val="0"/>
                </a:spcBef>
                <a:spcAft>
                  <a:spcPct val="35000"/>
                </a:spcAft>
              </a:pPr>
              <a:r>
                <a:rPr lang="fa-IR" sz="3200" kern="1200" dirty="0" smtClean="0">
                  <a:solidFill>
                    <a:schemeClr val="bg1"/>
                  </a:solidFill>
                  <a:latin typeface="ذ ظشق"/>
                  <a:cs typeface="B Nazanin" pitchFamily="2" charset="-78"/>
                </a:rPr>
                <a:t>ساخت</a:t>
              </a:r>
              <a:r>
                <a:rPr lang="fa-IR" sz="3200" dirty="0">
                  <a:solidFill>
                    <a:schemeClr val="bg1"/>
                  </a:solidFill>
                </a:rPr>
                <a:t>‌</a:t>
              </a:r>
              <a:r>
                <a:rPr lang="fa-IR" sz="3200" kern="1200" dirty="0" smtClean="0">
                  <a:solidFill>
                    <a:schemeClr val="bg1"/>
                  </a:solidFill>
                  <a:latin typeface="ذ ظشق"/>
                  <a:cs typeface="B Nazanin" pitchFamily="2" charset="-78"/>
                </a:rPr>
                <a:t>وساز: سهام شرکت، سرمایۀ شخصی، وام بانکی، اوراق مشارکت، اوراق صکوک (اجاره، استصناع).</a:t>
              </a:r>
              <a:endParaRPr lang="en-US" sz="3200" kern="1200" dirty="0">
                <a:solidFill>
                  <a:schemeClr val="bg1"/>
                </a:solidFill>
                <a:latin typeface="ذ ظشق"/>
                <a:cs typeface="B Nazanin" pitchFamily="2" charset="-78"/>
              </a:endParaRPr>
            </a:p>
          </p:txBody>
        </p:sp>
      </p:grpSp>
      <p:grpSp>
        <p:nvGrpSpPr>
          <p:cNvPr id="17" name="Group 16"/>
          <p:cNvGrpSpPr/>
          <p:nvPr/>
        </p:nvGrpSpPr>
        <p:grpSpPr>
          <a:xfrm>
            <a:off x="1032470" y="4747648"/>
            <a:ext cx="6753601" cy="1224136"/>
            <a:chOff x="822960" y="1508758"/>
            <a:chExt cx="6583680" cy="581440"/>
          </a:xfrm>
          <a:solidFill>
            <a:schemeClr val="accent5">
              <a:lumMod val="40000"/>
              <a:lumOff val="60000"/>
            </a:schemeClr>
          </a:solidFill>
        </p:grpSpPr>
        <p:sp>
          <p:nvSpPr>
            <p:cNvPr id="18" name="Rounded Rectangle 17"/>
            <p:cNvSpPr/>
            <p:nvPr/>
          </p:nvSpPr>
          <p:spPr>
            <a:xfrm>
              <a:off x="822960" y="1508758"/>
              <a:ext cx="6583680" cy="581440"/>
            </a:xfrm>
            <a:prstGeom prst="roundRect">
              <a:avLst>
                <a:gd name="adj" fmla="val 10000"/>
              </a:avLst>
            </a:prstGeom>
            <a:grpFill/>
            <a:ln w="28575">
              <a:solidFill>
                <a:srgbClr val="FF0000"/>
              </a:solidFill>
            </a:ln>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9" name="Rounded Rectangle 6"/>
            <p:cNvSpPr/>
            <p:nvPr/>
          </p:nvSpPr>
          <p:spPr>
            <a:xfrm>
              <a:off x="829133" y="1542818"/>
              <a:ext cx="6549620" cy="547380"/>
            </a:xfrm>
            <a:prstGeom prst="rect">
              <a:avLst/>
            </a:prstGeom>
            <a:solidFill>
              <a:schemeClr val="accent5">
                <a:lumMod val="50000"/>
              </a:schemeClr>
            </a:solidFill>
            <a:ln w="28575">
              <a:solidFill>
                <a:srgbClr val="FF0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280" tIns="60960" rIns="81280" bIns="60960" numCol="1" spcCol="1270" anchor="ctr" anchorCtr="0">
              <a:noAutofit/>
            </a:bodyPr>
            <a:lstStyle/>
            <a:p>
              <a:pPr lvl="0" algn="ctr" defTabSz="1422400" rtl="1">
                <a:lnSpc>
                  <a:spcPct val="90000"/>
                </a:lnSpc>
                <a:spcBef>
                  <a:spcPct val="0"/>
                </a:spcBef>
                <a:spcAft>
                  <a:spcPct val="35000"/>
                </a:spcAft>
              </a:pPr>
              <a:r>
                <a:rPr lang="fa-IR" sz="3200" kern="1200" dirty="0" smtClean="0">
                  <a:solidFill>
                    <a:schemeClr val="bg1"/>
                  </a:solidFill>
                  <a:latin typeface="ذ ظشق"/>
                  <a:cs typeface="B Nazanin" pitchFamily="2" charset="-78"/>
                </a:rPr>
                <a:t>خریداران مسکن: پس</a:t>
              </a:r>
              <a:r>
                <a:rPr lang="fa-IR" sz="3200" dirty="0">
                  <a:solidFill>
                    <a:schemeClr val="bg1"/>
                  </a:solidFill>
                </a:rPr>
                <a:t>‌</a:t>
              </a:r>
              <a:r>
                <a:rPr lang="fa-IR" sz="3200" kern="1200" dirty="0" smtClean="0">
                  <a:solidFill>
                    <a:schemeClr val="bg1"/>
                  </a:solidFill>
                  <a:latin typeface="ذ ظشق"/>
                  <a:cs typeface="B Nazanin" pitchFamily="2" charset="-78"/>
                </a:rPr>
                <a:t>انداز خانوار، تسهیلات بانکی.</a:t>
              </a:r>
              <a:endParaRPr lang="en-US" sz="3200" kern="1200" dirty="0">
                <a:solidFill>
                  <a:schemeClr val="bg1"/>
                </a:solidFill>
                <a:latin typeface="ذ ظشق"/>
                <a:cs typeface="B Nazanin" pitchFamily="2" charset="-78"/>
              </a:endParaRPr>
            </a:p>
          </p:txBody>
        </p:sp>
      </p:grpSp>
    </p:spTree>
    <p:extLst>
      <p:ext uri="{BB962C8B-B14F-4D97-AF65-F5344CB8AC3E}">
        <p14:creationId xmlns:p14="http://schemas.microsoft.com/office/powerpoint/2010/main" val="2272796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1-3) ابزارهای نوین، </a:t>
            </a:r>
            <a:r>
              <a:rPr lang="fa-IR" sz="2400" dirty="0" smtClean="0">
                <a:cs typeface="B Nazanin" pitchFamily="2" charset="-78"/>
              </a:rPr>
              <a:t>طرف عرضه</a:t>
            </a:r>
            <a:endParaRPr lang="en-US" sz="2400" dirty="0">
              <a:cs typeface="B Nazanin" pitchFamily="2" charset="-78"/>
            </a:endParaRPr>
          </a:p>
        </p:txBody>
      </p:sp>
      <p:graphicFrame>
        <p:nvGraphicFramePr>
          <p:cNvPr id="4" name="Diagram 3"/>
          <p:cNvGraphicFramePr/>
          <p:nvPr>
            <p:extLst>
              <p:ext uri="{D42A27DB-BD31-4B8C-83A1-F6EECF244321}">
                <p14:modId xmlns:p14="http://schemas.microsoft.com/office/powerpoint/2010/main" val="474856092"/>
              </p:ext>
            </p:extLst>
          </p:nvPr>
        </p:nvGraphicFramePr>
        <p:xfrm>
          <a:off x="467544" y="1772816"/>
          <a:ext cx="828092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2452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200" dirty="0" smtClean="0">
                <a:cs typeface="B Nazanin" pitchFamily="2" charset="-78"/>
              </a:rPr>
              <a:t>1-3) ابزارهای نوین، </a:t>
            </a:r>
            <a:r>
              <a:rPr lang="fa-IR" sz="2400" dirty="0" smtClean="0">
                <a:cs typeface="B Nazanin" pitchFamily="2" charset="-78"/>
              </a:rPr>
              <a:t>طرف عرضه، صندوق زمین و ساختمان</a:t>
            </a:r>
            <a:endParaRPr lang="en-US" sz="2400" dirty="0">
              <a:cs typeface="B Nazanin" pitchFamily="2" charset="-78"/>
            </a:endParaRPr>
          </a:p>
        </p:txBody>
      </p:sp>
      <p:sp>
        <p:nvSpPr>
          <p:cNvPr id="3" name="Rectangle 2"/>
          <p:cNvSpPr/>
          <p:nvPr/>
        </p:nvSpPr>
        <p:spPr>
          <a:xfrm>
            <a:off x="539552" y="1628800"/>
            <a:ext cx="8064896" cy="4832092"/>
          </a:xfrm>
          <a:prstGeom prst="rect">
            <a:avLst/>
          </a:prstGeom>
          <a:solidFill>
            <a:schemeClr val="accent5">
              <a:lumMod val="40000"/>
              <a:lumOff val="60000"/>
            </a:schemeClr>
          </a:solidFill>
        </p:spPr>
        <p:txBody>
          <a:bodyPr wrap="square">
            <a:spAutoFit/>
          </a:bodyPr>
          <a:lstStyle/>
          <a:p>
            <a:pPr marL="342900" lvl="0" indent="-342900" algn="just" rtl="1">
              <a:buFont typeface="Arial" pitchFamily="34" charset="0"/>
              <a:buChar char="•"/>
            </a:pPr>
            <a:r>
              <a:rPr lang="fa-IR" sz="2800" dirty="0" smtClean="0">
                <a:cs typeface="B Nazanin" pitchFamily="2" charset="-78"/>
              </a:rPr>
              <a:t>نهادی </a:t>
            </a:r>
            <a:r>
              <a:rPr lang="fa-IR" sz="2800" dirty="0">
                <a:cs typeface="B Nazanin" pitchFamily="2" charset="-78"/>
              </a:rPr>
              <a:t>مالی است که با اخذ مجوز از سازمان بورس و اوراق بهادر تأسیس شده و به </a:t>
            </a:r>
            <a:r>
              <a:rPr lang="fa-IR" sz="2800" dirty="0">
                <a:cs typeface="B Nazanin" pitchFamily="2" charset="-78"/>
              </a:rPr>
              <a:t>جمع‌آوری </a:t>
            </a:r>
            <a:r>
              <a:rPr lang="fa-IR" sz="2800" dirty="0">
                <a:cs typeface="B Nazanin" pitchFamily="2" charset="-78"/>
              </a:rPr>
              <a:t>سرمایه از عموم و تخصیص آن به سرمایه‌گذاری </a:t>
            </a:r>
            <a:r>
              <a:rPr lang="fa-IR" sz="2800" dirty="0" smtClean="0">
                <a:cs typeface="B Nazanin" pitchFamily="2" charset="-78"/>
              </a:rPr>
              <a:t>در ساخت پروژۀ </a:t>
            </a:r>
            <a:r>
              <a:rPr lang="fa-IR" sz="2800" dirty="0">
                <a:cs typeface="B Nazanin" pitchFamily="2" charset="-78"/>
              </a:rPr>
              <a:t>ساختمانی مشخص و فروش واحدهای ساختمانی آن </a:t>
            </a:r>
            <a:r>
              <a:rPr lang="fa-IR" sz="2800" dirty="0">
                <a:cs typeface="B Nazanin" pitchFamily="2" charset="-78"/>
              </a:rPr>
              <a:t>می‌پردازد</a:t>
            </a:r>
            <a:r>
              <a:rPr lang="fa-IR" sz="2800" dirty="0">
                <a:cs typeface="B Nazanin" pitchFamily="2" charset="-78"/>
              </a:rPr>
              <a:t>. </a:t>
            </a:r>
            <a:r>
              <a:rPr lang="fa-IR" sz="2800" dirty="0" smtClean="0">
                <a:cs typeface="B Nazanin" pitchFamily="2" charset="-78"/>
              </a:rPr>
              <a:t>درحقیقت، </a:t>
            </a:r>
            <a:r>
              <a:rPr lang="fa-IR" sz="2800" dirty="0">
                <a:cs typeface="B Nazanin" pitchFamily="2" charset="-78"/>
              </a:rPr>
              <a:t>این دسته از </a:t>
            </a:r>
            <a:r>
              <a:rPr lang="fa-IR" sz="2800" dirty="0">
                <a:cs typeface="B Nazanin" pitchFamily="2" charset="-78"/>
              </a:rPr>
              <a:t>صندوق‌ها </a:t>
            </a:r>
            <a:r>
              <a:rPr lang="fa-IR" sz="2800" dirty="0">
                <a:cs typeface="B Nazanin" pitchFamily="2" charset="-78"/>
              </a:rPr>
              <a:t>از </a:t>
            </a:r>
            <a:r>
              <a:rPr lang="fa-IR" sz="2800" dirty="0" smtClean="0">
                <a:cs typeface="B Nazanin" pitchFamily="2" charset="-78"/>
              </a:rPr>
              <a:t>نوع تأمین مالی ساختاریافته (</a:t>
            </a:r>
            <a:r>
              <a:rPr lang="en-US" sz="2800" dirty="0" smtClean="0">
                <a:latin typeface="Times New Roman" pitchFamily="18" charset="0"/>
                <a:cs typeface="Times New Roman" pitchFamily="18" charset="0"/>
              </a:rPr>
              <a:t>Project Fund</a:t>
            </a:r>
            <a:r>
              <a:rPr lang="fa-IR" sz="2800" dirty="0" smtClean="0">
                <a:cs typeface="B Nazanin" pitchFamily="2" charset="-78"/>
              </a:rPr>
              <a:t>) </a:t>
            </a:r>
            <a:r>
              <a:rPr lang="fa-IR" sz="2800" dirty="0" smtClean="0">
                <a:cs typeface="B Nazanin" pitchFamily="2" charset="-78"/>
              </a:rPr>
              <a:t>می</a:t>
            </a:r>
            <a:r>
              <a:rPr lang="fa-IR" sz="2800" dirty="0">
                <a:cs typeface="B Nazanin" pitchFamily="2" charset="-78"/>
              </a:rPr>
              <a:t>‌</a:t>
            </a:r>
            <a:r>
              <a:rPr lang="fa-IR" sz="2800" dirty="0" smtClean="0">
                <a:cs typeface="B Nazanin" pitchFamily="2" charset="-78"/>
              </a:rPr>
              <a:t>باشند.</a:t>
            </a:r>
            <a:endParaRPr lang="da-DK" sz="2800" dirty="0" smtClean="0">
              <a:cs typeface="B Nazanin" pitchFamily="2" charset="-78"/>
            </a:endParaRPr>
          </a:p>
          <a:p>
            <a:pPr marL="342900" indent="-342900" algn="just" rtl="1">
              <a:buFont typeface="Arial" pitchFamily="34" charset="0"/>
              <a:buChar char="•"/>
            </a:pPr>
            <a:r>
              <a:rPr lang="fa-IR" sz="2800" dirty="0">
                <a:cs typeface="B Nazanin" pitchFamily="2" charset="-78"/>
              </a:rPr>
              <a:t>صندوق‌های زمین و ساختمان وجوه </a:t>
            </a:r>
            <a:r>
              <a:rPr lang="fa-IR" sz="2800" dirty="0">
                <a:cs typeface="B Nazanin" pitchFamily="2" charset="-78"/>
              </a:rPr>
              <a:t>گردآوری‌شده </a:t>
            </a:r>
            <a:r>
              <a:rPr lang="fa-IR" sz="2800" dirty="0">
                <a:cs typeface="B Nazanin" pitchFamily="2" charset="-78"/>
              </a:rPr>
              <a:t>را به ساخت پروژه تخصیص داده و </a:t>
            </a:r>
            <a:r>
              <a:rPr lang="fa-IR" sz="2800" dirty="0" smtClean="0">
                <a:cs typeface="B Nazanin" pitchFamily="2" charset="-78"/>
              </a:rPr>
              <a:t>سوی</a:t>
            </a:r>
            <a:r>
              <a:rPr lang="da-DK" sz="2800" dirty="0" smtClean="0">
                <a:cs typeface="B Nazanin" pitchFamily="2" charset="-78"/>
              </a:rPr>
              <a:t> </a:t>
            </a:r>
            <a:r>
              <a:rPr lang="fa-IR" sz="2800" dirty="0" smtClean="0">
                <a:cs typeface="B Nazanin" pitchFamily="2" charset="-78"/>
              </a:rPr>
              <a:t>عرضه </a:t>
            </a:r>
            <a:r>
              <a:rPr lang="fa-IR" sz="2800" dirty="0">
                <a:cs typeface="B Nazanin" pitchFamily="2" charset="-78"/>
              </a:rPr>
              <a:t>را تقویت </a:t>
            </a:r>
            <a:r>
              <a:rPr lang="fa-IR" sz="2800" dirty="0" smtClean="0">
                <a:cs typeface="B Nazanin" pitchFamily="2" charset="-78"/>
              </a:rPr>
              <a:t>می‌کنند</a:t>
            </a:r>
            <a:r>
              <a:rPr lang="da-DK" sz="2800" dirty="0" smtClean="0">
                <a:cs typeface="B Nazanin" pitchFamily="2" charset="-78"/>
              </a:rPr>
              <a:t>.</a:t>
            </a:r>
            <a:r>
              <a:rPr lang="fa-IR" sz="2800" dirty="0" smtClean="0">
                <a:cs typeface="B Nazanin" pitchFamily="2" charset="-78"/>
              </a:rPr>
              <a:t> </a:t>
            </a:r>
            <a:r>
              <a:rPr lang="fa-IR" sz="2800" dirty="0">
                <a:cs typeface="B Nazanin" pitchFamily="2" charset="-78"/>
              </a:rPr>
              <a:t>از این رو </a:t>
            </a:r>
            <a:r>
              <a:rPr lang="fa-IR" sz="2800" dirty="0" smtClean="0">
                <a:cs typeface="B Nazanin" pitchFamily="2" charset="-78"/>
              </a:rPr>
              <a:t>این</a:t>
            </a:r>
            <a:r>
              <a:rPr lang="fa-IR" sz="2800" dirty="0">
                <a:cs typeface="B Nazanin" pitchFamily="2" charset="-78"/>
              </a:rPr>
              <a:t>، </a:t>
            </a:r>
            <a:r>
              <a:rPr lang="fa-IR" sz="2800" dirty="0" smtClean="0">
                <a:cs typeface="B Nazanin" pitchFamily="2" charset="-78"/>
              </a:rPr>
              <a:t>این صندوق‌ها </a:t>
            </a:r>
            <a:r>
              <a:rPr lang="fa-IR" sz="2800" dirty="0">
                <a:cs typeface="B Nazanin" pitchFamily="2" charset="-78"/>
              </a:rPr>
              <a:t>با </a:t>
            </a:r>
            <a:r>
              <a:rPr lang="en-US" sz="2800" dirty="0">
                <a:latin typeface="Times New Roman" pitchFamily="18" charset="0"/>
                <a:cs typeface="Times New Roman" pitchFamily="18" charset="0"/>
              </a:rPr>
              <a:t>REITs</a:t>
            </a:r>
            <a:r>
              <a:rPr lang="fa-IR" sz="2800" dirty="0">
                <a:cs typeface="B Nazanin" pitchFamily="2" charset="-78"/>
              </a:rPr>
              <a:t> که </a:t>
            </a:r>
            <a:r>
              <a:rPr lang="fa-IR" sz="2800" dirty="0" smtClean="0">
                <a:cs typeface="B Nazanin" pitchFamily="2" charset="-78"/>
              </a:rPr>
              <a:t>سرمایۀ </a:t>
            </a:r>
            <a:r>
              <a:rPr lang="fa-IR" sz="2800" dirty="0">
                <a:cs typeface="B Nazanin" pitchFamily="2" charset="-78"/>
              </a:rPr>
              <a:t>خود را به خرید و </a:t>
            </a:r>
            <a:r>
              <a:rPr lang="fa-IR" sz="2800" dirty="0" smtClean="0">
                <a:cs typeface="B Nazanin" pitchFamily="2" charset="-78"/>
              </a:rPr>
              <a:t>اجارۀ </a:t>
            </a:r>
            <a:r>
              <a:rPr lang="fa-IR" sz="2800" dirty="0">
                <a:cs typeface="B Nazanin" pitchFamily="2" charset="-78"/>
              </a:rPr>
              <a:t>پروژه‌های ساختمانی اختصاص </a:t>
            </a:r>
            <a:r>
              <a:rPr lang="fa-IR" sz="2800" dirty="0" smtClean="0">
                <a:cs typeface="B Nazanin" pitchFamily="2" charset="-78"/>
              </a:rPr>
              <a:t>داده </a:t>
            </a:r>
            <a:r>
              <a:rPr lang="fa-IR" sz="2800" dirty="0" smtClean="0">
                <a:cs typeface="B Nazanin" pitchFamily="2" charset="-78"/>
              </a:rPr>
              <a:t>و </a:t>
            </a:r>
            <a:r>
              <a:rPr lang="fa-IR" sz="2800" dirty="0">
                <a:cs typeface="B Nazanin" pitchFamily="2" charset="-78"/>
              </a:rPr>
              <a:t>سمت تقاضا را تحریک </a:t>
            </a:r>
            <a:r>
              <a:rPr lang="fa-IR" sz="2800" dirty="0">
                <a:cs typeface="B Nazanin" pitchFamily="2" charset="-78"/>
              </a:rPr>
              <a:t>می‌کنند</a:t>
            </a:r>
            <a:r>
              <a:rPr lang="fa-IR" sz="2800" dirty="0">
                <a:cs typeface="B Nazanin" pitchFamily="2" charset="-78"/>
              </a:rPr>
              <a:t>، تفاوت بنیادی </a:t>
            </a:r>
            <a:r>
              <a:rPr lang="fa-IR" sz="2800" dirty="0" smtClean="0">
                <a:cs typeface="B Nazanin" pitchFamily="2" charset="-78"/>
              </a:rPr>
              <a:t>دارد</a:t>
            </a:r>
            <a:r>
              <a:rPr lang="fa-IR" sz="2800" dirty="0">
                <a:cs typeface="B Nazanin" pitchFamily="2" charset="-78"/>
              </a:rPr>
              <a:t>.</a:t>
            </a:r>
          </a:p>
          <a:p>
            <a:pPr lvl="0" algn="just" rtl="1"/>
            <a:endParaRPr lang="en-US" sz="2800" dirty="0">
              <a:cs typeface="B Nazanin" pitchFamily="2" charset="-78"/>
            </a:endParaRPr>
          </a:p>
        </p:txBody>
      </p:sp>
    </p:spTree>
    <p:extLst>
      <p:ext uri="{BB962C8B-B14F-4D97-AF65-F5344CB8AC3E}">
        <p14:creationId xmlns:p14="http://schemas.microsoft.com/office/powerpoint/2010/main" val="1891409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600" dirty="0" smtClean="0">
                <a:cs typeface="B Nazanin" pitchFamily="2" charset="-78"/>
              </a:rPr>
              <a:t>1-3) ابزارهای نوین، </a:t>
            </a:r>
            <a:r>
              <a:rPr lang="fa-IR" sz="2400" dirty="0" smtClean="0">
                <a:cs typeface="B Nazanin" pitchFamily="2" charset="-78"/>
              </a:rPr>
              <a:t>طرف عرضه، صندوق زمین و ساختمان، اهداف</a:t>
            </a:r>
            <a:endParaRPr lang="en-US" sz="2400" dirty="0">
              <a:cs typeface="B Nazanin" pitchFamily="2" charset="-78"/>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941572479"/>
              </p:ext>
            </p:extLst>
          </p:nvPr>
        </p:nvGraphicFramePr>
        <p:xfrm>
          <a:off x="533400" y="1524000"/>
          <a:ext cx="7848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9874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600" dirty="0" smtClean="0">
                <a:cs typeface="B Nazanin" pitchFamily="2" charset="-78"/>
              </a:rPr>
              <a:t>1-3) ابزارهای نوین، </a:t>
            </a:r>
            <a:r>
              <a:rPr lang="fa-IR" sz="2400" dirty="0" smtClean="0">
                <a:cs typeface="B Nazanin" pitchFamily="2" charset="-78"/>
              </a:rPr>
              <a:t>طرف عرضه، صندوق زمین و ساختمان، فرایند</a:t>
            </a:r>
            <a:endParaRPr lang="en-US" sz="2400" dirty="0">
              <a:cs typeface="B Nazanin" pitchFamily="2" charset="-78"/>
            </a:endParaRPr>
          </a:p>
        </p:txBody>
      </p:sp>
      <p:graphicFrame>
        <p:nvGraphicFramePr>
          <p:cNvPr id="5" name="Content Placeholder 14"/>
          <p:cNvGraphicFramePr>
            <a:graphicFrameLocks noGrp="1"/>
          </p:cNvGraphicFramePr>
          <p:nvPr>
            <p:ph idx="1"/>
            <p:extLst>
              <p:ext uri="{D42A27DB-BD31-4B8C-83A1-F6EECF244321}">
                <p14:modId xmlns:p14="http://schemas.microsoft.com/office/powerpoint/2010/main" val="3145336314"/>
              </p:ext>
            </p:extLst>
          </p:nvPr>
        </p:nvGraphicFramePr>
        <p:xfrm>
          <a:off x="381000" y="1524000"/>
          <a:ext cx="7467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8138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600" dirty="0" smtClean="0">
                <a:cs typeface="B Nazanin" pitchFamily="2" charset="-78"/>
              </a:rPr>
              <a:t>1-3) ابزارهای نوین، </a:t>
            </a:r>
            <a:r>
              <a:rPr lang="fa-IR" sz="2400" dirty="0" smtClean="0">
                <a:cs typeface="B Nazanin" pitchFamily="2" charset="-78"/>
              </a:rPr>
              <a:t>طرف عرضه، صندوق زمین و ساختمان، ارکان</a:t>
            </a:r>
            <a:endParaRPr lang="en-US" sz="2400" dirty="0">
              <a:cs typeface="B Nazanin" pitchFamily="2" charset="-78"/>
            </a:endParaRPr>
          </a:p>
        </p:txBody>
      </p:sp>
      <p:grpSp>
        <p:nvGrpSpPr>
          <p:cNvPr id="6" name="Group 5"/>
          <p:cNvGrpSpPr/>
          <p:nvPr/>
        </p:nvGrpSpPr>
        <p:grpSpPr>
          <a:xfrm>
            <a:off x="786679" y="1478743"/>
            <a:ext cx="7599218" cy="4500595"/>
            <a:chOff x="357158" y="1428735"/>
            <a:chExt cx="8215370" cy="5000661"/>
          </a:xfrm>
        </p:grpSpPr>
        <p:sp>
          <p:nvSpPr>
            <p:cNvPr id="7" name="Rounded Rectangle 6"/>
            <p:cNvSpPr/>
            <p:nvPr/>
          </p:nvSpPr>
          <p:spPr>
            <a:xfrm>
              <a:off x="3571868" y="1500174"/>
              <a:ext cx="2071702" cy="857256"/>
            </a:xfrm>
            <a:prstGeom prst="roundRect">
              <a:avLst/>
            </a:prstGeom>
            <a:ln>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r>
                <a:rPr lang="fa-IR" b="1" dirty="0">
                  <a:ln>
                    <a:solidFill>
                      <a:srgbClr val="663300"/>
                    </a:solidFill>
                  </a:ln>
                  <a:solidFill>
                    <a:schemeClr val="tx1"/>
                  </a:solidFill>
                  <a:cs typeface="B Nazanin" pitchFamily="2" charset="-78"/>
                </a:rPr>
                <a:t>مجمع صندوق زمین و ساختمان</a:t>
              </a:r>
              <a:endParaRPr lang="en-US" b="1" dirty="0">
                <a:ln>
                  <a:solidFill>
                    <a:srgbClr val="663300"/>
                  </a:solidFill>
                </a:ln>
                <a:solidFill>
                  <a:schemeClr val="tx1"/>
                </a:solidFill>
                <a:cs typeface="B Nazanin" pitchFamily="2" charset="-78"/>
              </a:endParaRPr>
            </a:p>
          </p:txBody>
        </p:sp>
        <p:sp>
          <p:nvSpPr>
            <p:cNvPr id="8" name="Right Arrow 7"/>
            <p:cNvSpPr/>
            <p:nvPr/>
          </p:nvSpPr>
          <p:spPr>
            <a:xfrm>
              <a:off x="357158" y="1428735"/>
              <a:ext cx="3214710" cy="928694"/>
            </a:xfrm>
            <a:prstGeom prst="rightArrow">
              <a:avLst>
                <a:gd name="adj1" fmla="val 69394"/>
                <a:gd name="adj2" fmla="val 36424"/>
              </a:avLst>
            </a:prstGeom>
            <a:ln>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r>
                <a:rPr lang="fa-IR" b="1" dirty="0">
                  <a:ln>
                    <a:solidFill>
                      <a:srgbClr val="663300"/>
                    </a:solidFill>
                  </a:ln>
                  <a:solidFill>
                    <a:schemeClr val="tx1"/>
                  </a:solidFill>
                  <a:cs typeface="B Nazanin" pitchFamily="2" charset="-78"/>
                </a:rPr>
                <a:t>دارندگان بیش از 5 درصد از کل واحدهای سرمایه‌گذاری و متولی</a:t>
              </a:r>
              <a:endParaRPr lang="en-US" b="1" dirty="0">
                <a:ln>
                  <a:solidFill>
                    <a:srgbClr val="663300"/>
                  </a:solidFill>
                </a:ln>
                <a:solidFill>
                  <a:schemeClr val="tx1"/>
                </a:solidFill>
                <a:cs typeface="B Nazanin" pitchFamily="2" charset="-78"/>
              </a:endParaRPr>
            </a:p>
          </p:txBody>
        </p:sp>
        <p:sp>
          <p:nvSpPr>
            <p:cNvPr id="9" name="Rounded Rectangle 8"/>
            <p:cNvSpPr/>
            <p:nvPr/>
          </p:nvSpPr>
          <p:spPr>
            <a:xfrm>
              <a:off x="7215206" y="3357562"/>
              <a:ext cx="928694" cy="642942"/>
            </a:xfrm>
            <a:prstGeom prst="roundRect">
              <a:avLst/>
            </a:prstGeom>
            <a:ln>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a-IR" b="1" dirty="0">
                  <a:ln>
                    <a:solidFill>
                      <a:srgbClr val="663300"/>
                    </a:solidFill>
                  </a:ln>
                  <a:solidFill>
                    <a:schemeClr val="tx1"/>
                  </a:solidFill>
                  <a:cs typeface="B Nazanin" pitchFamily="2" charset="-78"/>
                </a:rPr>
                <a:t>متولی</a:t>
              </a:r>
              <a:endParaRPr lang="en-US" b="1" dirty="0">
                <a:ln>
                  <a:solidFill>
                    <a:srgbClr val="663300"/>
                  </a:solidFill>
                </a:ln>
                <a:solidFill>
                  <a:schemeClr val="tx1"/>
                </a:solidFill>
                <a:cs typeface="B Nazanin" pitchFamily="2" charset="-78"/>
              </a:endParaRPr>
            </a:p>
          </p:txBody>
        </p:sp>
        <p:sp>
          <p:nvSpPr>
            <p:cNvPr id="10" name="Rounded Rectangle 9"/>
            <p:cNvSpPr/>
            <p:nvPr/>
          </p:nvSpPr>
          <p:spPr>
            <a:xfrm>
              <a:off x="714348" y="3429000"/>
              <a:ext cx="1857388" cy="642942"/>
            </a:xfrm>
            <a:prstGeom prst="roundRect">
              <a:avLst/>
            </a:prstGeom>
            <a:ln>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a-IR" b="1" dirty="0" smtClean="0">
                  <a:ln>
                    <a:solidFill>
                      <a:srgbClr val="663300"/>
                    </a:solidFill>
                  </a:ln>
                  <a:solidFill>
                    <a:schemeClr val="tx1"/>
                  </a:solidFill>
                  <a:cs typeface="B Nazanin" pitchFamily="2" charset="-78"/>
                </a:rPr>
                <a:t>مدیرسرمایه‌گذاری</a:t>
              </a:r>
              <a:endParaRPr lang="en-US" b="1" dirty="0">
                <a:ln>
                  <a:solidFill>
                    <a:srgbClr val="663300"/>
                  </a:solidFill>
                </a:ln>
                <a:solidFill>
                  <a:schemeClr val="tx1"/>
                </a:solidFill>
                <a:cs typeface="B Nazanin" pitchFamily="2" charset="-78"/>
              </a:endParaRPr>
            </a:p>
          </p:txBody>
        </p:sp>
        <p:sp>
          <p:nvSpPr>
            <p:cNvPr id="11" name="Rounded Rectangle 10"/>
            <p:cNvSpPr/>
            <p:nvPr/>
          </p:nvSpPr>
          <p:spPr>
            <a:xfrm>
              <a:off x="1714480" y="4214818"/>
              <a:ext cx="1214446" cy="642942"/>
            </a:xfrm>
            <a:prstGeom prst="roundRect">
              <a:avLst/>
            </a:prstGeom>
            <a:ln>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a-IR" b="1" dirty="0">
                  <a:ln>
                    <a:solidFill>
                      <a:srgbClr val="663300"/>
                    </a:solidFill>
                  </a:ln>
                  <a:solidFill>
                    <a:schemeClr val="tx1"/>
                  </a:solidFill>
                  <a:cs typeface="B Nazanin" pitchFamily="2" charset="-78"/>
                </a:rPr>
                <a:t>مدیر ساخت</a:t>
              </a:r>
              <a:endParaRPr lang="en-US" b="1" dirty="0">
                <a:ln>
                  <a:solidFill>
                    <a:srgbClr val="663300"/>
                  </a:solidFill>
                </a:ln>
                <a:solidFill>
                  <a:schemeClr val="tx1"/>
                </a:solidFill>
                <a:cs typeface="B Nazanin" pitchFamily="2" charset="-78"/>
              </a:endParaRPr>
            </a:p>
          </p:txBody>
        </p:sp>
        <p:sp>
          <p:nvSpPr>
            <p:cNvPr id="12" name="Rounded Rectangle 11"/>
            <p:cNvSpPr/>
            <p:nvPr/>
          </p:nvSpPr>
          <p:spPr>
            <a:xfrm>
              <a:off x="6286512" y="4929198"/>
              <a:ext cx="1071538" cy="642942"/>
            </a:xfrm>
            <a:prstGeom prst="roundRect">
              <a:avLst/>
            </a:prstGeom>
            <a:ln>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a-IR" b="1" dirty="0">
                  <a:ln>
                    <a:solidFill>
                      <a:srgbClr val="663300"/>
                    </a:solidFill>
                  </a:ln>
                  <a:solidFill>
                    <a:schemeClr val="tx1"/>
                  </a:solidFill>
                  <a:cs typeface="B Nazanin" pitchFamily="2" charset="-78"/>
                </a:rPr>
                <a:t>مدیر ناظر</a:t>
              </a:r>
              <a:endParaRPr lang="en-US" b="1" dirty="0">
                <a:ln>
                  <a:solidFill>
                    <a:srgbClr val="663300"/>
                  </a:solidFill>
                </a:ln>
                <a:solidFill>
                  <a:schemeClr val="tx1"/>
                </a:solidFill>
                <a:cs typeface="B Nazanin" pitchFamily="2" charset="-78"/>
              </a:endParaRPr>
            </a:p>
          </p:txBody>
        </p:sp>
        <p:sp>
          <p:nvSpPr>
            <p:cNvPr id="13" name="Rounded Rectangle 12"/>
            <p:cNvSpPr/>
            <p:nvPr/>
          </p:nvSpPr>
          <p:spPr>
            <a:xfrm>
              <a:off x="2428860" y="5000636"/>
              <a:ext cx="1785950" cy="642942"/>
            </a:xfrm>
            <a:prstGeom prst="roundRect">
              <a:avLst/>
            </a:prstGeom>
            <a:ln>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a-IR" b="1" dirty="0">
                  <a:ln>
                    <a:solidFill>
                      <a:srgbClr val="663300"/>
                    </a:solidFill>
                  </a:ln>
                  <a:solidFill>
                    <a:schemeClr val="tx1"/>
                  </a:solidFill>
                  <a:cs typeface="B Nazanin" pitchFamily="2" charset="-78"/>
                </a:rPr>
                <a:t>متعهد پذیره نویس</a:t>
              </a:r>
              <a:endParaRPr lang="en-US" b="1" dirty="0">
                <a:ln>
                  <a:solidFill>
                    <a:srgbClr val="663300"/>
                  </a:solidFill>
                </a:ln>
                <a:solidFill>
                  <a:schemeClr val="tx1"/>
                </a:solidFill>
                <a:cs typeface="B Nazanin" pitchFamily="2" charset="-78"/>
              </a:endParaRPr>
            </a:p>
          </p:txBody>
        </p:sp>
        <p:sp>
          <p:nvSpPr>
            <p:cNvPr id="14" name="Rounded Rectangle 13"/>
            <p:cNvSpPr/>
            <p:nvPr/>
          </p:nvSpPr>
          <p:spPr>
            <a:xfrm>
              <a:off x="3714744" y="5786454"/>
              <a:ext cx="1214446" cy="642942"/>
            </a:xfrm>
            <a:prstGeom prst="roundRect">
              <a:avLst/>
            </a:prstGeom>
            <a:ln>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a-IR" b="1" dirty="0">
                  <a:ln>
                    <a:solidFill>
                      <a:srgbClr val="663300"/>
                    </a:solidFill>
                  </a:ln>
                  <a:solidFill>
                    <a:schemeClr val="tx1"/>
                  </a:solidFill>
                  <a:cs typeface="B Nazanin" pitchFamily="2" charset="-78"/>
                </a:rPr>
                <a:t>بازارگردان</a:t>
              </a:r>
              <a:endParaRPr lang="en-US" b="1" dirty="0">
                <a:ln>
                  <a:solidFill>
                    <a:srgbClr val="663300"/>
                  </a:solidFill>
                </a:ln>
                <a:solidFill>
                  <a:schemeClr val="tx1"/>
                </a:solidFill>
                <a:cs typeface="B Nazanin" pitchFamily="2" charset="-78"/>
              </a:endParaRPr>
            </a:p>
          </p:txBody>
        </p:sp>
        <p:sp>
          <p:nvSpPr>
            <p:cNvPr id="15" name="Rounded Rectangle 14"/>
            <p:cNvSpPr/>
            <p:nvPr/>
          </p:nvSpPr>
          <p:spPr>
            <a:xfrm>
              <a:off x="6786578" y="4143380"/>
              <a:ext cx="1071570" cy="642942"/>
            </a:xfrm>
            <a:prstGeom prst="roundRect">
              <a:avLst/>
            </a:prstGeom>
            <a:ln>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a-IR" b="1" dirty="0">
                  <a:ln>
                    <a:solidFill>
                      <a:srgbClr val="663300"/>
                    </a:solidFill>
                  </a:ln>
                  <a:solidFill>
                    <a:schemeClr val="tx1"/>
                  </a:solidFill>
                  <a:cs typeface="B Nazanin" pitchFamily="2" charset="-78"/>
                </a:rPr>
                <a:t>حسابرس</a:t>
              </a:r>
              <a:endParaRPr lang="en-US" b="1" dirty="0">
                <a:ln>
                  <a:solidFill>
                    <a:srgbClr val="663300"/>
                  </a:solidFill>
                </a:ln>
                <a:solidFill>
                  <a:schemeClr val="tx1"/>
                </a:solidFill>
                <a:cs typeface="B Nazanin" pitchFamily="2" charset="-78"/>
              </a:endParaRPr>
            </a:p>
          </p:txBody>
        </p:sp>
        <p:sp>
          <p:nvSpPr>
            <p:cNvPr id="16" name="Snip Same Side Corner Rectangle 15"/>
            <p:cNvSpPr/>
            <p:nvPr/>
          </p:nvSpPr>
          <p:spPr>
            <a:xfrm>
              <a:off x="428596" y="2714620"/>
              <a:ext cx="1714512" cy="571504"/>
            </a:xfrm>
            <a:prstGeom prst="snip2SameRect">
              <a:avLst>
                <a:gd name="adj1" fmla="val 30430"/>
                <a:gd name="adj2" fmla="val 0"/>
              </a:avLst>
            </a:prstGeom>
            <a:ln>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a-IR" b="1" dirty="0">
                  <a:ln>
                    <a:solidFill>
                      <a:srgbClr val="663300"/>
                    </a:solidFill>
                  </a:ln>
                  <a:solidFill>
                    <a:schemeClr val="tx1"/>
                  </a:solidFill>
                  <a:cs typeface="B Nazanin" pitchFamily="2" charset="-78"/>
                </a:rPr>
                <a:t>ارکان اجرایی</a:t>
              </a:r>
              <a:endParaRPr lang="en-US" b="1" dirty="0">
                <a:ln>
                  <a:solidFill>
                    <a:srgbClr val="663300"/>
                  </a:solidFill>
                </a:ln>
                <a:solidFill>
                  <a:schemeClr val="tx1"/>
                </a:solidFill>
                <a:cs typeface="B Nazanin" pitchFamily="2" charset="-78"/>
              </a:endParaRPr>
            </a:p>
          </p:txBody>
        </p:sp>
        <p:sp>
          <p:nvSpPr>
            <p:cNvPr id="17" name="Snip Same Side Corner Rectangle 16"/>
            <p:cNvSpPr/>
            <p:nvPr/>
          </p:nvSpPr>
          <p:spPr>
            <a:xfrm>
              <a:off x="6858016" y="2643182"/>
              <a:ext cx="1714512" cy="571504"/>
            </a:xfrm>
            <a:prstGeom prst="snip2SameRect">
              <a:avLst>
                <a:gd name="adj1" fmla="val 30430"/>
                <a:gd name="adj2" fmla="val 0"/>
              </a:avLst>
            </a:prstGeom>
            <a:ln>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a-IR" b="1" dirty="0">
                  <a:ln>
                    <a:solidFill>
                      <a:srgbClr val="663300"/>
                    </a:solidFill>
                  </a:ln>
                  <a:solidFill>
                    <a:schemeClr val="tx1"/>
                  </a:solidFill>
                  <a:cs typeface="B Nazanin" pitchFamily="2" charset="-78"/>
                </a:rPr>
                <a:t>ارکان نظارتی</a:t>
              </a:r>
              <a:endParaRPr lang="en-US" b="1" dirty="0">
                <a:ln>
                  <a:solidFill>
                    <a:srgbClr val="663300"/>
                  </a:solidFill>
                </a:ln>
                <a:solidFill>
                  <a:schemeClr val="tx1"/>
                </a:solidFill>
                <a:cs typeface="B Nazanin" pitchFamily="2" charset="-78"/>
              </a:endParaRPr>
            </a:p>
          </p:txBody>
        </p:sp>
        <p:sp>
          <p:nvSpPr>
            <p:cNvPr id="18" name="Rounded Rectangle 17"/>
            <p:cNvSpPr/>
            <p:nvPr/>
          </p:nvSpPr>
          <p:spPr>
            <a:xfrm>
              <a:off x="5715008" y="5786454"/>
              <a:ext cx="1214446" cy="642942"/>
            </a:xfrm>
            <a:prstGeom prst="roundRect">
              <a:avLst/>
            </a:prstGeom>
            <a:ln>
              <a:solidFill>
                <a:schemeClr val="accent5">
                  <a:lumMod val="40000"/>
                  <a:lumOff val="6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a-IR" b="1" dirty="0">
                  <a:ln>
                    <a:solidFill>
                      <a:srgbClr val="663300"/>
                    </a:solidFill>
                  </a:ln>
                  <a:solidFill>
                    <a:schemeClr val="tx1"/>
                  </a:solidFill>
                  <a:cs typeface="B Nazanin" pitchFamily="2" charset="-78"/>
                </a:rPr>
                <a:t>هیأت مدیره</a:t>
              </a:r>
              <a:endParaRPr lang="en-US" b="1" dirty="0">
                <a:ln>
                  <a:solidFill>
                    <a:srgbClr val="663300"/>
                  </a:solidFill>
                </a:ln>
                <a:solidFill>
                  <a:schemeClr val="tx1"/>
                </a:solidFill>
                <a:cs typeface="B Nazanin" pitchFamily="2" charset="-78"/>
              </a:endParaRPr>
            </a:p>
          </p:txBody>
        </p:sp>
        <p:sp>
          <p:nvSpPr>
            <p:cNvPr id="19" name="Left-Right-Up Arrow 18"/>
            <p:cNvSpPr/>
            <p:nvPr/>
          </p:nvSpPr>
          <p:spPr>
            <a:xfrm>
              <a:off x="2214563" y="2428875"/>
              <a:ext cx="4572000" cy="642938"/>
            </a:xfrm>
            <a:prstGeom prst="leftRightUpArrow">
              <a:avLst>
                <a:gd name="adj1" fmla="val 25000"/>
                <a:gd name="adj2" fmla="val 25000"/>
                <a:gd name="adj3" fmla="val 25000"/>
              </a:avLst>
            </a:prstGeom>
            <a:solidFill>
              <a:schemeClr val="accent5">
                <a:lumMod val="40000"/>
                <a:lumOff val="6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chemeClr val="tx1"/>
                </a:solidFill>
              </a:endParaRPr>
            </a:p>
          </p:txBody>
        </p:sp>
      </p:grpSp>
    </p:spTree>
    <p:extLst>
      <p:ext uri="{BB962C8B-B14F-4D97-AF65-F5344CB8AC3E}">
        <p14:creationId xmlns:p14="http://schemas.microsoft.com/office/powerpoint/2010/main" val="574571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1-3) ابزارهای نوین، </a:t>
            </a:r>
            <a:r>
              <a:rPr lang="fa-IR" sz="2400" dirty="0" smtClean="0">
                <a:cs typeface="B Nazanin" pitchFamily="2" charset="-78"/>
              </a:rPr>
              <a:t>طرف عرضه، صندوق فروش متری</a:t>
            </a:r>
            <a:endParaRPr lang="en-US" sz="2400" dirty="0">
              <a:cs typeface="B Nazanin" pitchFamily="2" charset="-78"/>
            </a:endParaRPr>
          </a:p>
        </p:txBody>
      </p:sp>
      <p:sp>
        <p:nvSpPr>
          <p:cNvPr id="3" name="Rectangle 2"/>
          <p:cNvSpPr/>
          <p:nvPr/>
        </p:nvSpPr>
        <p:spPr>
          <a:xfrm>
            <a:off x="557841" y="1844824"/>
            <a:ext cx="8064896" cy="3931920"/>
          </a:xfrm>
          <a:prstGeom prst="rect">
            <a:avLst/>
          </a:prstGeom>
          <a:solidFill>
            <a:schemeClr val="accent5">
              <a:lumMod val="40000"/>
              <a:lumOff val="60000"/>
            </a:schemeClr>
          </a:solidFill>
        </p:spPr>
        <p:txBody>
          <a:bodyPr wrap="square">
            <a:spAutoFit/>
          </a:bodyPr>
          <a:lstStyle/>
          <a:p>
            <a:pPr marL="342900" lvl="0" indent="-342900" algn="just" rtl="1">
              <a:buFont typeface="Arial" pitchFamily="34" charset="0"/>
              <a:buChar char="•"/>
            </a:pPr>
            <a:r>
              <a:rPr lang="fa-IR" sz="2800" dirty="0" smtClean="0">
                <a:cs typeface="B Nazanin" pitchFamily="2" charset="-78"/>
              </a:rPr>
              <a:t>این طرح قبلاً از سوی شهرداری تهران پیگیری شده که به </a:t>
            </a:r>
            <a:r>
              <a:rPr lang="fa-IR" sz="2800" dirty="0" smtClean="0">
                <a:cs typeface="B Nazanin" pitchFamily="2" charset="-78"/>
              </a:rPr>
              <a:t>نتیجۀ </a:t>
            </a:r>
            <a:r>
              <a:rPr lang="fa-IR" sz="2800" dirty="0" smtClean="0">
                <a:cs typeface="B Nazanin" pitchFamily="2" charset="-78"/>
              </a:rPr>
              <a:t>نهایی نرسیده است. </a:t>
            </a:r>
          </a:p>
          <a:p>
            <a:pPr marL="342900" indent="-342900" algn="just" rtl="1">
              <a:buFont typeface="Arial" pitchFamily="34" charset="0"/>
              <a:buChar char="•"/>
            </a:pPr>
            <a:r>
              <a:rPr lang="fa-IR" sz="2800" dirty="0" smtClean="0">
                <a:cs typeface="B Nazanin" pitchFamily="2" charset="-78"/>
              </a:rPr>
              <a:t>هم</a:t>
            </a:r>
            <a:r>
              <a:rPr lang="fa-IR" sz="2800" dirty="0" smtClean="0">
                <a:ln w="18415" cmpd="sng">
                  <a:prstDash val="solid"/>
                </a:ln>
                <a:effectLst>
                  <a:outerShdw blurRad="38100" dist="38100" dir="2700000" algn="tl">
                    <a:srgbClr val="000000">
                      <a:alpha val="43137"/>
                    </a:srgbClr>
                  </a:outerShdw>
                </a:effectLst>
                <a:cs typeface="B Nazanin" pitchFamily="2" charset="-78"/>
              </a:rPr>
              <a:t>‌</a:t>
            </a:r>
            <a:r>
              <a:rPr lang="fa-IR" sz="2800" dirty="0" smtClean="0">
                <a:cs typeface="B Nazanin" pitchFamily="2" charset="-78"/>
              </a:rPr>
              <a:t>اکنون در بازار سرمایه طرح </a:t>
            </a:r>
            <a:r>
              <a:rPr lang="fa-IR" sz="2800" dirty="0">
                <a:cs typeface="B Nazanin" pitchFamily="2" charset="-78"/>
              </a:rPr>
              <a:t>صندوق‌های </a:t>
            </a:r>
            <a:r>
              <a:rPr lang="fa-IR" sz="2800" dirty="0" smtClean="0">
                <a:cs typeface="B Nazanin" pitchFamily="2" charset="-78"/>
              </a:rPr>
              <a:t>فروش متری </a:t>
            </a:r>
            <a:r>
              <a:rPr lang="fa-IR" sz="2800" dirty="0" smtClean="0">
                <a:cs typeface="B Nazanin" pitchFamily="2" charset="-78"/>
              </a:rPr>
              <a:t>ساختمان در حال پیگری است.</a:t>
            </a:r>
          </a:p>
          <a:p>
            <a:pPr marL="342900" indent="-342900" algn="just" rtl="1">
              <a:buFont typeface="Arial" pitchFamily="34" charset="0"/>
              <a:buChar char="•"/>
            </a:pPr>
            <a:r>
              <a:rPr lang="fa-IR" sz="2800" dirty="0" smtClean="0">
                <a:cs typeface="B Nazanin" pitchFamily="2" charset="-78"/>
              </a:rPr>
              <a:t>واحدهای این صندوق با فروش مشاع ساختمان، سرمایه</a:t>
            </a:r>
            <a:r>
              <a:rPr lang="fa-IR" sz="2800" dirty="0">
                <a:ln w="18415" cmpd="sng">
                  <a:prstDash val="solid"/>
                </a:ln>
                <a:effectLst>
                  <a:outerShdw blurRad="38100" dist="38100" dir="2700000" algn="tl">
                    <a:srgbClr val="000000">
                      <a:alpha val="43137"/>
                    </a:srgbClr>
                  </a:outerShdw>
                </a:effectLst>
                <a:cs typeface="B Nazanin" pitchFamily="2" charset="-78"/>
              </a:rPr>
              <a:t>‌</a:t>
            </a:r>
            <a:r>
              <a:rPr lang="fa-IR" sz="2800" dirty="0" smtClean="0">
                <a:cs typeface="B Nazanin" pitchFamily="2" charset="-78"/>
              </a:rPr>
              <a:t>های خرد را برای انجام پروژه</a:t>
            </a:r>
            <a:r>
              <a:rPr lang="fa-IR" sz="2800" dirty="0">
                <a:ln w="18415" cmpd="sng">
                  <a:prstDash val="solid"/>
                </a:ln>
                <a:effectLst>
                  <a:outerShdw blurRad="38100" dist="38100" dir="2700000" algn="tl">
                    <a:srgbClr val="000000">
                      <a:alpha val="43137"/>
                    </a:srgbClr>
                  </a:outerShdw>
                </a:effectLst>
                <a:cs typeface="B Nazanin" pitchFamily="2" charset="-78"/>
              </a:rPr>
              <a:t>‌</a:t>
            </a:r>
            <a:r>
              <a:rPr lang="fa-IR" sz="2800" dirty="0" smtClean="0">
                <a:cs typeface="B Nazanin" pitchFamily="2" charset="-78"/>
              </a:rPr>
              <a:t>های ساختمانی بزرگ جذب می</a:t>
            </a:r>
            <a:r>
              <a:rPr lang="fa-IR" sz="2800" dirty="0" smtClean="0">
                <a:ln w="18415" cmpd="sng">
                  <a:prstDash val="solid"/>
                </a:ln>
                <a:effectLst>
                  <a:outerShdw blurRad="38100" dist="38100" dir="2700000" algn="tl">
                    <a:srgbClr val="000000">
                      <a:alpha val="43137"/>
                    </a:srgbClr>
                  </a:outerShdw>
                </a:effectLst>
                <a:cs typeface="B Nazanin" pitchFamily="2" charset="-78"/>
              </a:rPr>
              <a:t>‌</a:t>
            </a:r>
            <a:r>
              <a:rPr lang="fa-IR" sz="2800" dirty="0" smtClean="0">
                <a:cs typeface="B Nazanin" pitchFamily="2" charset="-78"/>
              </a:rPr>
              <a:t>کند.</a:t>
            </a:r>
          </a:p>
          <a:p>
            <a:pPr marL="342900" indent="-342900" algn="just" rtl="1">
              <a:buFont typeface="Arial" pitchFamily="34" charset="0"/>
              <a:buChar char="•"/>
            </a:pPr>
            <a:r>
              <a:rPr lang="fa-IR" sz="2800" dirty="0" smtClean="0">
                <a:cs typeface="B Nazanin" pitchFamily="2" charset="-78"/>
              </a:rPr>
              <a:t>صندوق فروش متری ریسک نقدشوندگی بازار املاک و مستغلات را به</a:t>
            </a:r>
            <a:r>
              <a:rPr lang="fa-IR" sz="2800" dirty="0">
                <a:ln w="18415" cmpd="sng">
                  <a:prstDash val="solid"/>
                </a:ln>
                <a:effectLst>
                  <a:outerShdw blurRad="38100" dist="38100" dir="2700000" algn="tl">
                    <a:srgbClr val="000000">
                      <a:alpha val="43137"/>
                    </a:srgbClr>
                  </a:outerShdw>
                </a:effectLst>
                <a:cs typeface="B Nazanin" pitchFamily="2" charset="-78"/>
              </a:rPr>
              <a:t>‌</a:t>
            </a:r>
            <a:r>
              <a:rPr lang="fa-IR" sz="2800" dirty="0" smtClean="0">
                <a:cs typeface="B Nazanin" pitchFamily="2" charset="-78"/>
              </a:rPr>
              <a:t>طرز قابل</a:t>
            </a:r>
            <a:r>
              <a:rPr lang="fa-IR" sz="2800" dirty="0">
                <a:ln w="18415" cmpd="sng">
                  <a:prstDash val="solid"/>
                </a:ln>
                <a:effectLst>
                  <a:outerShdw blurRad="38100" dist="38100" dir="2700000" algn="tl">
                    <a:srgbClr val="000000">
                      <a:alpha val="43137"/>
                    </a:srgbClr>
                  </a:outerShdw>
                </a:effectLst>
                <a:cs typeface="B Nazanin" pitchFamily="2" charset="-78"/>
              </a:rPr>
              <a:t>‌</a:t>
            </a:r>
            <a:r>
              <a:rPr lang="fa-IR" sz="2800" dirty="0" smtClean="0">
                <a:cs typeface="B Nazanin" pitchFamily="2" charset="-78"/>
              </a:rPr>
              <a:t>توجهی کاهش می</a:t>
            </a:r>
            <a:r>
              <a:rPr lang="fa-IR" sz="2800" dirty="0">
                <a:ln w="18415" cmpd="sng">
                  <a:prstDash val="solid"/>
                </a:ln>
                <a:effectLst>
                  <a:outerShdw blurRad="38100" dist="38100" dir="2700000" algn="tl">
                    <a:srgbClr val="000000">
                      <a:alpha val="43137"/>
                    </a:srgbClr>
                  </a:outerShdw>
                </a:effectLst>
                <a:cs typeface="B Nazanin" pitchFamily="2" charset="-78"/>
              </a:rPr>
              <a:t>‌</a:t>
            </a:r>
            <a:r>
              <a:rPr lang="fa-IR" sz="2800" dirty="0" smtClean="0">
                <a:cs typeface="B Nazanin" pitchFamily="2" charset="-78"/>
              </a:rPr>
              <a:t>دهد.</a:t>
            </a:r>
          </a:p>
          <a:p>
            <a:pPr marL="342900" lvl="0" indent="-342900" algn="just" rtl="1">
              <a:buFont typeface="Arial" pitchFamily="34" charset="0"/>
              <a:buChar char="•"/>
            </a:pPr>
            <a:endParaRPr lang="fa-IR" sz="2800" dirty="0">
              <a:cs typeface="B Nazanin" pitchFamily="2" charset="-78"/>
            </a:endParaRPr>
          </a:p>
          <a:p>
            <a:pPr lvl="0" algn="just" rtl="1"/>
            <a:endParaRPr lang="en-US" sz="2800" dirty="0">
              <a:cs typeface="B Nazanin" pitchFamily="2" charset="-78"/>
            </a:endParaRPr>
          </a:p>
        </p:txBody>
      </p:sp>
    </p:spTree>
    <p:extLst>
      <p:ext uri="{BB962C8B-B14F-4D97-AF65-F5344CB8AC3E}">
        <p14:creationId xmlns:p14="http://schemas.microsoft.com/office/powerpoint/2010/main" val="962820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1-3) ابزارهای نوین، </a:t>
            </a:r>
            <a:r>
              <a:rPr lang="fa-IR" sz="2400" dirty="0" smtClean="0">
                <a:cs typeface="B Nazanin" pitchFamily="2" charset="-78"/>
              </a:rPr>
              <a:t>طرف عرضه، حساب امانی</a:t>
            </a:r>
            <a:endParaRPr lang="en-US" sz="2400" dirty="0">
              <a:cs typeface="B Nazanin" pitchFamily="2" charset="-78"/>
            </a:endParaRPr>
          </a:p>
        </p:txBody>
      </p:sp>
      <p:sp>
        <p:nvSpPr>
          <p:cNvPr id="3" name="Rectangle 2"/>
          <p:cNvSpPr/>
          <p:nvPr/>
        </p:nvSpPr>
        <p:spPr>
          <a:xfrm>
            <a:off x="4283969" y="1556792"/>
            <a:ext cx="4338768" cy="4480560"/>
          </a:xfrm>
          <a:prstGeom prst="rect">
            <a:avLst/>
          </a:prstGeom>
          <a:solidFill>
            <a:schemeClr val="accent5">
              <a:lumMod val="40000"/>
              <a:lumOff val="60000"/>
            </a:schemeClr>
          </a:solidFill>
        </p:spPr>
        <p:txBody>
          <a:bodyPr wrap="square">
            <a:spAutoFit/>
          </a:bodyPr>
          <a:lstStyle/>
          <a:p>
            <a:pPr marL="342900" lvl="0" indent="-342900" algn="just" rtl="1">
              <a:buFont typeface="Arial" pitchFamily="34" charset="0"/>
              <a:buChar char="•"/>
            </a:pPr>
            <a:r>
              <a:rPr lang="fa-IR" sz="2400" dirty="0" smtClean="0">
                <a:cs typeface="B Nazanin" pitchFamily="2" charset="-78"/>
              </a:rPr>
              <a:t>مشارکت در ساخت در قالب پیش</a:t>
            </a:r>
            <a:r>
              <a:rPr lang="fa-IR" sz="2400" dirty="0" smtClean="0">
                <a:ln w="18415" cmpd="sng">
                  <a:prstDash val="solid"/>
                </a:ln>
                <a:effectLst>
                  <a:outerShdw blurRad="38100" dist="38100" dir="2700000" algn="tl">
                    <a:srgbClr val="000000">
                      <a:alpha val="43137"/>
                    </a:srgbClr>
                  </a:outerShdw>
                </a:effectLst>
                <a:cs typeface="B Nazanin" pitchFamily="2" charset="-78"/>
              </a:rPr>
              <a:t>‌</a:t>
            </a:r>
            <a:r>
              <a:rPr lang="fa-IR" sz="2400" dirty="0" smtClean="0">
                <a:cs typeface="B Nazanin" pitchFamily="2" charset="-78"/>
              </a:rPr>
              <a:t>فروش واحدهای ساختمانی یا مشارکت صاحب ملک و سازنده، به</a:t>
            </a:r>
            <a:r>
              <a:rPr lang="fa-IR" sz="2400" dirty="0" smtClean="0">
                <a:ln w="18415" cmpd="sng">
                  <a:prstDash val="solid"/>
                </a:ln>
                <a:effectLst>
                  <a:outerShdw blurRad="38100" dist="38100" dir="2700000" algn="tl">
                    <a:srgbClr val="000000">
                      <a:alpha val="43137"/>
                    </a:srgbClr>
                  </a:outerShdw>
                </a:effectLst>
                <a:cs typeface="B Nazanin" pitchFamily="2" charset="-78"/>
              </a:rPr>
              <a:t>‌</a:t>
            </a:r>
            <a:r>
              <a:rPr lang="fa-IR" sz="2400" dirty="0" smtClean="0">
                <a:cs typeface="B Nazanin" pitchFamily="2" charset="-78"/>
              </a:rPr>
              <a:t>طور گسترده در بازار املاک و مستغلات کشور رایج است.</a:t>
            </a:r>
          </a:p>
          <a:p>
            <a:pPr marL="342900" lvl="0" indent="-342900" algn="just" rtl="1">
              <a:buFont typeface="Arial" pitchFamily="34" charset="0"/>
              <a:buChar char="•"/>
            </a:pPr>
            <a:r>
              <a:rPr lang="fa-IR" sz="2400" dirty="0" smtClean="0">
                <a:cs typeface="B Nazanin" pitchFamily="2" charset="-78"/>
              </a:rPr>
              <a:t>با توجه به سوء استفاده</a:t>
            </a:r>
            <a:r>
              <a:rPr lang="fa-IR" sz="2400" dirty="0" smtClean="0">
                <a:ln w="18415" cmpd="sng">
                  <a:prstDash val="solid"/>
                </a:ln>
                <a:effectLst>
                  <a:outerShdw blurRad="38100" dist="38100" dir="2700000" algn="tl">
                    <a:srgbClr val="000000">
                      <a:alpha val="43137"/>
                    </a:srgbClr>
                  </a:outerShdw>
                </a:effectLst>
                <a:cs typeface="B Nazanin" pitchFamily="2" charset="-78"/>
              </a:rPr>
              <a:t>‌</a:t>
            </a:r>
            <a:r>
              <a:rPr lang="fa-IR" sz="2400" dirty="0" smtClean="0">
                <a:cs typeface="B Nazanin" pitchFamily="2" charset="-78"/>
              </a:rPr>
              <a:t>های انجام</a:t>
            </a:r>
            <a:r>
              <a:rPr lang="fa-IR" sz="2400" dirty="0" smtClean="0">
                <a:ln w="18415" cmpd="sng">
                  <a:prstDash val="solid"/>
                </a:ln>
                <a:effectLst>
                  <a:outerShdw blurRad="38100" dist="38100" dir="2700000" algn="tl">
                    <a:srgbClr val="000000">
                      <a:alpha val="43137"/>
                    </a:srgbClr>
                  </a:outerShdw>
                </a:effectLst>
                <a:cs typeface="B Nazanin" pitchFamily="2" charset="-78"/>
              </a:rPr>
              <a:t>‌</a:t>
            </a:r>
            <a:r>
              <a:rPr lang="fa-IR" sz="2400" dirty="0" smtClean="0">
                <a:cs typeface="B Nazanin" pitchFamily="2" charset="-78"/>
              </a:rPr>
              <a:t>شده از مبالغ پیش</a:t>
            </a:r>
            <a:r>
              <a:rPr lang="fa-IR" sz="2400" dirty="0" smtClean="0">
                <a:ln w="18415" cmpd="sng">
                  <a:prstDash val="solid"/>
                </a:ln>
                <a:effectLst>
                  <a:outerShdw blurRad="38100" dist="38100" dir="2700000" algn="tl">
                    <a:srgbClr val="000000">
                      <a:alpha val="43137"/>
                    </a:srgbClr>
                  </a:outerShdw>
                </a:effectLst>
                <a:cs typeface="B Nazanin" pitchFamily="2" charset="-78"/>
              </a:rPr>
              <a:t>‌</a:t>
            </a:r>
            <a:r>
              <a:rPr lang="fa-IR" sz="2400" dirty="0" smtClean="0">
                <a:cs typeface="B Nazanin" pitchFamily="2" charset="-78"/>
              </a:rPr>
              <a:t>فروش، تصویب قانون حساب امانی (</a:t>
            </a:r>
            <a:r>
              <a:rPr lang="da-DK" sz="2400" dirty="0" smtClean="0">
                <a:latin typeface="Times New Roman" pitchFamily="18" charset="0"/>
                <a:cs typeface="Times New Roman" pitchFamily="18" charset="0"/>
              </a:rPr>
              <a:t>escrow account</a:t>
            </a:r>
            <a:r>
              <a:rPr lang="fa-IR" sz="2400" dirty="0" smtClean="0">
                <a:cs typeface="B Nazanin" pitchFamily="2" charset="-78"/>
              </a:rPr>
              <a:t>) هم</a:t>
            </a:r>
            <a:r>
              <a:rPr lang="fa-IR" sz="2400" dirty="0" smtClean="0">
                <a:ln w="18415" cmpd="sng">
                  <a:prstDash val="solid"/>
                </a:ln>
                <a:effectLst>
                  <a:outerShdw blurRad="38100" dist="38100" dir="2700000" algn="tl">
                    <a:srgbClr val="000000">
                      <a:alpha val="43137"/>
                    </a:srgbClr>
                  </a:outerShdw>
                </a:effectLst>
                <a:cs typeface="B Nazanin" pitchFamily="2" charset="-78"/>
              </a:rPr>
              <a:t>‌</a:t>
            </a:r>
            <a:r>
              <a:rPr lang="fa-IR" sz="2400" dirty="0" smtClean="0">
                <a:cs typeface="B Nazanin" pitchFamily="2" charset="-78"/>
              </a:rPr>
              <a:t>اکنون در دست بررسی است.</a:t>
            </a:r>
            <a:endParaRPr lang="da-DK" sz="2400" dirty="0" smtClean="0">
              <a:cs typeface="B Nazanin" pitchFamily="2" charset="-78"/>
            </a:endParaRPr>
          </a:p>
          <a:p>
            <a:pPr marL="342900" indent="-342900" algn="just" rtl="1">
              <a:buFont typeface="Arial" pitchFamily="34" charset="0"/>
              <a:buChar char="•"/>
            </a:pPr>
            <a:r>
              <a:rPr lang="fa-IR" sz="2400" dirty="0" smtClean="0">
                <a:cs typeface="B Nazanin" pitchFamily="2" charset="-78"/>
              </a:rPr>
              <a:t>در حساب امانی، حق برداشت از وجوه پیش</a:t>
            </a:r>
            <a:r>
              <a:rPr lang="fa-IR" sz="2400" dirty="0" smtClean="0">
                <a:ln w="18415" cmpd="sng">
                  <a:prstDash val="solid"/>
                </a:ln>
                <a:effectLst>
                  <a:outerShdw blurRad="38100" dist="38100" dir="2700000" algn="tl">
                    <a:srgbClr val="000000">
                      <a:alpha val="43137"/>
                    </a:srgbClr>
                  </a:outerShdw>
                </a:effectLst>
                <a:cs typeface="B Nazanin" pitchFamily="2" charset="-78"/>
              </a:rPr>
              <a:t>‌</a:t>
            </a:r>
            <a:r>
              <a:rPr lang="fa-IR" sz="2400" dirty="0" smtClean="0">
                <a:cs typeface="B Nazanin" pitchFamily="2" charset="-78"/>
              </a:rPr>
              <a:t>فروش محدود به مخارج طرح ساختمانی، با توجه به پیشرفت کار و زیر نظر ناظر ثالث صورت می</a:t>
            </a:r>
            <a:r>
              <a:rPr lang="fa-IR" sz="2400" dirty="0" smtClean="0">
                <a:ln w="18415" cmpd="sng">
                  <a:prstDash val="solid"/>
                </a:ln>
                <a:effectLst>
                  <a:outerShdw blurRad="38100" dist="38100" dir="2700000" algn="tl">
                    <a:srgbClr val="000000">
                      <a:alpha val="43137"/>
                    </a:srgbClr>
                  </a:outerShdw>
                </a:effectLst>
                <a:cs typeface="B Nazanin" pitchFamily="2" charset="-78"/>
              </a:rPr>
              <a:t>‌</a:t>
            </a:r>
            <a:r>
              <a:rPr lang="fa-IR" sz="2400" dirty="0" smtClean="0">
                <a:cs typeface="B Nazanin" pitchFamily="2" charset="-78"/>
              </a:rPr>
              <a:t>گیرد.</a:t>
            </a:r>
          </a:p>
          <a:p>
            <a:pPr marL="342900" lvl="0" indent="-342900" algn="just" rtl="1">
              <a:buFont typeface="Arial" pitchFamily="34" charset="0"/>
              <a:buChar char="•"/>
            </a:pPr>
            <a:endParaRPr lang="fa-IR" sz="2400" dirty="0">
              <a:cs typeface="B Nazanin" pitchFamily="2" charset="-78"/>
            </a:endParaRPr>
          </a:p>
          <a:p>
            <a:pPr lvl="0" algn="just" rtl="1"/>
            <a:endParaRPr lang="en-US" sz="2400" dirty="0">
              <a:cs typeface="B Nazanin" pitchFamily="2" charset="-78"/>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tretch>
            <a:fillRect/>
          </a:stretch>
        </p:blipFill>
        <p:spPr>
          <a:xfrm>
            <a:off x="527167" y="1560090"/>
            <a:ext cx="3756802" cy="4477262"/>
          </a:xfrm>
          <a:prstGeom prst="rect">
            <a:avLst/>
          </a:prstGeom>
        </p:spPr>
      </p:pic>
    </p:spTree>
    <p:extLst>
      <p:ext uri="{BB962C8B-B14F-4D97-AF65-F5344CB8AC3E}">
        <p14:creationId xmlns:p14="http://schemas.microsoft.com/office/powerpoint/2010/main" val="39727786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1-3) ابزارهای نوین، </a:t>
            </a:r>
            <a:r>
              <a:rPr lang="fa-IR" sz="2400" dirty="0" smtClean="0">
                <a:cs typeface="B Nazanin" pitchFamily="2" charset="-78"/>
              </a:rPr>
              <a:t>طرف تقاضا</a:t>
            </a:r>
            <a:endParaRPr lang="en-US" sz="2400" dirty="0">
              <a:cs typeface="B Nazanin" pitchFamily="2" charset="-78"/>
            </a:endParaRPr>
          </a:p>
        </p:txBody>
      </p:sp>
      <p:graphicFrame>
        <p:nvGraphicFramePr>
          <p:cNvPr id="4" name="Diagram 3"/>
          <p:cNvGraphicFramePr/>
          <p:nvPr>
            <p:extLst>
              <p:ext uri="{D42A27DB-BD31-4B8C-83A1-F6EECF244321}">
                <p14:modId xmlns:p14="http://schemas.microsoft.com/office/powerpoint/2010/main" val="2085561244"/>
              </p:ext>
            </p:extLst>
          </p:nvPr>
        </p:nvGraphicFramePr>
        <p:xfrm>
          <a:off x="323528" y="1556792"/>
          <a:ext cx="828092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3904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r" rtl="1"/>
            <a:r>
              <a:rPr lang="fa-IR" dirty="0" smtClean="0">
                <a:cs typeface="B Nazanin" pitchFamily="2" charset="-78"/>
              </a:rPr>
              <a:t>1) آمار حیاتی بخش مسکن</a:t>
            </a:r>
            <a:endParaRPr lang="en-US" dirty="0">
              <a:cs typeface="B Nazanin" pitchFamily="2" charset="-78"/>
            </a:endParaRPr>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574991"/>
            <a:ext cx="6696744" cy="4442344"/>
          </a:xfrm>
          <a:prstGeom prst="rect">
            <a:avLst/>
          </a:prstGeom>
        </p:spPr>
      </p:pic>
      <p:sp>
        <p:nvSpPr>
          <p:cNvPr id="9" name="Content Placeholder 2"/>
          <p:cNvSpPr txBox="1">
            <a:spLocks/>
          </p:cNvSpPr>
          <p:nvPr/>
        </p:nvSpPr>
        <p:spPr>
          <a:xfrm>
            <a:off x="2267744" y="2982653"/>
            <a:ext cx="4402833" cy="2764904"/>
          </a:xfrm>
          <a:prstGeom prst="rect">
            <a:avLst/>
          </a:prstGeom>
          <a:solidFill>
            <a:schemeClr val="accent5">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fa-IR" dirty="0" smtClean="0">
                <a:cs typeface="B Nazanin" pitchFamily="2" charset="-78"/>
              </a:rPr>
              <a:t>خرید مسکن، مهم</a:t>
            </a:r>
            <a:r>
              <a:rPr lang="fa-IR" dirty="0">
                <a:cs typeface="B Nazanin" pitchFamily="2" charset="-78"/>
              </a:rPr>
              <a:t>‌</a:t>
            </a:r>
            <a:r>
              <a:rPr lang="fa-IR" dirty="0" smtClean="0">
                <a:cs typeface="B Nazanin" pitchFamily="2" charset="-78"/>
              </a:rPr>
              <a:t>ترین رویداد اقتصادی در طول زندگی اکثر خانواده</a:t>
            </a:r>
            <a:r>
              <a:rPr lang="fa-IR" dirty="0">
                <a:cs typeface="B Nazanin" pitchFamily="2" charset="-78"/>
              </a:rPr>
              <a:t>‌</a:t>
            </a:r>
            <a:r>
              <a:rPr lang="fa-IR" dirty="0" smtClean="0">
                <a:cs typeface="B Nazanin" pitchFamily="2" charset="-78"/>
              </a:rPr>
              <a:t>هاست. چه</a:t>
            </a:r>
            <a:r>
              <a:rPr lang="fa-IR" dirty="0">
                <a:cs typeface="B Nazanin" pitchFamily="2" charset="-78"/>
              </a:rPr>
              <a:t>‌</a:t>
            </a:r>
            <a:r>
              <a:rPr lang="fa-IR" dirty="0" smtClean="0">
                <a:cs typeface="B Nazanin" pitchFamily="2" charset="-78"/>
              </a:rPr>
              <a:t>قدر اطلاعات ضروری در مورد بازار مسکن در اختیار جامعه قرار دارد؟</a:t>
            </a:r>
            <a:endParaRPr lang="en-US" dirty="0">
              <a:cs typeface="B Nazanin" pitchFamily="2" charset="-78"/>
            </a:endParaRPr>
          </a:p>
        </p:txBody>
      </p:sp>
    </p:spTree>
    <p:extLst>
      <p:ext uri="{BB962C8B-B14F-4D97-AF65-F5344CB8AC3E}">
        <p14:creationId xmlns:p14="http://schemas.microsoft.com/office/powerpoint/2010/main" val="1645733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1-3) ابزارهای نوین، </a:t>
            </a:r>
            <a:r>
              <a:rPr lang="fa-IR" sz="2400" dirty="0" smtClean="0">
                <a:cs typeface="B Nazanin" pitchFamily="2" charset="-78"/>
              </a:rPr>
              <a:t>طرف تقاضا، بازار اولیۀ رهن</a:t>
            </a:r>
            <a:endParaRPr lang="en-US" sz="2400" dirty="0">
              <a:cs typeface="B Nazanin" pitchFamily="2" charset="-78"/>
            </a:endParaRPr>
          </a:p>
        </p:txBody>
      </p:sp>
      <p:sp>
        <p:nvSpPr>
          <p:cNvPr id="3" name="Rectangle 2"/>
          <p:cNvSpPr/>
          <p:nvPr/>
        </p:nvSpPr>
        <p:spPr>
          <a:xfrm>
            <a:off x="4355976" y="1628800"/>
            <a:ext cx="4392488" cy="4247317"/>
          </a:xfrm>
          <a:prstGeom prst="rect">
            <a:avLst/>
          </a:prstGeom>
          <a:solidFill>
            <a:schemeClr val="accent5">
              <a:lumMod val="40000"/>
              <a:lumOff val="60000"/>
            </a:schemeClr>
          </a:solidFill>
        </p:spPr>
        <p:txBody>
          <a:bodyPr wrap="square">
            <a:spAutoFit/>
          </a:bodyPr>
          <a:lstStyle/>
          <a:p>
            <a:pPr marL="457200" lvl="0" indent="-457200" algn="justLow" rtl="1">
              <a:buFont typeface="Arial" pitchFamily="34" charset="0"/>
              <a:buChar char="•"/>
            </a:pPr>
            <a:r>
              <a:rPr lang="fa-IR" sz="3000" dirty="0">
                <a:cs typeface="B Nazanin" pitchFamily="2" charset="-78"/>
              </a:rPr>
              <a:t>وام رهنی (</a:t>
            </a:r>
            <a:r>
              <a:rPr lang="en-US" sz="3000" dirty="0">
                <a:latin typeface="Times New Roman" pitchFamily="18" charset="0"/>
                <a:cs typeface="Times New Roman" pitchFamily="18" charset="0"/>
              </a:rPr>
              <a:t>mortgage loan</a:t>
            </a:r>
            <a:r>
              <a:rPr lang="fa-IR" sz="3000" dirty="0">
                <a:cs typeface="B Nazanin" pitchFamily="2" charset="-78"/>
              </a:rPr>
              <a:t>) یا به سادگی، رهن (</a:t>
            </a:r>
            <a:r>
              <a:rPr lang="en-US" sz="3000" dirty="0">
                <a:latin typeface="Times New Roman" pitchFamily="18" charset="0"/>
                <a:cs typeface="Times New Roman" pitchFamily="18" charset="0"/>
              </a:rPr>
              <a:t>mortgage</a:t>
            </a:r>
            <a:r>
              <a:rPr lang="fa-IR" sz="3000" dirty="0">
                <a:cs typeface="B Nazanin" pitchFamily="2" charset="-78"/>
              </a:rPr>
              <a:t>) وامی است که بازپرداخت اصل و فرع آن با توثیق ملک معینی ضمانت می‌شود. </a:t>
            </a:r>
            <a:endParaRPr lang="da-DK" sz="3000" dirty="0" smtClean="0">
              <a:cs typeface="B Nazanin" pitchFamily="2" charset="-78"/>
            </a:endParaRPr>
          </a:p>
          <a:p>
            <a:pPr marL="457200" lvl="0" indent="-457200" algn="justLow" rtl="1">
              <a:buFont typeface="Arial" pitchFamily="34" charset="0"/>
              <a:buChar char="•"/>
            </a:pPr>
            <a:r>
              <a:rPr lang="fa-IR" sz="3000" dirty="0" smtClean="0">
                <a:cs typeface="B Nazanin" pitchFamily="2" charset="-78"/>
              </a:rPr>
              <a:t>در ایران، تنها نهاد متولی بازار رهن، صندوق پس</a:t>
            </a:r>
            <a:r>
              <a:rPr lang="fa-IR" sz="3000" dirty="0">
                <a:cs typeface="B Nazanin" pitchFamily="2" charset="-78"/>
              </a:rPr>
              <a:t>‌</a:t>
            </a:r>
            <a:r>
              <a:rPr lang="fa-IR" sz="3000" dirty="0" smtClean="0">
                <a:cs typeface="B Nazanin" pitchFamily="2" charset="-78"/>
              </a:rPr>
              <a:t>انداز مسکن بانک مسکن بوده است. </a:t>
            </a:r>
            <a:endParaRPr lang="en-US" sz="3000" dirty="0">
              <a:cs typeface="B Nazanin" pitchFamily="2" charset="-78"/>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5319"/>
          <a:stretch/>
        </p:blipFill>
        <p:spPr>
          <a:xfrm>
            <a:off x="251520" y="2420889"/>
            <a:ext cx="4133056" cy="3442520"/>
          </a:xfrm>
          <a:prstGeom prst="rect">
            <a:avLst/>
          </a:prstGeom>
        </p:spPr>
      </p:pic>
    </p:spTree>
    <p:extLst>
      <p:ext uri="{BB962C8B-B14F-4D97-AF65-F5344CB8AC3E}">
        <p14:creationId xmlns:p14="http://schemas.microsoft.com/office/powerpoint/2010/main" val="4008806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1-3) ابزارهای نوین، </a:t>
            </a:r>
            <a:r>
              <a:rPr lang="fa-IR" sz="2400" dirty="0" smtClean="0">
                <a:cs typeface="B Nazanin" pitchFamily="2" charset="-78"/>
              </a:rPr>
              <a:t>طرف تقاضا، بازار اولیۀ رهن، قرارداد</a:t>
            </a:r>
            <a:endParaRPr lang="en-US" sz="2400" dirty="0">
              <a:cs typeface="B Nazanin" pitchFamily="2" charset="-78"/>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378114575"/>
              </p:ext>
            </p:extLst>
          </p:nvPr>
        </p:nvGraphicFramePr>
        <p:xfrm>
          <a:off x="467544" y="1571328"/>
          <a:ext cx="8219256"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88861129"/>
              </p:ext>
            </p:extLst>
          </p:nvPr>
        </p:nvGraphicFramePr>
        <p:xfrm>
          <a:off x="467544" y="3844751"/>
          <a:ext cx="8291264" cy="19605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19341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1-3) ابزارهای نوین، </a:t>
            </a:r>
            <a:r>
              <a:rPr lang="fa-IR" sz="2400" dirty="0" smtClean="0">
                <a:cs typeface="B Nazanin" pitchFamily="2" charset="-78"/>
              </a:rPr>
              <a:t>طرف تقاضا، بازار اولیۀ رهن، قرارداد</a:t>
            </a:r>
            <a:endParaRPr lang="en-US" sz="2400" dirty="0">
              <a:cs typeface="B Nazanin" pitchFamily="2" charset="-78"/>
            </a:endParaRP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3739660164"/>
              </p:ext>
            </p:extLst>
          </p:nvPr>
        </p:nvGraphicFramePr>
        <p:xfrm>
          <a:off x="323528" y="1556792"/>
          <a:ext cx="8229600" cy="2104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2881714971"/>
              </p:ext>
            </p:extLst>
          </p:nvPr>
        </p:nvGraphicFramePr>
        <p:xfrm>
          <a:off x="323528" y="3789040"/>
          <a:ext cx="8229600" cy="22485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811581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1-3) ابزارهای نوین، </a:t>
            </a:r>
            <a:r>
              <a:rPr lang="fa-IR" sz="2400" dirty="0" smtClean="0">
                <a:cs typeface="B Nazanin" pitchFamily="2" charset="-78"/>
              </a:rPr>
              <a:t>طرف تقاضا، بازار اولیۀ رهن، قرارداد</a:t>
            </a:r>
            <a:endParaRPr lang="en-US" sz="2400" dirty="0">
              <a:cs typeface="B Nazanin" pitchFamily="2" charset="-78"/>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935789545"/>
              </p:ext>
            </p:extLst>
          </p:nvPr>
        </p:nvGraphicFramePr>
        <p:xfrm>
          <a:off x="395536" y="2132856"/>
          <a:ext cx="8229600" cy="296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58036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1-3) ابزارهای نوین، </a:t>
            </a:r>
            <a:r>
              <a:rPr lang="fa-IR" sz="2400" dirty="0" smtClean="0">
                <a:cs typeface="B Nazanin" pitchFamily="2" charset="-78"/>
              </a:rPr>
              <a:t>طرف تقاضا، بازار اولیۀ رهن، ارزش</a:t>
            </a:r>
            <a:endParaRPr lang="en-US" sz="2400" dirty="0">
              <a:cs typeface="B Nazanin" pitchFamily="2" charset="-78"/>
            </a:endParaRPr>
          </a:p>
        </p:txBody>
      </p:sp>
      <p:grpSp>
        <p:nvGrpSpPr>
          <p:cNvPr id="13" name="Group 12"/>
          <p:cNvGrpSpPr/>
          <p:nvPr/>
        </p:nvGrpSpPr>
        <p:grpSpPr>
          <a:xfrm>
            <a:off x="439211" y="2348880"/>
            <a:ext cx="6858901" cy="3340800"/>
            <a:chOff x="439211" y="2348880"/>
            <a:chExt cx="6858901" cy="3340800"/>
          </a:xfrm>
        </p:grpSpPr>
        <p:grpSp>
          <p:nvGrpSpPr>
            <p:cNvPr id="10" name="Group 9"/>
            <p:cNvGrpSpPr/>
            <p:nvPr/>
          </p:nvGrpSpPr>
          <p:grpSpPr>
            <a:xfrm>
              <a:off x="467544" y="2348880"/>
              <a:ext cx="6830568" cy="3340800"/>
              <a:chOff x="1399032" y="1677812"/>
              <a:chExt cx="6830568" cy="3340800"/>
            </a:xfrm>
          </p:grpSpPr>
          <p:sp>
            <p:nvSpPr>
              <p:cNvPr id="11" name="Rounded Rectangle 10"/>
              <p:cNvSpPr/>
              <p:nvPr/>
            </p:nvSpPr>
            <p:spPr>
              <a:xfrm>
                <a:off x="1399032" y="1677812"/>
                <a:ext cx="6830568" cy="334080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1496881" y="1775661"/>
                <a:ext cx="6634870" cy="31451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2496" tIns="412496" rIns="412496" bIns="412496" numCol="1" spcCol="1270" anchor="t" anchorCtr="0">
                <a:noAutofit/>
              </a:bodyPr>
              <a:lstStyle/>
              <a:p>
                <a:pPr marL="285750" lvl="1" indent="-285750" algn="r" defTabSz="2578100" rtl="1">
                  <a:lnSpc>
                    <a:spcPct val="90000"/>
                  </a:lnSpc>
                  <a:spcBef>
                    <a:spcPct val="0"/>
                  </a:spcBef>
                  <a:spcAft>
                    <a:spcPct val="15000"/>
                  </a:spcAft>
                  <a:buChar char="••"/>
                </a:pPr>
                <a:endParaRPr lang="en-US" sz="5800" kern="1200" dirty="0"/>
              </a:p>
            </p:txBody>
          </p:sp>
        </p:grpSp>
        <p:graphicFrame>
          <p:nvGraphicFramePr>
            <p:cNvPr id="4" name="Object 3"/>
            <p:cNvGraphicFramePr>
              <a:graphicFrameLocks noChangeAspect="1"/>
            </p:cNvGraphicFramePr>
            <p:nvPr>
              <p:extLst>
                <p:ext uri="{D42A27DB-BD31-4B8C-83A1-F6EECF244321}">
                  <p14:modId xmlns:p14="http://schemas.microsoft.com/office/powerpoint/2010/main" val="1410330559"/>
                </p:ext>
              </p:extLst>
            </p:nvPr>
          </p:nvGraphicFramePr>
          <p:xfrm>
            <a:off x="439211" y="4293096"/>
            <a:ext cx="6827837" cy="928688"/>
          </p:xfrm>
          <a:graphic>
            <a:graphicData uri="http://schemas.openxmlformats.org/presentationml/2006/ole">
              <mc:AlternateContent xmlns:mc="http://schemas.openxmlformats.org/markup-compatibility/2006">
                <mc:Choice xmlns:v="urn:schemas-microsoft-com:vml" Requires="v">
                  <p:oleObj spid="_x0000_s4116" name="Equation" r:id="rId4" imgW="3175000" imgH="431800" progId="Equation.3">
                    <p:embed/>
                  </p:oleObj>
                </mc:Choice>
                <mc:Fallback>
                  <p:oleObj name="Equation" r:id="rId4" imgW="31750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11" y="4293096"/>
                          <a:ext cx="6827837" cy="928688"/>
                        </a:xfrm>
                        <a:prstGeom prst="rect">
                          <a:avLst/>
                        </a:prstGeom>
                        <a:noFill/>
                        <a:ln>
                          <a:noFill/>
                        </a:ln>
                      </p:spPr>
                    </p:pic>
                  </p:oleObj>
                </mc:Fallback>
              </mc:AlternateContent>
            </a:graphicData>
          </a:graphic>
        </p:graphicFrame>
      </p:grpSp>
      <p:sp>
        <p:nvSpPr>
          <p:cNvPr id="5" name="Rectangle 4"/>
          <p:cNvSpPr/>
          <p:nvPr/>
        </p:nvSpPr>
        <p:spPr>
          <a:xfrm>
            <a:off x="6228184" y="1628800"/>
            <a:ext cx="2520280" cy="2308324"/>
          </a:xfrm>
          <a:prstGeom prst="rect">
            <a:avLst/>
          </a:prstGeom>
          <a:solidFill>
            <a:schemeClr val="accent5">
              <a:lumMod val="40000"/>
              <a:lumOff val="60000"/>
            </a:schemeClr>
          </a:solidFill>
        </p:spPr>
        <p:txBody>
          <a:bodyPr wrap="square">
            <a:spAutoFit/>
          </a:bodyPr>
          <a:lstStyle/>
          <a:p>
            <a:pPr lvl="0" algn="just" rtl="1"/>
            <a:r>
              <a:rPr lang="en-US" sz="2400" dirty="0">
                <a:latin typeface="Times New Roman" pitchFamily="18" charset="0"/>
                <a:cs typeface="Times New Roman" pitchFamily="18" charset="0"/>
              </a:rPr>
              <a:t>N</a:t>
            </a:r>
            <a:r>
              <a:rPr lang="fa-IR" sz="2400" dirty="0">
                <a:cs typeface="B Nazanin" pitchFamily="2" charset="-78"/>
              </a:rPr>
              <a:t>: عمر وام رهنی به سال</a:t>
            </a:r>
            <a:endParaRPr lang="en-US" sz="2400" dirty="0">
              <a:cs typeface="B Nazanin" pitchFamily="2" charset="-78"/>
            </a:endParaRPr>
          </a:p>
          <a:p>
            <a:pPr lvl="0" algn="just" rtl="1"/>
            <a:r>
              <a:rPr lang="en-US" sz="2400" dirty="0">
                <a:latin typeface="Times New Roman" pitchFamily="18" charset="0"/>
                <a:cs typeface="Times New Roman" pitchFamily="18" charset="0"/>
              </a:rPr>
              <a:t>I</a:t>
            </a:r>
            <a:r>
              <a:rPr lang="fa-IR" sz="2400" dirty="0">
                <a:cs typeface="B Nazanin" pitchFamily="2" charset="-78"/>
              </a:rPr>
              <a:t>: نرخ بهرۀ اسمی سالانه</a:t>
            </a:r>
            <a:endParaRPr lang="en-US" sz="2400" dirty="0">
              <a:cs typeface="B Nazanin" pitchFamily="2" charset="-78"/>
            </a:endParaRPr>
          </a:p>
          <a:p>
            <a:pPr lvl="0" algn="just" rtl="1"/>
            <a:r>
              <a:rPr lang="en-US" sz="2400" dirty="0">
                <a:latin typeface="Times New Roman" pitchFamily="18" charset="0"/>
                <a:cs typeface="Times New Roman" pitchFamily="18" charset="0"/>
              </a:rPr>
              <a:t>r</a:t>
            </a:r>
            <a:r>
              <a:rPr lang="fa-IR" sz="2400" dirty="0">
                <a:cs typeface="B Nazanin" pitchFamily="2" charset="-78"/>
              </a:rPr>
              <a:t>: نرخ دوره</a:t>
            </a:r>
            <a:endParaRPr lang="en-US" sz="2400" dirty="0">
              <a:cs typeface="B Nazanin" pitchFamily="2" charset="-78"/>
            </a:endParaRPr>
          </a:p>
          <a:p>
            <a:pPr lvl="0" algn="just" rtl="1"/>
            <a:r>
              <a:rPr lang="en-US" sz="2400" dirty="0">
                <a:latin typeface="Times New Roman" pitchFamily="18" charset="0"/>
                <a:cs typeface="Times New Roman" pitchFamily="18" charset="0"/>
              </a:rPr>
              <a:t>PV</a:t>
            </a:r>
            <a:r>
              <a:rPr lang="fa-IR" sz="2400" dirty="0">
                <a:cs typeface="B Nazanin" pitchFamily="2" charset="-78"/>
              </a:rPr>
              <a:t>: ارزش اسمی وام</a:t>
            </a:r>
            <a:endParaRPr lang="en-US" sz="2400" dirty="0">
              <a:cs typeface="B Nazanin" pitchFamily="2" charset="-78"/>
            </a:endParaRPr>
          </a:p>
          <a:p>
            <a:pPr lvl="0" algn="just" rtl="1"/>
            <a:r>
              <a:rPr lang="en-US" sz="2400" dirty="0">
                <a:latin typeface="Times New Roman" pitchFamily="18" charset="0"/>
                <a:cs typeface="Times New Roman" pitchFamily="18" charset="0"/>
              </a:rPr>
              <a:t>PMT</a:t>
            </a:r>
            <a:r>
              <a:rPr lang="fa-IR" sz="2400" dirty="0">
                <a:cs typeface="B Nazanin" pitchFamily="2" charset="-78"/>
              </a:rPr>
              <a:t>: مبلغ قسط</a:t>
            </a:r>
            <a:endParaRPr lang="en-US" sz="2400" dirty="0">
              <a:cs typeface="B Nazanin" pitchFamily="2" charset="-78"/>
            </a:endParaRPr>
          </a:p>
          <a:p>
            <a:pPr lvl="0" algn="just" rtl="1"/>
            <a:r>
              <a:rPr lang="en-US" sz="2400" dirty="0">
                <a:latin typeface="Times New Roman" pitchFamily="18" charset="0"/>
                <a:cs typeface="Times New Roman" pitchFamily="18" charset="0"/>
              </a:rPr>
              <a:t>FV</a:t>
            </a:r>
            <a:r>
              <a:rPr lang="fa-IR" sz="2400" dirty="0">
                <a:cs typeface="B Nazanin" pitchFamily="2" charset="-78"/>
              </a:rPr>
              <a:t>: ارزش آتی </a:t>
            </a:r>
            <a:endParaRPr lang="en-US" sz="2400" dirty="0">
              <a:cs typeface="B Nazanin" pitchFamily="2" charset="-78"/>
            </a:endParaRPr>
          </a:p>
        </p:txBody>
      </p:sp>
    </p:spTree>
    <p:extLst>
      <p:ext uri="{BB962C8B-B14F-4D97-AF65-F5344CB8AC3E}">
        <p14:creationId xmlns:p14="http://schemas.microsoft.com/office/powerpoint/2010/main" val="877079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1-3) ابزارهای نوین، </a:t>
            </a:r>
            <a:r>
              <a:rPr lang="fa-IR" sz="2400" dirty="0" smtClean="0">
                <a:cs typeface="B Nazanin" pitchFamily="2" charset="-78"/>
              </a:rPr>
              <a:t>طرف تقاضا، بازار ثانویۀ رهن</a:t>
            </a:r>
            <a:endParaRPr lang="en-US" sz="2400" dirty="0">
              <a:cs typeface="B Nazanin" pitchFamily="2" charset="-78"/>
            </a:endParaRPr>
          </a:p>
        </p:txBody>
      </p:sp>
      <p:sp>
        <p:nvSpPr>
          <p:cNvPr id="3" name="Rectangle 2"/>
          <p:cNvSpPr/>
          <p:nvPr/>
        </p:nvSpPr>
        <p:spPr>
          <a:xfrm>
            <a:off x="3131840" y="1556792"/>
            <a:ext cx="5510852" cy="4154984"/>
          </a:xfrm>
          <a:prstGeom prst="rect">
            <a:avLst/>
          </a:prstGeom>
          <a:solidFill>
            <a:schemeClr val="accent5">
              <a:lumMod val="40000"/>
              <a:lumOff val="60000"/>
            </a:schemeClr>
          </a:solidFill>
        </p:spPr>
        <p:txBody>
          <a:bodyPr wrap="square">
            <a:spAutoFit/>
          </a:bodyPr>
          <a:lstStyle/>
          <a:p>
            <a:pPr marL="285750" lvl="0" indent="-285750" algn="justLow" rtl="1">
              <a:buFont typeface="Arial" pitchFamily="34" charset="0"/>
              <a:buChar char="•"/>
            </a:pPr>
            <a:r>
              <a:rPr lang="fa-IR" sz="2400" dirty="0">
                <a:latin typeface="ذ ظشق"/>
                <a:cs typeface="B Nazanin" pitchFamily="2" charset="-78"/>
              </a:rPr>
              <a:t>بازاری است که در آن وام‌دهندگان و وام‌گیرندگان  ضمن چانه‌زنی در مورد شرایط وام‌های </a:t>
            </a:r>
            <a:r>
              <a:rPr lang="fa-IR" sz="2400" dirty="0" smtClean="0">
                <a:latin typeface="ذ ظشق"/>
                <a:cs typeface="B Nazanin" pitchFamily="2" charset="-78"/>
              </a:rPr>
              <a:t>رهنی، </a:t>
            </a:r>
            <a:r>
              <a:rPr lang="fa-IR" sz="2400" dirty="0">
                <a:latin typeface="ذ ظشق"/>
                <a:cs typeface="B Nazanin" pitchFamily="2" charset="-78"/>
              </a:rPr>
              <a:t>به ترتیب به خرید و فروش آن وام‌های رهنی می‌پردازند. کارگزاران وام‌های رهنی، بانک‌های رهنی، بانک‌های </a:t>
            </a:r>
            <a:r>
              <a:rPr lang="fa-IR" sz="2400" dirty="0" smtClean="0">
                <a:latin typeface="ذ ظشق"/>
                <a:cs typeface="B Nazanin" pitchFamily="2" charset="-78"/>
              </a:rPr>
              <a:t>تجاری، مؤسسات وام و </a:t>
            </a:r>
            <a:r>
              <a:rPr lang="fa-IR" sz="2400" dirty="0">
                <a:latin typeface="ذ ظشق"/>
                <a:cs typeface="B Nazanin" pitchFamily="2" charset="-78"/>
              </a:rPr>
              <a:t>پس‌انداز </a:t>
            </a:r>
            <a:r>
              <a:rPr lang="fa-IR" sz="2400" dirty="0" smtClean="0">
                <a:latin typeface="ذ ظشق"/>
                <a:cs typeface="B Nazanin" pitchFamily="2" charset="-78"/>
              </a:rPr>
              <a:t>و </a:t>
            </a:r>
            <a:r>
              <a:rPr lang="fa-IR" sz="2400" dirty="0">
                <a:latin typeface="ذ ظشق"/>
                <a:cs typeface="B Nazanin" pitchFamily="2" charset="-78"/>
              </a:rPr>
              <a:t>وام‌گیرندگان از بازیگران عمدۀ این </a:t>
            </a:r>
            <a:r>
              <a:rPr lang="fa-IR" sz="2400" dirty="0" smtClean="0">
                <a:latin typeface="ذ ظشق"/>
                <a:cs typeface="B Nazanin" pitchFamily="2" charset="-78"/>
              </a:rPr>
              <a:t>بازارند.</a:t>
            </a:r>
          </a:p>
          <a:p>
            <a:pPr marL="285750" indent="-285750" algn="justLow" rtl="1">
              <a:buFont typeface="Arial" pitchFamily="34" charset="0"/>
              <a:buChar char="•"/>
            </a:pPr>
            <a:r>
              <a:rPr lang="fa-IR" sz="2400" dirty="0" smtClean="0">
                <a:latin typeface="ذ ظشق"/>
                <a:cs typeface="B Nazanin" pitchFamily="2" charset="-78"/>
              </a:rPr>
              <a:t>در این بازار، وام‌های </a:t>
            </a:r>
            <a:r>
              <a:rPr lang="fa-IR" sz="2400" dirty="0">
                <a:latin typeface="ذ ظشق"/>
                <a:cs typeface="B Nazanin" pitchFamily="2" charset="-78"/>
              </a:rPr>
              <a:t>رهنی و اوراق بهادار با پشتوانۀ رهن خرید و فروش می‌شود. بانی (</a:t>
            </a:r>
            <a:r>
              <a:rPr lang="en-US" sz="2400" dirty="0">
                <a:latin typeface="Times New Roman" pitchFamily="18" charset="0"/>
                <a:cs typeface="Times New Roman" pitchFamily="18" charset="0"/>
              </a:rPr>
              <a:t>originator</a:t>
            </a:r>
            <a:r>
              <a:rPr lang="fa-IR" sz="2400" dirty="0">
                <a:latin typeface="ذ ظشق"/>
                <a:cs typeface="B Nazanin" pitchFamily="2" charset="-78"/>
              </a:rPr>
              <a:t>)، تجمیع‌کنندۀ وام‌های </a:t>
            </a:r>
            <a:r>
              <a:rPr lang="fa-IR" sz="2400" dirty="0" smtClean="0">
                <a:latin typeface="ذ ظشق"/>
                <a:cs typeface="B Nazanin" pitchFamily="2" charset="-78"/>
              </a:rPr>
              <a:t>رهنی (</a:t>
            </a:r>
            <a:r>
              <a:rPr lang="en-US" sz="2400" dirty="0" smtClean="0">
                <a:latin typeface="Times New Roman" pitchFamily="18" charset="0"/>
                <a:cs typeface="Times New Roman" pitchFamily="18" charset="0"/>
              </a:rPr>
              <a:t>mortgage</a:t>
            </a:r>
            <a:r>
              <a:rPr lang="fa-I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aggregator</a:t>
            </a:r>
            <a:r>
              <a:rPr lang="fa-IR" sz="2400" dirty="0" smtClean="0">
                <a:latin typeface="ذ ظشق"/>
                <a:cs typeface="B Nazanin" pitchFamily="2" charset="-78"/>
              </a:rPr>
              <a:t>)</a:t>
            </a:r>
            <a:r>
              <a:rPr lang="en-US" sz="2400" dirty="0" smtClean="0">
                <a:latin typeface="ذ ظشق"/>
                <a:cs typeface="+mj-cs"/>
              </a:rPr>
              <a:t> </a:t>
            </a:r>
            <a:r>
              <a:rPr lang="fa-IR" sz="2400" dirty="0" smtClean="0">
                <a:latin typeface="ذ ظشق"/>
                <a:cs typeface="B Nazanin" pitchFamily="2" charset="-78"/>
              </a:rPr>
              <a:t>یا</a:t>
            </a:r>
            <a:r>
              <a:rPr lang="en-US" sz="2400" dirty="0" smtClean="0">
                <a:latin typeface="ذ ظشق"/>
                <a:cs typeface="B Nazanin" pitchFamily="2" charset="-78"/>
              </a:rPr>
              <a:t> </a:t>
            </a:r>
            <a:r>
              <a:rPr lang="fa-IR" sz="2400" dirty="0" smtClean="0">
                <a:latin typeface="ذ ظشق"/>
                <a:cs typeface="B Nazanin" pitchFamily="2" charset="-78"/>
              </a:rPr>
              <a:t> </a:t>
            </a:r>
            <a:r>
              <a:rPr lang="fa-IR" sz="2400" dirty="0" smtClean="0">
                <a:latin typeface="ذ ظشق"/>
                <a:cs typeface="B Nazanin" pitchFamily="2" charset="-78"/>
              </a:rPr>
              <a:t>ناشر (</a:t>
            </a:r>
            <a:r>
              <a:rPr lang="en-US" sz="2400" dirty="0" err="1">
                <a:latin typeface="Times New Roman" pitchFamily="18" charset="0"/>
                <a:cs typeface="Times New Roman" pitchFamily="18" charset="0"/>
              </a:rPr>
              <a:t>securitizer</a:t>
            </a:r>
            <a:r>
              <a:rPr lang="fa-IR" sz="2400" dirty="0" smtClean="0">
                <a:latin typeface="ذ ظشق"/>
                <a:cs typeface="B Nazanin" pitchFamily="2" charset="-78"/>
              </a:rPr>
              <a:t>) </a:t>
            </a:r>
            <a:r>
              <a:rPr lang="fa-IR" sz="2400" dirty="0" smtClean="0">
                <a:latin typeface="ذ ظشق"/>
                <a:cs typeface="B Nazanin" pitchFamily="2" charset="-78"/>
              </a:rPr>
              <a:t>و </a:t>
            </a:r>
            <a:r>
              <a:rPr lang="fa-IR" sz="2400" dirty="0">
                <a:latin typeface="ذ ظشق"/>
                <a:cs typeface="B Nazanin" pitchFamily="2" charset="-78"/>
              </a:rPr>
              <a:t>سرمایه‌گذاران از بازیگران عمدۀ این بازارند</a:t>
            </a:r>
            <a:r>
              <a:rPr lang="fa-IR" sz="2400" dirty="0" smtClean="0">
                <a:latin typeface="ذ ظشق"/>
                <a:cs typeface="B Nazanin" pitchFamily="2" charset="-78"/>
              </a:rPr>
              <a:t>.</a:t>
            </a:r>
            <a:endParaRPr lang="en-US" sz="2400" dirty="0">
              <a:latin typeface="ذ ظشق"/>
              <a:cs typeface="B Nazanin" pitchFamily="2" charset="-78"/>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tretch>
            <a:fillRect/>
          </a:stretch>
        </p:blipFill>
        <p:spPr>
          <a:xfrm>
            <a:off x="433114" y="1556792"/>
            <a:ext cx="2664296" cy="4116982"/>
          </a:xfrm>
          <a:prstGeom prst="rect">
            <a:avLst/>
          </a:prstGeom>
        </p:spPr>
      </p:pic>
    </p:spTree>
    <p:extLst>
      <p:ext uri="{BB962C8B-B14F-4D97-AF65-F5344CB8AC3E}">
        <p14:creationId xmlns:p14="http://schemas.microsoft.com/office/powerpoint/2010/main" val="4063816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400" dirty="0" smtClean="0">
                <a:cs typeface="B Nazanin" pitchFamily="2" charset="-78"/>
              </a:rPr>
              <a:t>1-3) ابزارهای نوین، </a:t>
            </a:r>
            <a:r>
              <a:rPr lang="fa-IR" sz="2400" dirty="0" smtClean="0">
                <a:cs typeface="B Nazanin" pitchFamily="2" charset="-78"/>
              </a:rPr>
              <a:t>طرف تقاضا، بازار ثانویۀ رهن، بازیگران</a:t>
            </a:r>
            <a:endParaRPr lang="en-US" sz="2400" dirty="0">
              <a:cs typeface="B Nazanin" pitchFamily="2" charset="-78"/>
            </a:endParaRPr>
          </a:p>
        </p:txBody>
      </p:sp>
      <p:grpSp>
        <p:nvGrpSpPr>
          <p:cNvPr id="6" name="Group 5"/>
          <p:cNvGrpSpPr/>
          <p:nvPr/>
        </p:nvGrpSpPr>
        <p:grpSpPr>
          <a:xfrm>
            <a:off x="129480" y="1796008"/>
            <a:ext cx="8763000" cy="3505200"/>
            <a:chOff x="0" y="1752600"/>
            <a:chExt cx="8763000" cy="3505200"/>
          </a:xfrm>
        </p:grpSpPr>
        <p:graphicFrame>
          <p:nvGraphicFramePr>
            <p:cNvPr id="7" name="Diagram 6"/>
            <p:cNvGraphicFramePr/>
            <p:nvPr>
              <p:extLst>
                <p:ext uri="{D42A27DB-BD31-4B8C-83A1-F6EECF244321}">
                  <p14:modId xmlns:p14="http://schemas.microsoft.com/office/powerpoint/2010/main" val="4252264106"/>
                </p:ext>
              </p:extLst>
            </p:nvPr>
          </p:nvGraphicFramePr>
          <p:xfrm>
            <a:off x="0" y="1752600"/>
            <a:ext cx="2257097" cy="3360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49803967"/>
                </p:ext>
              </p:extLst>
            </p:nvPr>
          </p:nvGraphicFramePr>
          <p:xfrm>
            <a:off x="6505903" y="1897699"/>
            <a:ext cx="2257097" cy="33601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1240278859"/>
                </p:ext>
              </p:extLst>
            </p:nvPr>
          </p:nvGraphicFramePr>
          <p:xfrm>
            <a:off x="3229303" y="1821499"/>
            <a:ext cx="2257097" cy="33601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0" name="Elbow Connector 9"/>
            <p:cNvCxnSpPr/>
            <p:nvPr/>
          </p:nvCxnSpPr>
          <p:spPr bwMode="auto">
            <a:xfrm rot="10800000">
              <a:off x="5486400" y="2590801"/>
              <a:ext cx="990600" cy="533413"/>
            </a:xfrm>
            <a:prstGeom prst="bentConnector3">
              <a:avLst>
                <a:gd name="adj1" fmla="val 50000"/>
              </a:avLst>
            </a:prstGeom>
            <a:ln w="53975">
              <a:solidFill>
                <a:schemeClr val="accent5">
                  <a:lumMod val="50000"/>
                </a:schemeClr>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1" name="Elbow Connector 10"/>
            <p:cNvCxnSpPr/>
            <p:nvPr/>
          </p:nvCxnSpPr>
          <p:spPr bwMode="auto">
            <a:xfrm flipV="1">
              <a:off x="5486400" y="3810000"/>
              <a:ext cx="990600" cy="609598"/>
            </a:xfrm>
            <a:prstGeom prst="bentConnector3">
              <a:avLst>
                <a:gd name="adj1" fmla="val 50000"/>
              </a:avLst>
            </a:prstGeom>
            <a:ln w="53975">
              <a:solidFill>
                <a:schemeClr val="accent5">
                  <a:lumMod val="50000"/>
                </a:schemeClr>
              </a:solidFill>
              <a:headEnd type="none"/>
              <a:tailEnd type="arrow"/>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2209800" y="1981200"/>
              <a:ext cx="1066800" cy="369332"/>
            </a:xfrm>
            <a:prstGeom prst="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a-IR" dirty="0" smtClean="0">
                  <a:cs typeface="B Nazanin" pitchFamily="2" charset="-78"/>
                </a:rPr>
                <a:t>فروش اوراق</a:t>
              </a:r>
              <a:endParaRPr lang="en-US" dirty="0">
                <a:cs typeface="B Nazanin" pitchFamily="2" charset="-78"/>
              </a:endParaRPr>
            </a:p>
          </p:txBody>
        </p:sp>
        <p:sp>
          <p:nvSpPr>
            <p:cNvPr id="13" name="TextBox 12"/>
            <p:cNvSpPr txBox="1"/>
            <p:nvPr/>
          </p:nvSpPr>
          <p:spPr>
            <a:xfrm>
              <a:off x="5410200" y="2057400"/>
              <a:ext cx="1219200" cy="369332"/>
            </a:xfrm>
            <a:prstGeom prst="rect">
              <a:avLst/>
            </a:prstGeom>
            <a:solidFill>
              <a:schemeClr val="accent5">
                <a:lumMod val="5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rtl="1"/>
              <a:r>
                <a:rPr lang="fa-IR" dirty="0" smtClean="0">
                  <a:cs typeface="B Nazanin" pitchFamily="2" charset="-78"/>
                </a:rPr>
                <a:t>فروش رهن‌ها</a:t>
              </a:r>
              <a:endParaRPr lang="en-US" dirty="0">
                <a:cs typeface="B Nazanin" pitchFamily="2" charset="-78"/>
              </a:endParaRPr>
            </a:p>
          </p:txBody>
        </p:sp>
        <p:sp>
          <p:nvSpPr>
            <p:cNvPr id="14" name="TextBox 13"/>
            <p:cNvSpPr txBox="1"/>
            <p:nvPr/>
          </p:nvSpPr>
          <p:spPr>
            <a:xfrm>
              <a:off x="2286000" y="4572000"/>
              <a:ext cx="990600" cy="369332"/>
            </a:xfrm>
            <a:prstGeom prst="rect">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a-IR" dirty="0" smtClean="0">
                  <a:cs typeface="B Nazanin" pitchFamily="2" charset="-78"/>
                </a:rPr>
                <a:t>وجوه </a:t>
              </a:r>
              <a:endParaRPr lang="en-US" dirty="0">
                <a:cs typeface="B Nazanin" pitchFamily="2" charset="-78"/>
              </a:endParaRPr>
            </a:p>
          </p:txBody>
        </p:sp>
        <p:cxnSp>
          <p:nvCxnSpPr>
            <p:cNvPr id="15" name="Elbow Connector 14"/>
            <p:cNvCxnSpPr/>
            <p:nvPr/>
          </p:nvCxnSpPr>
          <p:spPr bwMode="auto">
            <a:xfrm flipV="1">
              <a:off x="2286000" y="2438400"/>
              <a:ext cx="914400" cy="609600"/>
            </a:xfrm>
            <a:prstGeom prst="bentConnector3">
              <a:avLst>
                <a:gd name="adj1" fmla="val 50000"/>
              </a:avLst>
            </a:prstGeom>
            <a:ln w="53975">
              <a:solidFill>
                <a:schemeClr val="accent5">
                  <a:lumMod val="50000"/>
                </a:schemeClr>
              </a:solidFill>
              <a:headEnd type="arrow"/>
              <a:tailEnd type="none"/>
            </a:ln>
          </p:spPr>
          <p:style>
            <a:lnRef idx="2">
              <a:schemeClr val="accent4"/>
            </a:lnRef>
            <a:fillRef idx="0">
              <a:schemeClr val="accent4"/>
            </a:fillRef>
            <a:effectRef idx="1">
              <a:schemeClr val="accent4"/>
            </a:effectRef>
            <a:fontRef idx="minor">
              <a:schemeClr val="tx1"/>
            </a:fontRef>
          </p:style>
        </p:cxnSp>
        <p:cxnSp>
          <p:nvCxnSpPr>
            <p:cNvPr id="16" name="Elbow Connector 15"/>
            <p:cNvCxnSpPr/>
            <p:nvPr/>
          </p:nvCxnSpPr>
          <p:spPr bwMode="auto">
            <a:xfrm rot="10800000">
              <a:off x="2286000" y="3733800"/>
              <a:ext cx="914400" cy="533400"/>
            </a:xfrm>
            <a:prstGeom prst="bentConnector3">
              <a:avLst>
                <a:gd name="adj1" fmla="val 50000"/>
              </a:avLst>
            </a:prstGeom>
            <a:ln w="53975">
              <a:solidFill>
                <a:schemeClr val="accent5">
                  <a:lumMod val="50000"/>
                </a:schemeClr>
              </a:solidFill>
              <a:headEnd type="arrow"/>
              <a:tailEnd type="none"/>
            </a:ln>
          </p:spPr>
          <p:style>
            <a:lnRef idx="2">
              <a:schemeClr val="accent3"/>
            </a:lnRef>
            <a:fillRef idx="0">
              <a:schemeClr val="accent3"/>
            </a:fillRef>
            <a:effectRef idx="1">
              <a:schemeClr val="accent3"/>
            </a:effectRef>
            <a:fontRef idx="minor">
              <a:schemeClr val="tx1"/>
            </a:fontRef>
          </p:style>
        </p:cxnSp>
        <p:sp>
          <p:nvSpPr>
            <p:cNvPr id="17" name="TextBox 16"/>
            <p:cNvSpPr txBox="1"/>
            <p:nvPr/>
          </p:nvSpPr>
          <p:spPr>
            <a:xfrm>
              <a:off x="5562600" y="4572000"/>
              <a:ext cx="990600" cy="369332"/>
            </a:xfrm>
            <a:prstGeom prst="rect">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a-IR" dirty="0" smtClean="0">
                  <a:cs typeface="B Nazanin" pitchFamily="2" charset="-78"/>
                </a:rPr>
                <a:t>وجوه </a:t>
              </a:r>
              <a:endParaRPr lang="en-US" dirty="0">
                <a:cs typeface="B Nazanin" pitchFamily="2" charset="-78"/>
              </a:endParaRPr>
            </a:p>
          </p:txBody>
        </p:sp>
      </p:grpSp>
    </p:spTree>
    <p:extLst>
      <p:ext uri="{BB962C8B-B14F-4D97-AF65-F5344CB8AC3E}">
        <p14:creationId xmlns:p14="http://schemas.microsoft.com/office/powerpoint/2010/main" val="1137314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1-3) ابزارهای نوین، </a:t>
            </a:r>
            <a:r>
              <a:rPr lang="fa-IR" sz="2400" dirty="0" smtClean="0">
                <a:cs typeface="B Nazanin" pitchFamily="2" charset="-78"/>
              </a:rPr>
              <a:t>طرف تقاضا، بازار ثانویۀ رهن، کارکرد</a:t>
            </a:r>
            <a:endParaRPr lang="en-US" sz="2400" dirty="0">
              <a:cs typeface="B Nazanin" pitchFamily="2" charset="-78"/>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29683698"/>
              </p:ext>
            </p:extLst>
          </p:nvPr>
        </p:nvGraphicFramePr>
        <p:xfrm>
          <a:off x="685800" y="1196975"/>
          <a:ext cx="7772400" cy="4467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04757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1-3) ابزارهای نوین، </a:t>
            </a:r>
            <a:r>
              <a:rPr lang="fa-IR" sz="2400" dirty="0" smtClean="0">
                <a:cs typeface="B Nazanin" pitchFamily="2" charset="-78"/>
              </a:rPr>
              <a:t>طرف تقاضا، بازار ثانویۀ رهن، </a:t>
            </a:r>
            <a:r>
              <a:rPr lang="da-DK" sz="2400" dirty="0" smtClean="0">
                <a:latin typeface="Times New Roman" pitchFamily="18" charset="0"/>
                <a:cs typeface="Times New Roman" pitchFamily="18" charset="0"/>
              </a:rPr>
              <a:t>MBS</a:t>
            </a:r>
            <a:endParaRPr lang="en-US" sz="2400" dirty="0">
              <a:latin typeface="Times New Roman" pitchFamily="18" charset="0"/>
              <a:cs typeface="Times New Roman" pitchFamily="18" charset="0"/>
            </a:endParaRPr>
          </a:p>
        </p:txBody>
      </p:sp>
      <p:sp>
        <p:nvSpPr>
          <p:cNvPr id="3" name="Rectangle 2"/>
          <p:cNvSpPr/>
          <p:nvPr/>
        </p:nvSpPr>
        <p:spPr>
          <a:xfrm>
            <a:off x="3491880" y="1556792"/>
            <a:ext cx="5150812" cy="4524315"/>
          </a:xfrm>
          <a:prstGeom prst="rect">
            <a:avLst/>
          </a:prstGeom>
          <a:solidFill>
            <a:schemeClr val="accent5">
              <a:lumMod val="40000"/>
              <a:lumOff val="60000"/>
            </a:schemeClr>
          </a:solidFill>
        </p:spPr>
        <p:txBody>
          <a:bodyPr wrap="square">
            <a:spAutoFit/>
          </a:bodyPr>
          <a:lstStyle/>
          <a:p>
            <a:pPr marL="342900" lvl="0" indent="-342900" algn="justLow" rtl="1">
              <a:buFont typeface="Arial" pitchFamily="34" charset="0"/>
              <a:buChar char="•"/>
            </a:pPr>
            <a:r>
              <a:rPr lang="fa-IR" sz="2400" dirty="0" smtClean="0">
                <a:cs typeface="B Nazanin" pitchFamily="2" charset="-78"/>
              </a:rPr>
              <a:t>اوراق بهادار با پشتوانۀ وام رهنی (</a:t>
            </a:r>
            <a:r>
              <a:rPr lang="da-DK" sz="2400" dirty="0" smtClean="0">
                <a:latin typeface="Times New Roman" pitchFamily="18" charset="0"/>
                <a:cs typeface="Times New Roman" pitchFamily="18" charset="0"/>
              </a:rPr>
              <a:t>Mortgage Backed Securities</a:t>
            </a:r>
            <a:r>
              <a:rPr lang="fa-IR" sz="2400" dirty="0" smtClean="0">
                <a:cs typeface="B Nazanin" pitchFamily="2" charset="-78"/>
              </a:rPr>
              <a:t>) </a:t>
            </a:r>
            <a:r>
              <a:rPr lang="ar-SA" sz="2400" dirty="0" smtClean="0">
                <a:cs typeface="B Nazanin" pitchFamily="2" charset="-78"/>
              </a:rPr>
              <a:t>اوراقي </a:t>
            </a:r>
            <a:r>
              <a:rPr lang="ar-SA" sz="2400" dirty="0">
                <a:cs typeface="B Nazanin" pitchFamily="2" charset="-78"/>
              </a:rPr>
              <a:t>است كه نشان‌گر ادعاي صاحبان آن نسبت به جريان‌هاي نقدي حاصل از وام‌هاي رهني </a:t>
            </a:r>
            <a:r>
              <a:rPr lang="fa-IR" sz="2400" dirty="0" smtClean="0">
                <a:cs typeface="B Nazanin" pitchFamily="2" charset="-78"/>
              </a:rPr>
              <a:t>یک‌کاسه‌ شده </a:t>
            </a:r>
            <a:r>
              <a:rPr lang="ar-SA" sz="2400" dirty="0">
                <a:cs typeface="B Nazanin" pitchFamily="2" charset="-78"/>
              </a:rPr>
              <a:t>است. در واقع مي‌توان گفت كه منافع حاصل </a:t>
            </a:r>
            <a:r>
              <a:rPr lang="fa-IR" sz="2400" dirty="0">
                <a:cs typeface="B Nazanin" pitchFamily="2" charset="-78"/>
              </a:rPr>
              <a:t>از </a:t>
            </a:r>
            <a:r>
              <a:rPr lang="ar-SA" sz="2400" dirty="0">
                <a:cs typeface="B Nazanin" pitchFamily="2" charset="-78"/>
              </a:rPr>
              <a:t>وام‌هاي رهني</a:t>
            </a:r>
            <a:r>
              <a:rPr lang="fa-IR" sz="2400" dirty="0">
                <a:cs typeface="B Nazanin" pitchFamily="2" charset="-78"/>
              </a:rPr>
              <a:t> یک‌کاسه‌شده</a:t>
            </a:r>
            <a:r>
              <a:rPr lang="ar-SA" sz="2400" dirty="0">
                <a:cs typeface="B Nazanin" pitchFamily="2" charset="-78"/>
              </a:rPr>
              <a:t> در قالب اوراق بهادار با پشتوانة وام‌هاي رهني، تبديل به اوراق بهادار </a:t>
            </a:r>
            <a:r>
              <a:rPr lang="fa-IR" sz="2400" dirty="0">
                <a:cs typeface="B Nazanin" pitchFamily="2" charset="-78"/>
              </a:rPr>
              <a:t>می‌شود</a:t>
            </a:r>
            <a:r>
              <a:rPr lang="ar-SA" sz="2400" dirty="0">
                <a:cs typeface="B Nazanin" pitchFamily="2" charset="-78"/>
              </a:rPr>
              <a:t>. </a:t>
            </a:r>
            <a:endParaRPr lang="fa-IR" sz="2400" dirty="0">
              <a:cs typeface="B Nazanin" pitchFamily="2" charset="-78"/>
            </a:endParaRPr>
          </a:p>
          <a:p>
            <a:pPr marL="342900" lvl="0" indent="-342900" algn="just" rtl="1">
              <a:buFont typeface="Arial" pitchFamily="34" charset="0"/>
              <a:buChar char="•"/>
            </a:pPr>
            <a:r>
              <a:rPr lang="ar-SA" sz="2400" dirty="0">
                <a:cs typeface="B Nazanin" pitchFamily="2" charset="-78"/>
              </a:rPr>
              <a:t>ورقۀ بهادار با پشتوانۀ وام‌هاي رهني يك ورقۀ قرضه است، با اين تفاوت كه دارندگان آن به‌جاي دريافت مقادير ثابت كوپن‌ها و اصل، جريان‌هاي نقد</a:t>
            </a:r>
            <a:r>
              <a:rPr lang="fa-IR" sz="2400" dirty="0">
                <a:cs typeface="B Nazanin" pitchFamily="2" charset="-78"/>
              </a:rPr>
              <a:t>ی</a:t>
            </a:r>
            <a:r>
              <a:rPr lang="ar-SA" sz="2400" dirty="0">
                <a:cs typeface="B Nazanin" pitchFamily="2" charset="-78"/>
              </a:rPr>
              <a:t> حاصل از از وام‌هاي رهني</a:t>
            </a:r>
            <a:r>
              <a:rPr lang="fa-IR" sz="2400" dirty="0">
                <a:cs typeface="B Nazanin" pitchFamily="2" charset="-78"/>
              </a:rPr>
              <a:t> یک‌کاسه‌شده</a:t>
            </a:r>
            <a:r>
              <a:rPr lang="ar-SA" sz="2400" dirty="0">
                <a:cs typeface="B Nazanin" pitchFamily="2" charset="-78"/>
              </a:rPr>
              <a:t> را دريافت </a:t>
            </a:r>
            <a:r>
              <a:rPr lang="ar-SA" sz="2400" dirty="0" smtClean="0">
                <a:cs typeface="B Nazanin" pitchFamily="2" charset="-78"/>
              </a:rPr>
              <a:t>مي‌كنند</a:t>
            </a:r>
            <a:r>
              <a:rPr lang="fa-IR" sz="2400" dirty="0">
                <a:cs typeface="B Nazanin" pitchFamily="2" charset="-78"/>
              </a:rPr>
              <a:t>.</a:t>
            </a:r>
            <a:endParaRPr lang="en-US" sz="2400" dirty="0">
              <a:cs typeface="B Nazanin" pitchFamily="2" charset="-78"/>
            </a:endParaRPr>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artisticPencilGrayscale/>
                    </a14:imgEffect>
                    <a14:imgEffect>
                      <a14:sharpenSoften amount="-50000"/>
                    </a14:imgEffect>
                  </a14:imgLayer>
                </a14:imgProps>
              </a:ext>
              <a:ext uri="{28A0092B-C50C-407E-A947-70E740481C1C}">
                <a14:useLocalDpi xmlns:a14="http://schemas.microsoft.com/office/drawing/2010/main" val="0"/>
              </a:ext>
            </a:extLst>
          </a:blip>
          <a:srcRect l="13115" t="18002" r="8889"/>
          <a:stretch/>
        </p:blipFill>
        <p:spPr>
          <a:xfrm>
            <a:off x="611560" y="1556792"/>
            <a:ext cx="2880320" cy="4524315"/>
          </a:xfrm>
          <a:prstGeom prst="rect">
            <a:avLst/>
          </a:prstGeom>
        </p:spPr>
      </p:pic>
    </p:spTree>
    <p:extLst>
      <p:ext uri="{BB962C8B-B14F-4D97-AF65-F5344CB8AC3E}">
        <p14:creationId xmlns:p14="http://schemas.microsoft.com/office/powerpoint/2010/main" val="15336866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800" dirty="0" smtClean="0">
                <a:cs typeface="B Nazanin" pitchFamily="2" charset="-78"/>
              </a:rPr>
              <a:t>1-3) ابزارهای نوین، </a:t>
            </a:r>
            <a:r>
              <a:rPr lang="fa-IR" sz="2400" dirty="0" smtClean="0">
                <a:cs typeface="B Nazanin" pitchFamily="2" charset="-78"/>
              </a:rPr>
              <a:t>طرف تقاضا، بازار ثانویۀ رهن، انتشار </a:t>
            </a:r>
            <a:r>
              <a:rPr lang="da-DK" sz="2400" dirty="0" smtClean="0">
                <a:latin typeface="Times New Roman" pitchFamily="18" charset="0"/>
                <a:cs typeface="Times New Roman" pitchFamily="18" charset="0"/>
              </a:rPr>
              <a:t>MBS</a:t>
            </a:r>
            <a:endParaRPr lang="en-US" sz="2400" dirty="0">
              <a:latin typeface="Times New Roman" pitchFamily="18" charset="0"/>
              <a:cs typeface="Times New Roman" pitchFamily="18" charset="0"/>
            </a:endParaRPr>
          </a:p>
        </p:txBody>
      </p:sp>
      <p:grpSp>
        <p:nvGrpSpPr>
          <p:cNvPr id="6" name="Group 4"/>
          <p:cNvGrpSpPr/>
          <p:nvPr/>
        </p:nvGrpSpPr>
        <p:grpSpPr>
          <a:xfrm>
            <a:off x="908889" y="1524000"/>
            <a:ext cx="6974723" cy="4592313"/>
            <a:chOff x="779704" y="1143000"/>
            <a:chExt cx="7083588" cy="4978910"/>
          </a:xfrm>
        </p:grpSpPr>
        <p:grpSp>
          <p:nvGrpSpPr>
            <p:cNvPr id="7" name="Group 40"/>
            <p:cNvGrpSpPr/>
            <p:nvPr/>
          </p:nvGrpSpPr>
          <p:grpSpPr>
            <a:xfrm>
              <a:off x="963717" y="1143000"/>
              <a:ext cx="6899575" cy="4978910"/>
              <a:chOff x="685800" y="838200"/>
              <a:chExt cx="6899575" cy="4978910"/>
            </a:xfrm>
          </p:grpSpPr>
          <p:pic>
            <p:nvPicPr>
              <p:cNvPr id="10" name="Picture 3"/>
              <p:cNvPicPr>
                <a:picLocks noChangeAspect="1" noChangeArrowheads="1"/>
              </p:cNvPicPr>
              <p:nvPr/>
            </p:nvPicPr>
            <p:blipFill>
              <a:blip r:embed="rId3" cstate="print">
                <a:clrChange>
                  <a:clrFrom>
                    <a:srgbClr val="FFFFFF"/>
                  </a:clrFrom>
                  <a:clrTo>
                    <a:srgbClr val="FFFFFF">
                      <a:alpha val="0"/>
                    </a:srgbClr>
                  </a:clrTo>
                </a:clrChange>
              </a:blip>
              <a:srcRect l="23824" r="18999" b="83333"/>
              <a:stretch>
                <a:fillRect/>
              </a:stretch>
            </p:blipFill>
            <p:spPr bwMode="auto">
              <a:xfrm>
                <a:off x="685800" y="838200"/>
                <a:ext cx="3868615" cy="838200"/>
              </a:xfrm>
              <a:prstGeom prst="rect">
                <a:avLst/>
              </a:prstGeom>
              <a:noFill/>
              <a:ln w="9525">
                <a:noFill/>
                <a:miter lim="800000"/>
                <a:headEnd/>
                <a:tailEnd/>
              </a:ln>
            </p:spPr>
          </p:pic>
          <p:cxnSp>
            <p:nvCxnSpPr>
              <p:cNvPr id="11" name="Straight Arrow Connector 10"/>
              <p:cNvCxnSpPr/>
              <p:nvPr/>
            </p:nvCxnSpPr>
            <p:spPr>
              <a:xfrm rot="5400000">
                <a:off x="2411306" y="1855894"/>
                <a:ext cx="360000" cy="1012"/>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023146" y="2054423"/>
                <a:ext cx="3249860" cy="3336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1">
                <a:spAutoFit/>
              </a:bodyPr>
              <a:lstStyle/>
              <a:p>
                <a:r>
                  <a:rPr lang="fa-IR" sz="1400" b="1" dirty="0" smtClean="0">
                    <a:cs typeface="B Nazanin" pitchFamily="2" charset="-78"/>
                  </a:rPr>
                  <a:t>انتخاب تسهیلات مورد نظر از کل تسهیلات موجود</a:t>
                </a:r>
                <a:endParaRPr lang="fa-IR" sz="1400" b="1" dirty="0">
                  <a:cs typeface="B Nazanin" pitchFamily="2" charset="-78"/>
                </a:endParaRPr>
              </a:p>
            </p:txBody>
          </p:sp>
          <p:cxnSp>
            <p:nvCxnSpPr>
              <p:cNvPr id="13" name="Straight Arrow Connector 12"/>
              <p:cNvCxnSpPr/>
              <p:nvPr/>
            </p:nvCxnSpPr>
            <p:spPr>
              <a:xfrm rot="5400000">
                <a:off x="2411306" y="2544671"/>
                <a:ext cx="360000" cy="1012"/>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318900" y="2743200"/>
                <a:ext cx="2549811" cy="3336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1">
                <a:spAutoFit/>
              </a:bodyPr>
              <a:lstStyle/>
              <a:p>
                <a:r>
                  <a:rPr lang="fa-IR" sz="1400" b="1" dirty="0" smtClean="0">
                    <a:cs typeface="B Nazanin" pitchFamily="2" charset="-78"/>
                  </a:rPr>
                  <a:t>تجمیع </a:t>
                </a:r>
                <a:r>
                  <a:rPr lang="fa-IR" sz="1400" b="1" dirty="0" smtClean="0">
                    <a:cs typeface="B Nazanin" pitchFamily="2" charset="-78"/>
                  </a:rPr>
                  <a:t>پرونده</a:t>
                </a:r>
                <a:r>
                  <a:rPr lang="fa-IR" sz="1400" dirty="0">
                    <a:cs typeface="B Nazanin" pitchFamily="2" charset="-78"/>
                  </a:rPr>
                  <a:t>‌</a:t>
                </a:r>
                <a:r>
                  <a:rPr lang="fa-IR" sz="1400" b="1" dirty="0" smtClean="0">
                    <a:cs typeface="B Nazanin" pitchFamily="2" charset="-78"/>
                  </a:rPr>
                  <a:t>ها </a:t>
                </a:r>
                <a:r>
                  <a:rPr lang="fa-IR" sz="1400" b="1" dirty="0" smtClean="0">
                    <a:cs typeface="B Nazanin" pitchFamily="2" charset="-78"/>
                  </a:rPr>
                  <a:t>و اقساط </a:t>
                </a:r>
                <a:r>
                  <a:rPr lang="fa-IR" sz="1400" b="1" dirty="0" smtClean="0">
                    <a:cs typeface="B Nazanin" pitchFamily="2" charset="-78"/>
                  </a:rPr>
                  <a:t>سال</a:t>
                </a:r>
                <a:r>
                  <a:rPr lang="fa-IR" sz="1400" dirty="0">
                    <a:cs typeface="B Nazanin" pitchFamily="2" charset="-78"/>
                  </a:rPr>
                  <a:t>‌</a:t>
                </a:r>
                <a:r>
                  <a:rPr lang="fa-IR" sz="1400" b="1" dirty="0" smtClean="0">
                    <a:cs typeface="B Nazanin" pitchFamily="2" charset="-78"/>
                  </a:rPr>
                  <a:t>های </a:t>
                </a:r>
                <a:r>
                  <a:rPr lang="fa-IR" sz="1400" b="1" dirty="0" smtClean="0">
                    <a:cs typeface="B Nazanin" pitchFamily="2" charset="-78"/>
                  </a:rPr>
                  <a:t>آتی</a:t>
                </a:r>
                <a:endParaRPr lang="fa-IR" sz="1400" b="1" dirty="0">
                  <a:cs typeface="B Nazanin" pitchFamily="2" charset="-78"/>
                </a:endParaRPr>
              </a:p>
            </p:txBody>
          </p:sp>
          <p:sp>
            <p:nvSpPr>
              <p:cNvPr id="15" name="TextBox 14"/>
              <p:cNvSpPr txBox="1"/>
              <p:nvPr/>
            </p:nvSpPr>
            <p:spPr>
              <a:xfrm>
                <a:off x="1770553" y="1219200"/>
                <a:ext cx="1685330" cy="333687"/>
              </a:xfrm>
              <a:prstGeom prst="rect">
                <a:avLst/>
              </a:prstGeom>
              <a:solidFill>
                <a:schemeClr val="bg1"/>
              </a:solidFill>
              <a:ln>
                <a:solidFill>
                  <a:schemeClr val="tx1"/>
                </a:solidFill>
              </a:ln>
              <a:effectLst/>
            </p:spPr>
            <p:txBody>
              <a:bodyPr wrap="none" rtlCol="1">
                <a:spAutoFit/>
              </a:bodyPr>
              <a:lstStyle/>
              <a:p>
                <a:pPr algn="r" rtl="1"/>
                <a:r>
                  <a:rPr lang="fa-IR" sz="1400" b="1" dirty="0" smtClean="0">
                    <a:cs typeface="B Nazanin" pitchFamily="2" charset="-78"/>
                  </a:rPr>
                  <a:t>اعطای تسهیلات به افراد</a:t>
                </a:r>
                <a:endParaRPr lang="fa-IR" sz="1400" b="1" dirty="0">
                  <a:cs typeface="B Nazanin" pitchFamily="2" charset="-78"/>
                </a:endParaRPr>
              </a:p>
            </p:txBody>
          </p:sp>
          <p:cxnSp>
            <p:nvCxnSpPr>
              <p:cNvPr id="16" name="Straight Arrow Connector 15"/>
              <p:cNvCxnSpPr/>
              <p:nvPr/>
            </p:nvCxnSpPr>
            <p:spPr>
              <a:xfrm rot="5400000">
                <a:off x="2411306" y="3227494"/>
                <a:ext cx="360000" cy="1012"/>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318901" y="3426023"/>
                <a:ext cx="2136985" cy="3336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1">
                <a:spAutoFit/>
              </a:bodyPr>
              <a:lstStyle/>
              <a:p>
                <a:pPr algn="ctr"/>
                <a:r>
                  <a:rPr lang="fa-IR" sz="1400" b="1" dirty="0" smtClean="0">
                    <a:cs typeface="B Nazanin" pitchFamily="2" charset="-78"/>
                  </a:rPr>
                  <a:t>تعیین نرخ تنزیل</a:t>
                </a:r>
                <a:endParaRPr lang="fa-IR" sz="1400" b="1" dirty="0">
                  <a:cs typeface="B Nazanin" pitchFamily="2" charset="-78"/>
                </a:endParaRPr>
              </a:p>
            </p:txBody>
          </p:sp>
          <p:cxnSp>
            <p:nvCxnSpPr>
              <p:cNvPr id="18" name="Straight Arrow Connector 17"/>
              <p:cNvCxnSpPr/>
              <p:nvPr/>
            </p:nvCxnSpPr>
            <p:spPr>
              <a:xfrm rot="5400000">
                <a:off x="2411306" y="3916271"/>
                <a:ext cx="360000" cy="1012"/>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1222547" y="4114800"/>
                <a:ext cx="2794014" cy="3336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1">
                <a:spAutoFit/>
              </a:bodyPr>
              <a:lstStyle/>
              <a:p>
                <a:r>
                  <a:rPr lang="fa-IR" sz="1400" b="1" dirty="0" smtClean="0">
                    <a:cs typeface="B Nazanin" pitchFamily="2" charset="-78"/>
                  </a:rPr>
                  <a:t>تعیین ارزش سبد (ارزش فعلی اقساط آتی)</a:t>
                </a:r>
                <a:endParaRPr lang="fa-IR" sz="1400" b="1" dirty="0">
                  <a:cs typeface="B Nazanin" pitchFamily="2" charset="-78"/>
                </a:endParaRPr>
              </a:p>
            </p:txBody>
          </p:sp>
          <p:cxnSp>
            <p:nvCxnSpPr>
              <p:cNvPr id="20" name="Straight Arrow Connector 19"/>
              <p:cNvCxnSpPr/>
              <p:nvPr/>
            </p:nvCxnSpPr>
            <p:spPr>
              <a:xfrm rot="5400000">
                <a:off x="2411306" y="4602071"/>
                <a:ext cx="360000" cy="1012"/>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1" name="Elbow Connector 20"/>
              <p:cNvCxnSpPr>
                <a:stCxn id="23" idx="3"/>
                <a:endCxn id="12" idx="3"/>
              </p:cNvCxnSpPr>
              <p:nvPr/>
            </p:nvCxnSpPr>
            <p:spPr>
              <a:xfrm flipV="1">
                <a:off x="3113322" y="2221267"/>
                <a:ext cx="1159684" cy="2746177"/>
              </a:xfrm>
              <a:prstGeom prst="bentConnector3">
                <a:avLst>
                  <a:gd name="adj1" fmla="val 12002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4883716" y="3423621"/>
                <a:ext cx="714645" cy="31258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1">
                <a:spAutoFit/>
              </a:bodyPr>
              <a:lstStyle/>
              <a:p>
                <a:r>
                  <a:rPr lang="fa-IR" sz="1400" b="1" dirty="0" smtClean="0">
                    <a:cs typeface="B Nazanin" pitchFamily="2" charset="-78"/>
                  </a:rPr>
                  <a:t>بازخورد</a:t>
                </a:r>
                <a:endParaRPr lang="fa-IR" sz="1400" b="1" dirty="0">
                  <a:cs typeface="B Nazanin" pitchFamily="2" charset="-78"/>
                </a:endParaRPr>
              </a:p>
            </p:txBody>
          </p:sp>
          <p:sp>
            <p:nvSpPr>
              <p:cNvPr id="23" name="TextBox 22"/>
              <p:cNvSpPr txBox="1"/>
              <p:nvPr/>
            </p:nvSpPr>
            <p:spPr>
              <a:xfrm>
                <a:off x="2088970" y="4800600"/>
                <a:ext cx="1024352" cy="3336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1">
                <a:spAutoFit/>
              </a:bodyPr>
              <a:lstStyle/>
              <a:p>
                <a:r>
                  <a:rPr lang="fa-IR" sz="1400" b="1" dirty="0" smtClean="0">
                    <a:cs typeface="B Nazanin" pitchFamily="2" charset="-78"/>
                  </a:rPr>
                  <a:t>طراحی اوراق </a:t>
                </a:r>
                <a:endParaRPr lang="fa-IR" sz="1400" b="1" dirty="0">
                  <a:cs typeface="B Nazanin" pitchFamily="2" charset="-78"/>
                </a:endParaRPr>
              </a:p>
            </p:txBody>
          </p:sp>
          <p:sp>
            <p:nvSpPr>
              <p:cNvPr id="24" name="TextBox 23"/>
              <p:cNvSpPr txBox="1"/>
              <p:nvPr/>
            </p:nvSpPr>
            <p:spPr>
              <a:xfrm>
                <a:off x="6629400" y="4800600"/>
                <a:ext cx="955975" cy="3336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1">
                <a:spAutoFit/>
              </a:bodyPr>
              <a:lstStyle/>
              <a:p>
                <a:r>
                  <a:rPr lang="fa-IR" sz="1400" b="1" dirty="0" smtClean="0">
                    <a:cs typeface="B Nazanin" pitchFamily="2" charset="-78"/>
                  </a:rPr>
                  <a:t>نیازهای بازار</a:t>
                </a:r>
                <a:endParaRPr lang="fa-IR" sz="1400" b="1" dirty="0">
                  <a:cs typeface="B Nazanin" pitchFamily="2" charset="-78"/>
                </a:endParaRPr>
              </a:p>
            </p:txBody>
          </p:sp>
          <p:cxnSp>
            <p:nvCxnSpPr>
              <p:cNvPr id="25" name="Elbow Connector 24"/>
              <p:cNvCxnSpPr>
                <a:stCxn id="24" idx="2"/>
                <a:endCxn id="23" idx="2"/>
              </p:cNvCxnSpPr>
              <p:nvPr/>
            </p:nvCxnSpPr>
            <p:spPr>
              <a:xfrm rot="5400000">
                <a:off x="4853832" y="2881166"/>
                <a:ext cx="13769" cy="4506242"/>
              </a:xfrm>
              <a:prstGeom prst="bentConnector3">
                <a:avLst>
                  <a:gd name="adj1" fmla="val 180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38475" y="5483423"/>
                <a:ext cx="669443" cy="3336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1">
                <a:spAutoFit/>
              </a:bodyPr>
              <a:lstStyle/>
              <a:p>
                <a:r>
                  <a:rPr lang="fa-IR" sz="1400" b="1" dirty="0" smtClean="0">
                    <a:cs typeface="B Nazanin" pitchFamily="2" charset="-78"/>
                  </a:rPr>
                  <a:t>بازخورد</a:t>
                </a:r>
                <a:endParaRPr lang="fa-IR" sz="1400" b="1" dirty="0">
                  <a:cs typeface="B Nazanin" pitchFamily="2" charset="-78"/>
                </a:endParaRPr>
              </a:p>
            </p:txBody>
          </p:sp>
        </p:grpSp>
        <p:cxnSp>
          <p:nvCxnSpPr>
            <p:cNvPr id="8" name="Elbow Connector 7"/>
            <p:cNvCxnSpPr>
              <a:stCxn id="23" idx="1"/>
              <a:endCxn id="17" idx="1"/>
            </p:cNvCxnSpPr>
            <p:nvPr/>
          </p:nvCxnSpPr>
          <p:spPr>
            <a:xfrm rot="10800000">
              <a:off x="1596818" y="3897668"/>
              <a:ext cx="770069" cy="1374577"/>
            </a:xfrm>
            <a:prstGeom prst="bentConnector3">
              <a:avLst>
                <a:gd name="adj1" fmla="val 13014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5400000">
              <a:off x="578672" y="4305778"/>
              <a:ext cx="714645" cy="31258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1">
              <a:spAutoFit/>
            </a:bodyPr>
            <a:lstStyle/>
            <a:p>
              <a:r>
                <a:rPr lang="fa-IR" sz="1400" b="1" dirty="0" smtClean="0">
                  <a:cs typeface="B Nazanin" pitchFamily="2" charset="-78"/>
                </a:rPr>
                <a:t>بازخورد</a:t>
              </a:r>
              <a:endParaRPr lang="fa-IR" sz="1400" b="1" dirty="0">
                <a:cs typeface="B Nazanin" pitchFamily="2" charset="-78"/>
              </a:endParaRPr>
            </a:p>
          </p:txBody>
        </p:sp>
      </p:grpSp>
    </p:spTree>
    <p:extLst>
      <p:ext uri="{BB962C8B-B14F-4D97-AF65-F5344CB8AC3E}">
        <p14:creationId xmlns:p14="http://schemas.microsoft.com/office/powerpoint/2010/main" val="145530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r" rtl="1"/>
            <a:r>
              <a:rPr lang="fa-IR" dirty="0" smtClean="0">
                <a:cs typeface="B Nazanin" pitchFamily="2" charset="-78"/>
              </a:rPr>
              <a:t>1-1) آمار کلی بازار، </a:t>
            </a:r>
            <a:r>
              <a:rPr lang="fa-IR" sz="2400" dirty="0" smtClean="0">
                <a:cs typeface="B Nazanin" pitchFamily="2" charset="-78"/>
              </a:rPr>
              <a:t>تراکم خانوار در سطح کشور</a:t>
            </a:r>
            <a:endParaRPr lang="en-US" sz="2400" dirty="0">
              <a:cs typeface="B Nazanin" pitchFamily="2" charset="-78"/>
            </a:endParaRPr>
          </a:p>
        </p:txBody>
      </p:sp>
      <p:graphicFrame>
        <p:nvGraphicFramePr>
          <p:cNvPr id="7" name="Content Placeholder 4"/>
          <p:cNvGraphicFramePr>
            <a:graphicFrameLocks/>
          </p:cNvGraphicFramePr>
          <p:nvPr>
            <p:extLst>
              <p:ext uri="{D42A27DB-BD31-4B8C-83A1-F6EECF244321}">
                <p14:modId xmlns:p14="http://schemas.microsoft.com/office/powerpoint/2010/main" val="811637668"/>
              </p:ext>
            </p:extLst>
          </p:nvPr>
        </p:nvGraphicFramePr>
        <p:xfrm>
          <a:off x="4139952" y="1700808"/>
          <a:ext cx="4796606" cy="4198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txBox="1">
            <a:spLocks/>
          </p:cNvSpPr>
          <p:nvPr/>
        </p:nvSpPr>
        <p:spPr>
          <a:xfrm>
            <a:off x="395536" y="2060848"/>
            <a:ext cx="3384376" cy="3989040"/>
          </a:xfrm>
          <a:prstGeom prst="rect">
            <a:avLst/>
          </a:prstGeom>
          <a:solidFill>
            <a:schemeClr val="accent5">
              <a:lumMod val="40000"/>
              <a:lumOff val="60000"/>
            </a:schemeClr>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dirty="0" smtClean="0">
                <a:cs typeface="B Nazanin" pitchFamily="2" charset="-78"/>
              </a:rPr>
              <a:t>در سال 1390، استان البرز با نسبت 1/01 خانوار در هر خانه کم</a:t>
            </a:r>
            <a:r>
              <a:rPr lang="fa-IR" dirty="0">
                <a:cs typeface="B Nazanin" pitchFamily="2" charset="-78"/>
              </a:rPr>
              <a:t>‌</a:t>
            </a:r>
            <a:r>
              <a:rPr lang="fa-IR" dirty="0" smtClean="0">
                <a:cs typeface="B Nazanin" pitchFamily="2" charset="-78"/>
              </a:rPr>
              <a:t>ترین، و استان سیستان و بلوچستان با نسبت 1/21 خانوار در هر خانه بیش</a:t>
            </a:r>
            <a:r>
              <a:rPr lang="fa-IR" dirty="0">
                <a:cs typeface="B Nazanin" pitchFamily="2" charset="-78"/>
              </a:rPr>
              <a:t>‌</a:t>
            </a:r>
            <a:r>
              <a:rPr lang="fa-IR" dirty="0" smtClean="0">
                <a:cs typeface="B Nazanin" pitchFamily="2" charset="-78"/>
              </a:rPr>
              <a:t>ترین آمار تراکم خانوار را به خود اختصاص داده</a:t>
            </a:r>
            <a:r>
              <a:rPr lang="fa-IR" dirty="0">
                <a:cs typeface="B Nazanin" pitchFamily="2" charset="-78"/>
              </a:rPr>
              <a:t>‌</a:t>
            </a:r>
            <a:r>
              <a:rPr lang="fa-IR" dirty="0" smtClean="0">
                <a:cs typeface="B Nazanin" pitchFamily="2" charset="-78"/>
              </a:rPr>
              <a:t>اند.</a:t>
            </a:r>
            <a:endParaRPr lang="en-US" dirty="0">
              <a:cs typeface="B Nazanin" pitchFamily="2" charset="-78"/>
            </a:endParaRPr>
          </a:p>
        </p:txBody>
      </p:sp>
    </p:spTree>
    <p:extLst>
      <p:ext uri="{BB962C8B-B14F-4D97-AF65-F5344CB8AC3E}">
        <p14:creationId xmlns:p14="http://schemas.microsoft.com/office/powerpoint/2010/main" val="3714008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800" dirty="0" smtClean="0">
                <a:cs typeface="B Nazanin" pitchFamily="2" charset="-78"/>
              </a:rPr>
              <a:t>1-3) ابزارهای نوین، </a:t>
            </a:r>
            <a:r>
              <a:rPr lang="fa-IR" sz="2400" dirty="0" smtClean="0">
                <a:cs typeface="B Nazanin" pitchFamily="2" charset="-78"/>
              </a:rPr>
              <a:t>طرف تقاضا، بازار ثانویۀ رهن، تعامل با بازار</a:t>
            </a:r>
            <a:endParaRPr lang="en-US" sz="2400" dirty="0">
              <a:cs typeface="B Nazanin" pitchFamily="2" charset="-78"/>
            </a:endParaRPr>
          </a:p>
        </p:txBody>
      </p:sp>
      <p:graphicFrame>
        <p:nvGraphicFramePr>
          <p:cNvPr id="3" name="Content Placeholder 5"/>
          <p:cNvGraphicFramePr>
            <a:graphicFrameLocks noGrp="1"/>
          </p:cNvGraphicFramePr>
          <p:nvPr>
            <p:ph idx="1"/>
            <p:extLst>
              <p:ext uri="{D42A27DB-BD31-4B8C-83A1-F6EECF244321}">
                <p14:modId xmlns:p14="http://schemas.microsoft.com/office/powerpoint/2010/main" val="3138643721"/>
              </p:ext>
            </p:extLst>
          </p:nvPr>
        </p:nvGraphicFramePr>
        <p:xfrm>
          <a:off x="3563888" y="2060848"/>
          <a:ext cx="5338936" cy="3184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4"/>
          <p:cNvGraphicFramePr>
            <a:graphicFrameLocks/>
          </p:cNvGraphicFramePr>
          <p:nvPr>
            <p:extLst>
              <p:ext uri="{D42A27DB-BD31-4B8C-83A1-F6EECF244321}">
                <p14:modId xmlns:p14="http://schemas.microsoft.com/office/powerpoint/2010/main" val="4223627358"/>
              </p:ext>
            </p:extLst>
          </p:nvPr>
        </p:nvGraphicFramePr>
        <p:xfrm>
          <a:off x="611560" y="3212976"/>
          <a:ext cx="2880320" cy="2664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452546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200" dirty="0" smtClean="0">
                <a:cs typeface="B Nazanin" pitchFamily="2" charset="-78"/>
              </a:rPr>
              <a:t>1-3) ابزارهای نوین، </a:t>
            </a:r>
            <a:r>
              <a:rPr lang="fa-IR" sz="2400" dirty="0" smtClean="0">
                <a:cs typeface="B Nazanin" pitchFamily="2" charset="-78"/>
              </a:rPr>
              <a:t>طرف تقاضا، مشارکت زمانی</a:t>
            </a:r>
            <a:endParaRPr lang="en-US" sz="2400" dirty="0">
              <a:cs typeface="B Nazanin" pitchFamily="2" charset="-78"/>
            </a:endParaRPr>
          </a:p>
        </p:txBody>
      </p:sp>
      <p:sp>
        <p:nvSpPr>
          <p:cNvPr id="3" name="Rectangle 2"/>
          <p:cNvSpPr/>
          <p:nvPr/>
        </p:nvSpPr>
        <p:spPr>
          <a:xfrm>
            <a:off x="251520" y="1484784"/>
            <a:ext cx="8568952" cy="4572000"/>
          </a:xfrm>
          <a:prstGeom prst="rect">
            <a:avLst/>
          </a:prstGeom>
          <a:solidFill>
            <a:schemeClr val="accent5">
              <a:lumMod val="40000"/>
              <a:lumOff val="60000"/>
            </a:schemeClr>
          </a:solidFill>
        </p:spPr>
        <p:txBody>
          <a:bodyPr wrap="square">
            <a:spAutoFit/>
          </a:bodyPr>
          <a:lstStyle/>
          <a:p>
            <a:pPr marL="457200" lvl="0" indent="-457200" algn="justLow" rtl="1">
              <a:buFont typeface="Arial" pitchFamily="34" charset="0"/>
              <a:buChar char="•"/>
            </a:pPr>
            <a:r>
              <a:rPr lang="fa-IR" sz="2800" dirty="0">
                <a:latin typeface="Arial Unicode MS" pitchFamily="34" charset="-128"/>
                <a:ea typeface="Arial Unicode MS" pitchFamily="34" charset="-128"/>
                <a:cs typeface="B Nazanin" pitchFamily="2" charset="-78"/>
              </a:rPr>
              <a:t>نوعی مالکیت یا حق استفاده از دارایی‌ یا امکاناتی معین است.  این دارایی‌ معمولاً واحدهای مجموعۀ تفریحی و رفاهی است که چند گروه حق استفاده از آن را دارند </a:t>
            </a:r>
            <a:r>
              <a:rPr lang="fa-IR" sz="2800" dirty="0" smtClean="0">
                <a:latin typeface="Arial Unicode MS" pitchFamily="34" charset="-128"/>
                <a:ea typeface="Arial Unicode MS" pitchFamily="34" charset="-128"/>
                <a:cs typeface="B Nazanin" pitchFamily="2" charset="-78"/>
              </a:rPr>
              <a:t>و به</a:t>
            </a:r>
            <a:r>
              <a:rPr lang="fa-IR" sz="2800" dirty="0" smtClean="0">
                <a:cs typeface="B Nazanin" pitchFamily="2" charset="-78"/>
              </a:rPr>
              <a:t>‌</a:t>
            </a:r>
            <a:r>
              <a:rPr lang="fa-IR" sz="2800" dirty="0" smtClean="0">
                <a:latin typeface="Arial Unicode MS" pitchFamily="34" charset="-128"/>
                <a:ea typeface="Arial Unicode MS" pitchFamily="34" charset="-128"/>
                <a:cs typeface="B Nazanin" pitchFamily="2" charset="-78"/>
              </a:rPr>
              <a:t> هر مشترک </a:t>
            </a:r>
            <a:r>
              <a:rPr lang="fa-IR" sz="2800" dirty="0">
                <a:latin typeface="Arial Unicode MS" pitchFamily="34" charset="-128"/>
                <a:ea typeface="Arial Unicode MS" pitchFamily="34" charset="-128"/>
                <a:cs typeface="B Nazanin" pitchFamily="2" charset="-78"/>
              </a:rPr>
              <a:t>وقت معینی برای استفاده از امکانات (معمولاً یک هفته)  اختصاص می‌یابد. </a:t>
            </a:r>
            <a:endParaRPr lang="en-US" sz="2800" dirty="0" smtClean="0">
              <a:latin typeface="Arial Unicode MS" pitchFamily="34" charset="-128"/>
              <a:ea typeface="Arial Unicode MS" pitchFamily="34" charset="-128"/>
              <a:cs typeface="B Nazanin" pitchFamily="2" charset="-78"/>
            </a:endParaRPr>
          </a:p>
          <a:p>
            <a:pPr marL="457200" indent="-457200" algn="justLow" rtl="1">
              <a:buFont typeface="Arial" pitchFamily="34" charset="0"/>
              <a:buChar char="•"/>
            </a:pPr>
            <a:r>
              <a:rPr lang="fa-IR" sz="2800" dirty="0">
                <a:latin typeface="Arial Unicode MS" pitchFamily="34" charset="-128"/>
                <a:ea typeface="Arial Unicode MS" pitchFamily="34" charset="-128"/>
                <a:cs typeface="B Nazanin" pitchFamily="2" charset="-78"/>
              </a:rPr>
              <a:t>مشارکت زمانی در دهۀ </a:t>
            </a:r>
            <a:r>
              <a:rPr lang="fa-IR" sz="2800" dirty="0" smtClean="0">
                <a:latin typeface="Arial Unicode MS" pitchFamily="34" charset="-128"/>
                <a:ea typeface="Arial Unicode MS" pitchFamily="34" charset="-128"/>
                <a:cs typeface="B Nazanin" pitchFamily="2" charset="-78"/>
              </a:rPr>
              <a:t>1960 در اروپا </a:t>
            </a:r>
            <a:r>
              <a:rPr lang="fa-IR" sz="2800" dirty="0">
                <a:latin typeface="Arial Unicode MS" pitchFamily="34" charset="-128"/>
                <a:ea typeface="Arial Unicode MS" pitchFamily="34" charset="-128"/>
                <a:cs typeface="B Nazanin" pitchFamily="2" charset="-78"/>
              </a:rPr>
              <a:t>پدیدار شد. در آن </a:t>
            </a:r>
            <a:r>
              <a:rPr lang="fa-IR" sz="2800" dirty="0" smtClean="0">
                <a:latin typeface="Arial Unicode MS" pitchFamily="34" charset="-128"/>
                <a:ea typeface="Arial Unicode MS" pitchFamily="34" charset="-128"/>
                <a:cs typeface="B Nazanin" pitchFamily="2" charset="-78"/>
              </a:rPr>
              <a:t>زمان، </a:t>
            </a:r>
            <a:r>
              <a:rPr lang="fa-IR" sz="2800" dirty="0">
                <a:latin typeface="Arial Unicode MS" pitchFamily="34" charset="-128"/>
                <a:ea typeface="Arial Unicode MS" pitchFamily="34" charset="-128"/>
                <a:cs typeface="B Nazanin" pitchFamily="2" charset="-78"/>
              </a:rPr>
              <a:t>یک سازندۀ مجموعه‌های تفریحی و رفاهی اسکی‌بازان در کوه‌های آلپ فرانسه، مشتریان خود را  ترغیب می‌نمود که به‌جای اجارۀ اتاق‌های هتل، آن‌ها را برای دوره‌های خاصی به‌صورت مادام‌العمر خریداری کنند. موفقیت </a:t>
            </a:r>
            <a:r>
              <a:rPr lang="fa-IR" sz="2800" dirty="0" smtClean="0">
                <a:latin typeface="Arial Unicode MS" pitchFamily="34" charset="-128"/>
                <a:ea typeface="Arial Unicode MS" pitchFamily="34" charset="-128"/>
                <a:cs typeface="B Nazanin" pitchFamily="2" charset="-78"/>
              </a:rPr>
              <a:t>چشم</a:t>
            </a:r>
            <a:r>
              <a:rPr lang="fa-IR" sz="2800" dirty="0">
                <a:cs typeface="B Nazanin" pitchFamily="2" charset="-78"/>
              </a:rPr>
              <a:t>‌</a:t>
            </a:r>
            <a:r>
              <a:rPr lang="fa-IR" sz="2800" dirty="0" smtClean="0">
                <a:latin typeface="Arial Unicode MS" pitchFamily="34" charset="-128"/>
                <a:ea typeface="Arial Unicode MS" pitchFamily="34" charset="-128"/>
                <a:cs typeface="B Nazanin" pitchFamily="2" charset="-78"/>
              </a:rPr>
              <a:t>گیر آن سازنده </a:t>
            </a:r>
            <a:r>
              <a:rPr lang="fa-IR" sz="2800" dirty="0">
                <a:latin typeface="Arial Unicode MS" pitchFamily="34" charset="-128"/>
                <a:ea typeface="Arial Unicode MS" pitchFamily="34" charset="-128"/>
                <a:cs typeface="B Nazanin" pitchFamily="2" charset="-78"/>
              </a:rPr>
              <a:t>به‌عنوان روشی برای بازاریابی و فروش واحدها در جهان رواج یافت. </a:t>
            </a:r>
            <a:r>
              <a:rPr lang="ar-SA" altLang="en-US" sz="2800" dirty="0">
                <a:latin typeface="Arial Unicode MS" pitchFamily="34" charset="-128"/>
                <a:ea typeface="Arial Unicode MS" pitchFamily="34" charset="-128"/>
                <a:cs typeface="B Nazanin" pitchFamily="2" charset="-78"/>
              </a:rPr>
              <a:t>مالکیت زمانی</a:t>
            </a:r>
            <a:r>
              <a:rPr lang="en-US" altLang="en-US" sz="2800" dirty="0">
                <a:latin typeface="Arial Unicode MS" pitchFamily="34" charset="-128"/>
                <a:ea typeface="Arial Unicode MS" pitchFamily="34" charset="-128"/>
                <a:cs typeface="B Nazanin" pitchFamily="2" charset="-78"/>
              </a:rPr>
              <a:t> </a:t>
            </a:r>
            <a:r>
              <a:rPr lang="ar-SA" altLang="en-US" sz="2800" dirty="0">
                <a:latin typeface="Arial Unicode MS" pitchFamily="34" charset="-128"/>
                <a:ea typeface="Arial Unicode MS" pitchFamily="34" charset="-128"/>
                <a:cs typeface="B Nazanin" pitchFamily="2" charset="-78"/>
              </a:rPr>
              <a:t>در</a:t>
            </a:r>
            <a:r>
              <a:rPr lang="en-US" altLang="en-US" sz="2800" dirty="0">
                <a:latin typeface="Arial Unicode MS" pitchFamily="34" charset="-128"/>
                <a:ea typeface="Arial Unicode MS" pitchFamily="34" charset="-128"/>
                <a:cs typeface="B Nazanin" pitchFamily="2" charset="-78"/>
              </a:rPr>
              <a:t> </a:t>
            </a:r>
            <a:r>
              <a:rPr lang="ar-SA" altLang="en-US" sz="2800" dirty="0">
                <a:latin typeface="Arial Unicode MS" pitchFamily="34" charset="-128"/>
                <a:ea typeface="Arial Unicode MS" pitchFamily="34" charset="-128"/>
                <a:cs typeface="B Nazanin" pitchFamily="2" charset="-78"/>
              </a:rPr>
              <a:t>آمریکا</a:t>
            </a:r>
            <a:r>
              <a:rPr lang="en-US" altLang="en-US" sz="2800" dirty="0">
                <a:latin typeface="Arial Unicode MS" pitchFamily="34" charset="-128"/>
                <a:ea typeface="Arial Unicode MS" pitchFamily="34" charset="-128"/>
                <a:cs typeface="B Nazanin" pitchFamily="2" charset="-78"/>
              </a:rPr>
              <a:t> </a:t>
            </a:r>
            <a:r>
              <a:rPr lang="ar-SA" altLang="en-US" sz="2800" dirty="0">
                <a:latin typeface="Arial Unicode MS" pitchFamily="34" charset="-128"/>
                <a:ea typeface="Arial Unicode MS" pitchFamily="34" charset="-128"/>
                <a:cs typeface="B Nazanin" pitchFamily="2" charset="-78"/>
              </a:rPr>
              <a:t>از</a:t>
            </a:r>
            <a:r>
              <a:rPr lang="en-US" altLang="en-US" sz="2800" dirty="0">
                <a:latin typeface="Arial Unicode MS" pitchFamily="34" charset="-128"/>
                <a:ea typeface="Arial Unicode MS" pitchFamily="34" charset="-128"/>
                <a:cs typeface="B Nazanin" pitchFamily="2" charset="-78"/>
              </a:rPr>
              <a:t> </a:t>
            </a:r>
            <a:r>
              <a:rPr lang="ar-SA" altLang="en-US" sz="2800" dirty="0">
                <a:latin typeface="Arial Unicode MS" pitchFamily="34" charset="-128"/>
                <a:ea typeface="Arial Unicode MS" pitchFamily="34" charset="-128"/>
                <a:cs typeface="B Nazanin" pitchFamily="2" charset="-78"/>
              </a:rPr>
              <a:t>دهۀ</a:t>
            </a:r>
            <a:r>
              <a:rPr lang="en-US" altLang="en-US" sz="2800" dirty="0">
                <a:latin typeface="Arial Unicode MS" pitchFamily="34" charset="-128"/>
                <a:ea typeface="Arial Unicode MS" pitchFamily="34" charset="-128"/>
                <a:cs typeface="B Nazanin" pitchFamily="2" charset="-78"/>
              </a:rPr>
              <a:t> </a:t>
            </a:r>
            <a:r>
              <a:rPr lang="fa-IR" altLang="en-US" sz="2800" dirty="0" smtClean="0">
                <a:latin typeface="Arial Unicode MS" pitchFamily="34" charset="-128"/>
                <a:ea typeface="Arial Unicode MS" pitchFamily="34" charset="-128"/>
                <a:cs typeface="B Nazanin" pitchFamily="2" charset="-78"/>
              </a:rPr>
              <a:t>1990 آغاز </a:t>
            </a:r>
            <a:r>
              <a:rPr lang="fa-IR" altLang="en-US" sz="2800" dirty="0">
                <a:latin typeface="Arial Unicode MS" pitchFamily="34" charset="-128"/>
                <a:ea typeface="Arial Unicode MS" pitchFamily="34" charset="-128"/>
                <a:cs typeface="B Nazanin" pitchFamily="2" charset="-78"/>
              </a:rPr>
              <a:t>شد</a:t>
            </a:r>
            <a:r>
              <a:rPr lang="en-US" altLang="en-US" sz="2800" dirty="0">
                <a:latin typeface="Arial Unicode MS" pitchFamily="34" charset="-128"/>
                <a:ea typeface="Arial Unicode MS" pitchFamily="34" charset="-128"/>
                <a:cs typeface="B Nazanin" pitchFamily="2" charset="-78"/>
              </a:rPr>
              <a:t>.</a:t>
            </a:r>
            <a:endParaRPr lang="en-US" sz="2800" dirty="0">
              <a:latin typeface="Arial Unicode MS" pitchFamily="34" charset="-128"/>
              <a:ea typeface="Arial Unicode MS" pitchFamily="34" charset="-128"/>
              <a:cs typeface="B Nazanin" pitchFamily="2" charset="-78"/>
            </a:endParaRPr>
          </a:p>
          <a:p>
            <a:pPr lvl="0" algn="justLow" rtl="1"/>
            <a:endParaRPr lang="fa-IR" sz="2800" dirty="0">
              <a:latin typeface="Arial Unicode MS" pitchFamily="34" charset="-128"/>
              <a:ea typeface="Arial Unicode MS" pitchFamily="34" charset="-128"/>
              <a:cs typeface="B Nazanin" pitchFamily="2" charset="-78"/>
            </a:endParaRPr>
          </a:p>
        </p:txBody>
      </p:sp>
    </p:spTree>
    <p:extLst>
      <p:ext uri="{BB962C8B-B14F-4D97-AF65-F5344CB8AC3E}">
        <p14:creationId xmlns:p14="http://schemas.microsoft.com/office/powerpoint/2010/main" val="28596043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200" dirty="0" smtClean="0">
                <a:cs typeface="B Nazanin" pitchFamily="2" charset="-78"/>
              </a:rPr>
              <a:t>1-3) ابزارهای نوین، </a:t>
            </a:r>
            <a:r>
              <a:rPr lang="fa-IR" sz="2400" dirty="0" smtClean="0">
                <a:cs typeface="B Nazanin" pitchFamily="2" charset="-78"/>
              </a:rPr>
              <a:t>طرف تقاضا، مشارکت زمانی، تنوع</a:t>
            </a:r>
            <a:endParaRPr lang="en-US" sz="2400" dirty="0">
              <a:cs typeface="B Nazanin" pitchFamily="2" charset="-78"/>
            </a:endParaRPr>
          </a:p>
        </p:txBody>
      </p:sp>
      <p:graphicFrame>
        <p:nvGraphicFramePr>
          <p:cNvPr id="4" name="Content Placeholder 9"/>
          <p:cNvGraphicFramePr>
            <a:graphicFrameLocks noGrp="1"/>
          </p:cNvGraphicFramePr>
          <p:nvPr>
            <p:ph idx="1"/>
            <p:extLst>
              <p:ext uri="{D42A27DB-BD31-4B8C-83A1-F6EECF244321}">
                <p14:modId xmlns:p14="http://schemas.microsoft.com/office/powerpoint/2010/main" val="1725722618"/>
              </p:ext>
            </p:extLst>
          </p:nvPr>
        </p:nvGraphicFramePr>
        <p:xfrm>
          <a:off x="467544" y="1484784"/>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17056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800" dirty="0" smtClean="0">
                <a:cs typeface="B Nazanin" pitchFamily="2" charset="-78"/>
              </a:rPr>
              <a:t>1-3) ابزارهای نوین، </a:t>
            </a:r>
            <a:r>
              <a:rPr lang="fa-IR" sz="2400" dirty="0" smtClean="0">
                <a:cs typeface="B Nazanin" pitchFamily="2" charset="-78"/>
              </a:rPr>
              <a:t>طرف تقاضا، مشارکت زمانی، بازیگران جهانی</a:t>
            </a:r>
            <a:endParaRPr lang="en-US" sz="2400" dirty="0">
              <a:cs typeface="B Nazanin" pitchFamily="2" charset="-78"/>
            </a:endParaRPr>
          </a:p>
        </p:txBody>
      </p:sp>
      <p:grpSp>
        <p:nvGrpSpPr>
          <p:cNvPr id="27" name="Group 26"/>
          <p:cNvGrpSpPr/>
          <p:nvPr/>
        </p:nvGrpSpPr>
        <p:grpSpPr>
          <a:xfrm>
            <a:off x="1907704" y="1545304"/>
            <a:ext cx="4542248" cy="4187952"/>
            <a:chOff x="2478024" y="1335024"/>
            <a:chExt cx="4542248" cy="4187952"/>
          </a:xfrm>
          <a:solidFill>
            <a:srgbClr val="FF0000"/>
          </a:solidFill>
        </p:grpSpPr>
        <p:sp>
          <p:nvSpPr>
            <p:cNvPr id="5" name="Isosceles Triangle 4"/>
            <p:cNvSpPr/>
            <p:nvPr/>
          </p:nvSpPr>
          <p:spPr>
            <a:xfrm>
              <a:off x="2478024" y="1335024"/>
              <a:ext cx="4187952" cy="4187952"/>
            </a:xfrm>
            <a:prstGeom prst="triangle">
              <a:avLst/>
            </a:prstGeom>
            <a:grp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grpSp>
          <p:nvGrpSpPr>
            <p:cNvPr id="6" name="Group 5"/>
            <p:cNvGrpSpPr/>
            <p:nvPr/>
          </p:nvGrpSpPr>
          <p:grpSpPr>
            <a:xfrm>
              <a:off x="4298104" y="2076841"/>
              <a:ext cx="2722168" cy="425338"/>
              <a:chOff x="3777843" y="419204"/>
              <a:chExt cx="2722168" cy="425338"/>
            </a:xfrm>
            <a:grpFill/>
          </p:grpSpPr>
          <p:sp>
            <p:nvSpPr>
              <p:cNvPr id="25" name="Rounded Rectangle 24"/>
              <p:cNvSpPr/>
              <p:nvPr/>
            </p:nvSpPr>
            <p:spPr>
              <a:xfrm>
                <a:off x="3777843" y="419204"/>
                <a:ext cx="2722168" cy="425338"/>
              </a:xfrm>
              <a:prstGeom prst="roundRect">
                <a:avLst/>
              </a:prstGeom>
              <a:grpFill/>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6" name="Rounded Rectangle 4"/>
              <p:cNvSpPr/>
              <p:nvPr/>
            </p:nvSpPr>
            <p:spPr>
              <a:xfrm>
                <a:off x="3798606" y="439967"/>
                <a:ext cx="2680642" cy="383812"/>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hlinkClick r:id="rId3"/>
                  </a:rPr>
                  <a:t>Starwood</a:t>
                </a:r>
                <a:endParaRPr lang="en-US" sz="2400" kern="1200" dirty="0">
                  <a:solidFill>
                    <a:schemeClr val="tx1"/>
                  </a:solidFill>
                  <a:latin typeface="Times New Roman" pitchFamily="18" charset="0"/>
                  <a:cs typeface="Times New Roman" pitchFamily="18" charset="0"/>
                </a:endParaRPr>
              </a:p>
            </p:txBody>
          </p:sp>
        </p:grpSp>
        <p:grpSp>
          <p:nvGrpSpPr>
            <p:cNvPr id="7" name="Group 6"/>
            <p:cNvGrpSpPr/>
            <p:nvPr/>
          </p:nvGrpSpPr>
          <p:grpSpPr>
            <a:xfrm>
              <a:off x="4298104" y="2555347"/>
              <a:ext cx="2722168" cy="425338"/>
              <a:chOff x="3777843" y="897710"/>
              <a:chExt cx="2722168" cy="425338"/>
            </a:xfrm>
            <a:grpFill/>
          </p:grpSpPr>
          <p:sp>
            <p:nvSpPr>
              <p:cNvPr id="23" name="Rounded Rectangle 22"/>
              <p:cNvSpPr/>
              <p:nvPr/>
            </p:nvSpPr>
            <p:spPr>
              <a:xfrm>
                <a:off x="3777843" y="897710"/>
                <a:ext cx="2722168" cy="425338"/>
              </a:xfrm>
              <a:prstGeom prst="roundRect">
                <a:avLst/>
              </a:prstGeom>
              <a:grpFill/>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Rounded Rectangle 6"/>
              <p:cNvSpPr/>
              <p:nvPr/>
            </p:nvSpPr>
            <p:spPr>
              <a:xfrm>
                <a:off x="3798606" y="918473"/>
                <a:ext cx="2680642" cy="383812"/>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hlinkClick r:id="rId4"/>
                  </a:rPr>
                  <a:t>Wyndham</a:t>
                </a:r>
                <a:endParaRPr lang="en-US" sz="2400" kern="1200" dirty="0">
                  <a:solidFill>
                    <a:schemeClr val="tx1"/>
                  </a:solidFill>
                  <a:latin typeface="Times New Roman" pitchFamily="18" charset="0"/>
                  <a:cs typeface="Times New Roman" pitchFamily="18" charset="0"/>
                </a:endParaRPr>
              </a:p>
            </p:txBody>
          </p:sp>
        </p:grpSp>
        <p:grpSp>
          <p:nvGrpSpPr>
            <p:cNvPr id="8" name="Group 7"/>
            <p:cNvGrpSpPr/>
            <p:nvPr/>
          </p:nvGrpSpPr>
          <p:grpSpPr>
            <a:xfrm>
              <a:off x="4298104" y="3033853"/>
              <a:ext cx="2722168" cy="425338"/>
              <a:chOff x="3777843" y="1376216"/>
              <a:chExt cx="2722168" cy="425338"/>
            </a:xfrm>
            <a:grpFill/>
          </p:grpSpPr>
          <p:sp>
            <p:nvSpPr>
              <p:cNvPr id="21" name="Rounded Rectangle 20"/>
              <p:cNvSpPr/>
              <p:nvPr/>
            </p:nvSpPr>
            <p:spPr>
              <a:xfrm>
                <a:off x="3777843" y="1376216"/>
                <a:ext cx="2722168" cy="425338"/>
              </a:xfrm>
              <a:prstGeom prst="roundRect">
                <a:avLst/>
              </a:prstGeom>
              <a:grpFill/>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2" name="Rounded Rectangle 8"/>
              <p:cNvSpPr/>
              <p:nvPr/>
            </p:nvSpPr>
            <p:spPr>
              <a:xfrm>
                <a:off x="3798606" y="1396979"/>
                <a:ext cx="2680642" cy="383812"/>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hlinkClick r:id="rId5"/>
                  </a:rPr>
                  <a:t>Accor</a:t>
                </a:r>
                <a:endParaRPr lang="en-US" sz="2400" kern="1200" dirty="0">
                  <a:solidFill>
                    <a:schemeClr val="tx1"/>
                  </a:solidFill>
                  <a:latin typeface="Times New Roman" pitchFamily="18" charset="0"/>
                  <a:cs typeface="Times New Roman" pitchFamily="18" charset="0"/>
                </a:endParaRPr>
              </a:p>
            </p:txBody>
          </p:sp>
        </p:grpSp>
        <p:grpSp>
          <p:nvGrpSpPr>
            <p:cNvPr id="9" name="Group 8"/>
            <p:cNvGrpSpPr/>
            <p:nvPr/>
          </p:nvGrpSpPr>
          <p:grpSpPr>
            <a:xfrm>
              <a:off x="4298104" y="3512359"/>
              <a:ext cx="2722168" cy="425338"/>
              <a:chOff x="3777843" y="1854722"/>
              <a:chExt cx="2722168" cy="425338"/>
            </a:xfrm>
            <a:grpFill/>
          </p:grpSpPr>
          <p:sp>
            <p:nvSpPr>
              <p:cNvPr id="19" name="Rounded Rectangle 18"/>
              <p:cNvSpPr/>
              <p:nvPr/>
            </p:nvSpPr>
            <p:spPr>
              <a:xfrm>
                <a:off x="3777843" y="1854722"/>
                <a:ext cx="2722168" cy="425338"/>
              </a:xfrm>
              <a:prstGeom prst="roundRect">
                <a:avLst/>
              </a:prstGeom>
              <a:grpFill/>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Rounded Rectangle 10"/>
              <p:cNvSpPr/>
              <p:nvPr/>
            </p:nvSpPr>
            <p:spPr>
              <a:xfrm>
                <a:off x="3798606" y="1875485"/>
                <a:ext cx="2680642" cy="383812"/>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hlinkClick r:id="rId6"/>
                  </a:rPr>
                  <a:t>Hyatt</a:t>
                </a:r>
                <a:endParaRPr lang="en-US" sz="2400" kern="1200" dirty="0">
                  <a:solidFill>
                    <a:schemeClr val="tx1"/>
                  </a:solidFill>
                  <a:latin typeface="Times New Roman" pitchFamily="18" charset="0"/>
                  <a:cs typeface="Times New Roman" pitchFamily="18" charset="0"/>
                </a:endParaRPr>
              </a:p>
            </p:txBody>
          </p:sp>
        </p:grpSp>
        <p:grpSp>
          <p:nvGrpSpPr>
            <p:cNvPr id="10" name="Group 9"/>
            <p:cNvGrpSpPr/>
            <p:nvPr/>
          </p:nvGrpSpPr>
          <p:grpSpPr>
            <a:xfrm>
              <a:off x="4298104" y="3990866"/>
              <a:ext cx="2722168" cy="425338"/>
              <a:chOff x="3777843" y="2333229"/>
              <a:chExt cx="2722168" cy="425338"/>
            </a:xfrm>
            <a:grpFill/>
          </p:grpSpPr>
          <p:sp>
            <p:nvSpPr>
              <p:cNvPr id="17" name="Rounded Rectangle 16"/>
              <p:cNvSpPr/>
              <p:nvPr/>
            </p:nvSpPr>
            <p:spPr>
              <a:xfrm>
                <a:off x="3777843" y="2333229"/>
                <a:ext cx="2722168" cy="425338"/>
              </a:xfrm>
              <a:prstGeom prst="roundRect">
                <a:avLst/>
              </a:prstGeom>
              <a:grpFill/>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Rounded Rectangle 12"/>
              <p:cNvSpPr/>
              <p:nvPr/>
            </p:nvSpPr>
            <p:spPr>
              <a:xfrm>
                <a:off x="3798606" y="2353992"/>
                <a:ext cx="2680642" cy="383812"/>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hlinkClick r:id="rId7"/>
                  </a:rPr>
                  <a:t>Hilton</a:t>
                </a:r>
                <a:endParaRPr lang="en-US" sz="2400" kern="1200" dirty="0">
                  <a:solidFill>
                    <a:schemeClr val="tx1"/>
                  </a:solidFill>
                  <a:latin typeface="Times New Roman" pitchFamily="18" charset="0"/>
                  <a:cs typeface="Times New Roman" pitchFamily="18" charset="0"/>
                </a:endParaRPr>
              </a:p>
            </p:txBody>
          </p:sp>
        </p:grpSp>
        <p:grpSp>
          <p:nvGrpSpPr>
            <p:cNvPr id="11" name="Group 10"/>
            <p:cNvGrpSpPr/>
            <p:nvPr/>
          </p:nvGrpSpPr>
          <p:grpSpPr>
            <a:xfrm>
              <a:off x="4298104" y="4469372"/>
              <a:ext cx="2722168" cy="425338"/>
              <a:chOff x="3777843" y="2811735"/>
              <a:chExt cx="2722168" cy="425338"/>
            </a:xfrm>
            <a:grpFill/>
          </p:grpSpPr>
          <p:sp>
            <p:nvSpPr>
              <p:cNvPr id="15" name="Rounded Rectangle 14"/>
              <p:cNvSpPr/>
              <p:nvPr/>
            </p:nvSpPr>
            <p:spPr>
              <a:xfrm>
                <a:off x="3777843" y="2811735"/>
                <a:ext cx="2722168" cy="425338"/>
              </a:xfrm>
              <a:prstGeom prst="roundRect">
                <a:avLst/>
              </a:prstGeom>
              <a:grpFill/>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6" name="Rounded Rectangle 14"/>
              <p:cNvSpPr/>
              <p:nvPr/>
            </p:nvSpPr>
            <p:spPr>
              <a:xfrm>
                <a:off x="3798606" y="2832498"/>
                <a:ext cx="2680642" cy="383812"/>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hlinkClick r:id="rId8"/>
                  </a:rPr>
                  <a:t>Marriott</a:t>
                </a:r>
                <a:endParaRPr lang="en-US" sz="2400" kern="1200" dirty="0">
                  <a:solidFill>
                    <a:schemeClr val="tx1"/>
                  </a:solidFill>
                  <a:latin typeface="Times New Roman" pitchFamily="18" charset="0"/>
                  <a:cs typeface="Times New Roman" pitchFamily="18" charset="0"/>
                </a:endParaRPr>
              </a:p>
            </p:txBody>
          </p:sp>
        </p:grpSp>
        <p:grpSp>
          <p:nvGrpSpPr>
            <p:cNvPr id="12" name="Group 11"/>
            <p:cNvGrpSpPr/>
            <p:nvPr/>
          </p:nvGrpSpPr>
          <p:grpSpPr>
            <a:xfrm>
              <a:off x="4298104" y="4947878"/>
              <a:ext cx="2722168" cy="425338"/>
              <a:chOff x="3777843" y="3290241"/>
              <a:chExt cx="2722168" cy="425338"/>
            </a:xfrm>
            <a:grpFill/>
          </p:grpSpPr>
          <p:sp>
            <p:nvSpPr>
              <p:cNvPr id="13" name="Rounded Rectangle 12"/>
              <p:cNvSpPr/>
              <p:nvPr/>
            </p:nvSpPr>
            <p:spPr>
              <a:xfrm>
                <a:off x="3777843" y="3290241"/>
                <a:ext cx="2722168" cy="425338"/>
              </a:xfrm>
              <a:prstGeom prst="roundRect">
                <a:avLst/>
              </a:prstGeom>
              <a:grpFill/>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 name="Rounded Rectangle 16"/>
              <p:cNvSpPr/>
              <p:nvPr/>
            </p:nvSpPr>
            <p:spPr>
              <a:xfrm>
                <a:off x="3798606" y="3311004"/>
                <a:ext cx="2680642" cy="383812"/>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hlinkClick r:id="rId9"/>
                  </a:rPr>
                  <a:t>Disney</a:t>
                </a:r>
                <a:endParaRPr lang="fa-IR" sz="2400" kern="1200" dirty="0">
                  <a:solidFill>
                    <a:schemeClr val="tx1"/>
                  </a:solidFill>
                  <a:latin typeface="Times New Roman" pitchFamily="18" charset="0"/>
                  <a:cs typeface="Times New Roman" pitchFamily="18" charset="0"/>
                </a:endParaRPr>
              </a:p>
            </p:txBody>
          </p:sp>
        </p:grpSp>
      </p:grpSp>
    </p:spTree>
    <p:extLst>
      <p:ext uri="{BB962C8B-B14F-4D97-AF65-F5344CB8AC3E}">
        <p14:creationId xmlns:p14="http://schemas.microsoft.com/office/powerpoint/2010/main" val="5292811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200" dirty="0" smtClean="0">
                <a:cs typeface="B Nazanin" pitchFamily="2" charset="-78"/>
              </a:rPr>
              <a:t>1-3) ابزارهای نوین، </a:t>
            </a:r>
            <a:r>
              <a:rPr lang="fa-IR" sz="2400" dirty="0" smtClean="0">
                <a:cs typeface="B Nazanin" pitchFamily="2" charset="-78"/>
              </a:rPr>
              <a:t>طرف تقاضا، مشارکت زمانی، اندازۀ صنعت</a:t>
            </a:r>
            <a:endParaRPr lang="en-US" sz="2400" dirty="0">
              <a:cs typeface="B Nazanin" pitchFamily="2" charset="-78"/>
            </a:endParaRPr>
          </a:p>
        </p:txBody>
      </p:sp>
      <p:sp>
        <p:nvSpPr>
          <p:cNvPr id="3" name="Rectangle 2"/>
          <p:cNvSpPr/>
          <p:nvPr/>
        </p:nvSpPr>
        <p:spPr>
          <a:xfrm>
            <a:off x="3563888" y="1484784"/>
            <a:ext cx="5303520" cy="4480560"/>
          </a:xfrm>
          <a:prstGeom prst="rect">
            <a:avLst/>
          </a:prstGeom>
          <a:solidFill>
            <a:schemeClr val="accent5">
              <a:lumMod val="40000"/>
              <a:lumOff val="60000"/>
            </a:schemeClr>
          </a:solidFill>
        </p:spPr>
        <p:txBody>
          <a:bodyPr wrap="square">
            <a:spAutoFit/>
          </a:bodyPr>
          <a:lstStyle/>
          <a:p>
            <a:pPr lvl="0" algn="justLow" rtl="1"/>
            <a:r>
              <a:rPr lang="fa-IR" sz="2400" dirty="0">
                <a:latin typeface="Arial Unicode MS" pitchFamily="34" charset="-128"/>
                <a:ea typeface="Arial Unicode MS" pitchFamily="34" charset="-128"/>
                <a:cs typeface="B Nazanin" pitchFamily="2" charset="-78"/>
              </a:rPr>
              <a:t>اندازۀ جهانی این صنعت به‌راحتی قابل‌اندازه‌گیری نیست. بنا به گزارش </a:t>
            </a:r>
            <a:r>
              <a:rPr lang="en-US" sz="2400" dirty="0">
                <a:latin typeface="Times New Roman" pitchFamily="18" charset="0"/>
                <a:ea typeface="Arial Unicode MS" pitchFamily="34" charset="-128"/>
                <a:cs typeface="Times New Roman" pitchFamily="18" charset="0"/>
              </a:rPr>
              <a:t>Interval </a:t>
            </a:r>
            <a:r>
              <a:rPr lang="en-US" sz="2400" dirty="0" smtClean="0">
                <a:latin typeface="Times New Roman" pitchFamily="18" charset="0"/>
                <a:ea typeface="Arial Unicode MS" pitchFamily="34" charset="-128"/>
                <a:cs typeface="Times New Roman" pitchFamily="18" charset="0"/>
              </a:rPr>
              <a:t>International</a:t>
            </a:r>
            <a:r>
              <a:rPr lang="fa-IR" sz="2400" dirty="0" smtClean="0">
                <a:latin typeface="Times New Roman" pitchFamily="18" charset="0"/>
                <a:ea typeface="Arial Unicode MS" pitchFamily="34" charset="-128"/>
                <a:cs typeface="Times New Roman" pitchFamily="18" charset="0"/>
              </a:rPr>
              <a:t> </a:t>
            </a:r>
            <a:r>
              <a:rPr lang="fa-IR" sz="2400" dirty="0" smtClean="0">
                <a:latin typeface="Arial Unicode MS" pitchFamily="34" charset="-128"/>
                <a:ea typeface="Arial Unicode MS" pitchFamily="34" charset="-128"/>
                <a:cs typeface="B Nazanin" pitchFamily="2" charset="-78"/>
              </a:rPr>
              <a:t>در </a:t>
            </a:r>
            <a:r>
              <a:rPr lang="fa-IR" sz="2400" dirty="0">
                <a:latin typeface="Arial Unicode MS" pitchFamily="34" charset="-128"/>
                <a:ea typeface="Arial Unicode MS" pitchFamily="34" charset="-128"/>
                <a:cs typeface="B Nazanin" pitchFamily="2" charset="-78"/>
              </a:rPr>
              <a:t>سال </a:t>
            </a:r>
            <a:r>
              <a:rPr lang="fa-IR" sz="2400" dirty="0" smtClean="0">
                <a:latin typeface="Arial Unicode MS" pitchFamily="34" charset="-128"/>
                <a:ea typeface="Arial Unicode MS" pitchFamily="34" charset="-128"/>
                <a:cs typeface="B Nazanin" pitchFamily="2" charset="-78"/>
              </a:rPr>
              <a:t>2004، فروش </a:t>
            </a:r>
            <a:r>
              <a:rPr lang="fa-IR" sz="2400" dirty="0">
                <a:latin typeface="Arial Unicode MS" pitchFamily="34" charset="-128"/>
                <a:ea typeface="Arial Unicode MS" pitchFamily="34" charset="-128"/>
                <a:cs typeface="B Nazanin" pitchFamily="2" charset="-78"/>
              </a:rPr>
              <a:t>جهانی </a:t>
            </a:r>
            <a:r>
              <a:rPr lang="fa-IR" sz="2400" dirty="0" smtClean="0">
                <a:latin typeface="Arial Unicode MS" pitchFamily="34" charset="-128"/>
                <a:ea typeface="Arial Unicode MS" pitchFamily="34" charset="-128"/>
                <a:cs typeface="B Nazanin" pitchFamily="2" charset="-78"/>
              </a:rPr>
              <a:t>این بازار حدود </a:t>
            </a:r>
            <a:r>
              <a:rPr lang="fa-IR" sz="2400" dirty="0">
                <a:latin typeface="Arial Unicode MS" pitchFamily="34" charset="-128"/>
                <a:ea typeface="Arial Unicode MS" pitchFamily="34" charset="-128"/>
                <a:cs typeface="B Nazanin" pitchFamily="2" charset="-78"/>
              </a:rPr>
              <a:t>118 میلیارد دلار برآورد شده است. در حال </a:t>
            </a:r>
            <a:r>
              <a:rPr lang="fa-IR" sz="2400" dirty="0" smtClean="0">
                <a:latin typeface="Arial Unicode MS" pitchFamily="34" charset="-128"/>
                <a:ea typeface="Arial Unicode MS" pitchFamily="34" charset="-128"/>
                <a:cs typeface="B Nazanin" pitchFamily="2" charset="-78"/>
              </a:rPr>
              <a:t>حاضر، </a:t>
            </a:r>
            <a:r>
              <a:rPr lang="fa-IR" sz="2400" dirty="0">
                <a:latin typeface="Arial Unicode MS" pitchFamily="34" charset="-128"/>
                <a:ea typeface="Arial Unicode MS" pitchFamily="34" charset="-128"/>
                <a:cs typeface="B Nazanin" pitchFamily="2" charset="-78"/>
              </a:rPr>
              <a:t>در سراسر جهان حدود 5425 مجتمع رفاهی و </a:t>
            </a:r>
            <a:r>
              <a:rPr lang="fa-IR" sz="2400" dirty="0" smtClean="0">
                <a:latin typeface="Arial Unicode MS" pitchFamily="34" charset="-128"/>
                <a:ea typeface="Arial Unicode MS" pitchFamily="34" charset="-128"/>
                <a:cs typeface="B Nazanin" pitchFamily="2" charset="-78"/>
              </a:rPr>
              <a:t>تفریحی مشارکتی </a:t>
            </a:r>
            <a:r>
              <a:rPr lang="fa-IR" sz="2400" dirty="0">
                <a:latin typeface="Arial Unicode MS" pitchFamily="34" charset="-128"/>
                <a:ea typeface="Arial Unicode MS" pitchFamily="34" charset="-128"/>
                <a:cs typeface="B Nazanin" pitchFamily="2" charset="-78"/>
              </a:rPr>
              <a:t>وجود دارد که 31% </a:t>
            </a:r>
            <a:r>
              <a:rPr lang="fa-IR" sz="2400" dirty="0" smtClean="0">
                <a:latin typeface="Arial Unicode MS" pitchFamily="34" charset="-128"/>
                <a:ea typeface="Arial Unicode MS" pitchFamily="34" charset="-128"/>
                <a:cs typeface="B Nazanin" pitchFamily="2" charset="-78"/>
              </a:rPr>
              <a:t>آن در </a:t>
            </a:r>
            <a:r>
              <a:rPr lang="fa-IR" sz="2400" dirty="0">
                <a:latin typeface="Arial Unicode MS" pitchFamily="34" charset="-128"/>
                <a:ea typeface="Arial Unicode MS" pitchFamily="34" charset="-128"/>
                <a:cs typeface="B Nazanin" pitchFamily="2" charset="-78"/>
              </a:rPr>
              <a:t>آمریکای شمالی، 25% درصد در </a:t>
            </a:r>
            <a:r>
              <a:rPr lang="fa-IR" sz="2400" dirty="0" smtClean="0">
                <a:latin typeface="Arial Unicode MS" pitchFamily="34" charset="-128"/>
                <a:ea typeface="Arial Unicode MS" pitchFamily="34" charset="-128"/>
                <a:cs typeface="B Nazanin" pitchFamily="2" charset="-78"/>
              </a:rPr>
              <a:t>اروپا و </a:t>
            </a:r>
            <a:r>
              <a:rPr lang="fa-IR" sz="2400" dirty="0">
                <a:latin typeface="Arial Unicode MS" pitchFamily="34" charset="-128"/>
                <a:ea typeface="Arial Unicode MS" pitchFamily="34" charset="-128"/>
                <a:cs typeface="B Nazanin" pitchFamily="2" charset="-78"/>
              </a:rPr>
              <a:t>16% </a:t>
            </a:r>
            <a:r>
              <a:rPr lang="fa-IR" sz="2400" dirty="0" smtClean="0">
                <a:latin typeface="Arial Unicode MS" pitchFamily="34" charset="-128"/>
                <a:ea typeface="Arial Unicode MS" pitchFamily="34" charset="-128"/>
                <a:cs typeface="B Nazanin" pitchFamily="2" charset="-78"/>
              </a:rPr>
              <a:t>در </a:t>
            </a:r>
            <a:r>
              <a:rPr lang="fa-IR" sz="2400" dirty="0">
                <a:latin typeface="Arial Unicode MS" pitchFamily="34" charset="-128"/>
                <a:ea typeface="Arial Unicode MS" pitchFamily="34" charset="-128"/>
                <a:cs typeface="B Nazanin" pitchFamily="2" charset="-78"/>
              </a:rPr>
              <a:t>آمریکای </a:t>
            </a:r>
            <a:r>
              <a:rPr lang="fa-IR" sz="2400" dirty="0" smtClean="0">
                <a:latin typeface="Arial Unicode MS" pitchFamily="34" charset="-128"/>
                <a:ea typeface="Arial Unicode MS" pitchFamily="34" charset="-128"/>
                <a:cs typeface="B Nazanin" pitchFamily="2" charset="-78"/>
              </a:rPr>
              <a:t>لاتین جای گرفته است. کشور مکزیک </a:t>
            </a:r>
            <a:r>
              <a:rPr lang="fa-IR" sz="2400" dirty="0">
                <a:latin typeface="Arial Unicode MS" pitchFamily="34" charset="-128"/>
                <a:ea typeface="Arial Unicode MS" pitchFamily="34" charset="-128"/>
                <a:cs typeface="B Nazanin" pitchFamily="2" charset="-78"/>
              </a:rPr>
              <a:t>در این منطقه با سهم 40 درصدی، رهبر بازار است. مجموعه‌های تفریحی نوظهور در آسیا حدود 14 درصد از </a:t>
            </a:r>
            <a:r>
              <a:rPr lang="fa-IR" sz="2400" dirty="0" smtClean="0">
                <a:latin typeface="Arial Unicode MS" pitchFamily="34" charset="-128"/>
                <a:ea typeface="Arial Unicode MS" pitchFamily="34" charset="-128"/>
                <a:cs typeface="B Nazanin" pitchFamily="2" charset="-78"/>
              </a:rPr>
              <a:t>کل بازار دنیا را در اختیار دارد </a:t>
            </a:r>
            <a:r>
              <a:rPr lang="fa-IR" sz="2400" dirty="0">
                <a:latin typeface="Arial Unicode MS" pitchFamily="34" charset="-128"/>
                <a:ea typeface="Arial Unicode MS" pitchFamily="34" charset="-128"/>
                <a:cs typeface="B Nazanin" pitchFamily="2" charset="-78"/>
              </a:rPr>
              <a:t>که در این </a:t>
            </a:r>
            <a:r>
              <a:rPr lang="fa-IR" sz="2400" dirty="0" smtClean="0">
                <a:latin typeface="Arial Unicode MS" pitchFamily="34" charset="-128"/>
                <a:ea typeface="Arial Unicode MS" pitchFamily="34" charset="-128"/>
                <a:cs typeface="B Nazanin" pitchFamily="2" charset="-78"/>
              </a:rPr>
              <a:t>میان، </a:t>
            </a:r>
            <a:r>
              <a:rPr lang="fa-IR" sz="2400" dirty="0">
                <a:latin typeface="Arial Unicode MS" pitchFamily="34" charset="-128"/>
                <a:ea typeface="Arial Unicode MS" pitchFamily="34" charset="-128"/>
                <a:cs typeface="B Nazanin" pitchFamily="2" charset="-78"/>
              </a:rPr>
              <a:t>ژاپن رهبر بازار </a:t>
            </a:r>
            <a:r>
              <a:rPr lang="fa-IR" sz="2400" dirty="0" smtClean="0">
                <a:latin typeface="Arial Unicode MS" pitchFamily="34" charset="-128"/>
                <a:ea typeface="Arial Unicode MS" pitchFamily="34" charset="-128"/>
                <a:cs typeface="B Nazanin" pitchFamily="2" charset="-78"/>
              </a:rPr>
              <a:t>می</a:t>
            </a:r>
            <a:r>
              <a:rPr lang="fa-IR" sz="2400" dirty="0">
                <a:cs typeface="B Nazanin" pitchFamily="2" charset="-78"/>
              </a:rPr>
              <a:t>‌</a:t>
            </a:r>
            <a:r>
              <a:rPr lang="fa-IR" sz="2400" dirty="0" smtClean="0">
                <a:latin typeface="Arial Unicode MS" pitchFamily="34" charset="-128"/>
                <a:ea typeface="Arial Unicode MS" pitchFamily="34" charset="-128"/>
                <a:cs typeface="B Nazanin" pitchFamily="2" charset="-78"/>
              </a:rPr>
              <a:t>باشد، </a:t>
            </a:r>
            <a:r>
              <a:rPr lang="fa-IR" sz="2400" dirty="0">
                <a:latin typeface="Arial Unicode MS" pitchFamily="34" charset="-128"/>
                <a:ea typeface="Arial Unicode MS" pitchFamily="34" charset="-128"/>
                <a:cs typeface="B Nazanin" pitchFamily="2" charset="-78"/>
              </a:rPr>
              <a:t>ولی سهم تایلند و مالزی در حال </a:t>
            </a:r>
            <a:r>
              <a:rPr lang="fa-IR" sz="2400" dirty="0" smtClean="0">
                <a:latin typeface="Arial Unicode MS" pitchFamily="34" charset="-128"/>
                <a:ea typeface="Arial Unicode MS" pitchFamily="34" charset="-128"/>
                <a:cs typeface="B Nazanin" pitchFamily="2" charset="-78"/>
              </a:rPr>
              <a:t>افزایش و پیشی</a:t>
            </a:r>
            <a:r>
              <a:rPr lang="fa-IR" sz="2400" dirty="0">
                <a:cs typeface="B Nazanin" pitchFamily="2" charset="-78"/>
              </a:rPr>
              <a:t>‌</a:t>
            </a:r>
            <a:r>
              <a:rPr lang="fa-IR" sz="2400" dirty="0" smtClean="0">
                <a:latin typeface="Arial Unicode MS" pitchFamily="34" charset="-128"/>
                <a:ea typeface="Arial Unicode MS" pitchFamily="34" charset="-128"/>
                <a:cs typeface="B Nazanin" pitchFamily="2" charset="-78"/>
              </a:rPr>
              <a:t>گرفتن است</a:t>
            </a:r>
            <a:r>
              <a:rPr lang="fa-IR" sz="2400" dirty="0">
                <a:latin typeface="Arial Unicode MS" pitchFamily="34" charset="-128"/>
                <a:ea typeface="Arial Unicode MS" pitchFamily="34" charset="-128"/>
                <a:cs typeface="B Nazanin" pitchFamily="2" charset="-78"/>
              </a:rPr>
              <a:t>.</a:t>
            </a:r>
            <a:endParaRPr lang="en-US" sz="2400" dirty="0">
              <a:latin typeface="Arial Unicode MS" pitchFamily="34" charset="-128"/>
              <a:ea typeface="Arial Unicode MS" pitchFamily="34" charset="-128"/>
              <a:cs typeface="B Nazanin" pitchFamily="2" charset="-78"/>
            </a:endParaRPr>
          </a:p>
          <a:p>
            <a:pPr lvl="0" algn="justLow" rtl="1"/>
            <a:endParaRPr lang="fa-IR" sz="2400" dirty="0">
              <a:latin typeface="Arial Unicode MS" pitchFamily="34" charset="-128"/>
              <a:ea typeface="Arial Unicode MS" pitchFamily="34" charset="-128"/>
              <a:cs typeface="B Nazanin" pitchFamily="2" charset="-78"/>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tretch>
            <a:fillRect/>
          </a:stretch>
        </p:blipFill>
        <p:spPr>
          <a:xfrm>
            <a:off x="395537" y="1484784"/>
            <a:ext cx="3168352" cy="4521050"/>
          </a:xfrm>
          <a:prstGeom prst="rect">
            <a:avLst/>
          </a:prstGeom>
        </p:spPr>
      </p:pic>
    </p:spTree>
    <p:extLst>
      <p:ext uri="{BB962C8B-B14F-4D97-AF65-F5344CB8AC3E}">
        <p14:creationId xmlns:p14="http://schemas.microsoft.com/office/powerpoint/2010/main" val="5292811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4) ارزشیابی املاک و مستغلات</a:t>
            </a:r>
            <a:endParaRPr lang="en-US" sz="3600" dirty="0">
              <a:cs typeface="B Nazanin"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700808"/>
            <a:ext cx="5876212" cy="2994248"/>
          </a:xfrm>
          <a:prstGeom prst="rect">
            <a:avLst/>
          </a:prstGeom>
        </p:spPr>
      </p:pic>
      <p:sp>
        <p:nvSpPr>
          <p:cNvPr id="5" name="Content Placeholder 2"/>
          <p:cNvSpPr txBox="1">
            <a:spLocks/>
          </p:cNvSpPr>
          <p:nvPr/>
        </p:nvSpPr>
        <p:spPr>
          <a:xfrm>
            <a:off x="4932040" y="3068960"/>
            <a:ext cx="3744416" cy="2736304"/>
          </a:xfrm>
          <a:prstGeom prst="rect">
            <a:avLst/>
          </a:prstGeom>
          <a:solidFill>
            <a:schemeClr val="accent5">
              <a:lumMod val="40000"/>
              <a:lumOff val="60000"/>
            </a:schemeClr>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fa-IR" dirty="0" smtClean="0">
                <a:cs typeface="B Nazanin" pitchFamily="2" charset="-78"/>
              </a:rPr>
              <a:t>ارزش واقعی املاک چه</a:t>
            </a:r>
            <a:r>
              <a:rPr lang="fa-IR" dirty="0"/>
              <a:t>‌</a:t>
            </a:r>
            <a:r>
              <a:rPr lang="fa-IR" dirty="0" smtClean="0">
                <a:cs typeface="B Nazanin" pitchFamily="2" charset="-78"/>
              </a:rPr>
              <a:t>طور قابل</a:t>
            </a:r>
            <a:r>
              <a:rPr lang="fa-IR" dirty="0"/>
              <a:t>‌</a:t>
            </a:r>
            <a:r>
              <a:rPr lang="fa-IR" dirty="0" smtClean="0">
                <a:cs typeface="B Nazanin" pitchFamily="2" charset="-78"/>
              </a:rPr>
              <a:t>محاسبه است؟</a:t>
            </a:r>
          </a:p>
          <a:p>
            <a:pPr marL="0" indent="0" algn="ctr" rtl="1">
              <a:buFont typeface="Arial" pitchFamily="34" charset="0"/>
              <a:buNone/>
            </a:pPr>
            <a:r>
              <a:rPr lang="fa-IR" dirty="0" smtClean="0">
                <a:cs typeface="B Nazanin" pitchFamily="2" charset="-78"/>
              </a:rPr>
              <a:t>چه عواملی در تعیین این ارزش تأثیرگذار است؟</a:t>
            </a:r>
          </a:p>
          <a:p>
            <a:pPr marL="0" indent="0" algn="ctr" rtl="1">
              <a:buNone/>
            </a:pPr>
            <a:r>
              <a:rPr lang="fa-IR" dirty="0" smtClean="0">
                <a:cs typeface="B Nazanin" pitchFamily="2" charset="-78"/>
              </a:rPr>
              <a:t>چه روش</a:t>
            </a:r>
            <a:r>
              <a:rPr lang="fa-IR" dirty="0"/>
              <a:t>‌</a:t>
            </a:r>
            <a:r>
              <a:rPr lang="fa-IR" dirty="0" smtClean="0">
                <a:cs typeface="B Nazanin" pitchFamily="2" charset="-78"/>
              </a:rPr>
              <a:t>هایی برای اندازه</a:t>
            </a:r>
            <a:r>
              <a:rPr lang="fa-IR" dirty="0"/>
              <a:t>‌</a:t>
            </a:r>
            <a:r>
              <a:rPr lang="fa-IR" dirty="0" smtClean="0">
                <a:cs typeface="B Nazanin" pitchFamily="2" charset="-78"/>
              </a:rPr>
              <a:t>گیری ارزش املاک و مستغلات وجود دارد؟</a:t>
            </a:r>
          </a:p>
          <a:p>
            <a:pPr marL="0" indent="0" algn="ctr" rtl="1">
              <a:buFont typeface="Arial" pitchFamily="34" charset="0"/>
              <a:buNone/>
            </a:pPr>
            <a:endParaRPr lang="en-US" dirty="0">
              <a:cs typeface="B Nazanin" pitchFamily="2" charset="-78"/>
            </a:endParaRPr>
          </a:p>
        </p:txBody>
      </p:sp>
    </p:spTree>
    <p:extLst>
      <p:ext uri="{BB962C8B-B14F-4D97-AF65-F5344CB8AC3E}">
        <p14:creationId xmlns:p14="http://schemas.microsoft.com/office/powerpoint/2010/main" val="24759558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1-4) روش هزینه، </a:t>
            </a:r>
            <a:r>
              <a:rPr lang="fa-IR" sz="2400" dirty="0" smtClean="0">
                <a:cs typeface="B Nazanin" pitchFamily="2" charset="-78"/>
              </a:rPr>
              <a:t>متدولوژی</a:t>
            </a:r>
            <a:endParaRPr lang="en-US" sz="3600" dirty="0">
              <a:cs typeface="B Nazanin" pitchFamily="2" charset="-78"/>
            </a:endParaRPr>
          </a:p>
        </p:txBody>
      </p:sp>
      <p:sp>
        <p:nvSpPr>
          <p:cNvPr id="3" name="Content Placeholder 2"/>
          <p:cNvSpPr>
            <a:spLocks noGrp="1"/>
          </p:cNvSpPr>
          <p:nvPr>
            <p:ph idx="1"/>
          </p:nvPr>
        </p:nvSpPr>
        <p:spPr>
          <a:xfrm>
            <a:off x="467544" y="1484784"/>
            <a:ext cx="8229600" cy="4525963"/>
          </a:xfrm>
          <a:solidFill>
            <a:schemeClr val="accent5">
              <a:lumMod val="40000"/>
              <a:lumOff val="60000"/>
            </a:schemeClr>
          </a:solidFill>
        </p:spPr>
        <p:txBody>
          <a:bodyPr>
            <a:normAutofit/>
          </a:bodyPr>
          <a:lstStyle/>
          <a:p>
            <a:pPr algn="just" rtl="1">
              <a:defRPr/>
            </a:pPr>
            <a:r>
              <a:rPr lang="fa-IR" dirty="0">
                <a:cs typeface="B Nazanin" pitchFamily="2" charset="-78"/>
              </a:rPr>
              <a:t>این روش کاربرد ساده‌ای از نظریۀ باقی‌ماندۀ ارزش زمین (</a:t>
            </a:r>
            <a:r>
              <a:rPr lang="da-DK" dirty="0">
                <a:latin typeface="Times New Roman" pitchFamily="18" charset="0"/>
                <a:cs typeface="Times New Roman" pitchFamily="18" charset="0"/>
              </a:rPr>
              <a:t>residual land value theory</a:t>
            </a:r>
            <a:r>
              <a:rPr lang="fa-IR" dirty="0">
                <a:cs typeface="B Nazanin" pitchFamily="2" charset="-78"/>
              </a:rPr>
              <a:t>) است.</a:t>
            </a:r>
          </a:p>
          <a:p>
            <a:pPr algn="just" rtl="1">
              <a:defRPr/>
            </a:pPr>
            <a:r>
              <a:rPr lang="fa-IR" dirty="0" smtClean="0">
                <a:cs typeface="B Nazanin" pitchFamily="2" charset="-78"/>
              </a:rPr>
              <a:t>ابتدا</a:t>
            </a:r>
            <a:r>
              <a:rPr lang="fa-IR" dirty="0">
                <a:cs typeface="B Nazanin" pitchFamily="2" charset="-78"/>
              </a:rPr>
              <a:t>، ارزش قطعه زمین مورد نظر را با استفاده از سایر زمین‌های مقایسه‌پذیر (</a:t>
            </a:r>
            <a:r>
              <a:rPr lang="da-DK" dirty="0">
                <a:latin typeface="Times New Roman" pitchFamily="18" charset="0"/>
                <a:cs typeface="Times New Roman" pitchFamily="18" charset="0"/>
              </a:rPr>
              <a:t>comparables</a:t>
            </a:r>
            <a:r>
              <a:rPr lang="fa-IR" dirty="0">
                <a:cs typeface="B Nazanin" pitchFamily="2" charset="-78"/>
              </a:rPr>
              <a:t>) محاسبه کنید.</a:t>
            </a:r>
          </a:p>
          <a:p>
            <a:pPr algn="just" rtl="1">
              <a:defRPr/>
            </a:pPr>
            <a:r>
              <a:rPr lang="fa-IR" dirty="0" smtClean="0">
                <a:cs typeface="B Nazanin" pitchFamily="2" charset="-78"/>
              </a:rPr>
              <a:t>سپس</a:t>
            </a:r>
            <a:r>
              <a:rPr lang="fa-IR" dirty="0">
                <a:cs typeface="B Nazanin" pitchFamily="2" charset="-78"/>
              </a:rPr>
              <a:t>، قیمت ساختمان را تخمین </a:t>
            </a:r>
            <a:r>
              <a:rPr lang="fa-IR" dirty="0" smtClean="0">
                <a:cs typeface="B Nazanin" pitchFamily="2" charset="-78"/>
              </a:rPr>
              <a:t>زده و </a:t>
            </a:r>
            <a:r>
              <a:rPr lang="fa-IR" dirty="0">
                <a:cs typeface="B Nazanin" pitchFamily="2" charset="-78"/>
              </a:rPr>
              <a:t>در صورت </a:t>
            </a:r>
            <a:r>
              <a:rPr lang="fa-IR" dirty="0" smtClean="0">
                <a:cs typeface="B Nazanin" pitchFamily="2" charset="-78"/>
              </a:rPr>
              <a:t>نیاز، </a:t>
            </a:r>
            <a:r>
              <a:rPr lang="fa-IR" dirty="0">
                <a:cs typeface="B Nazanin" pitchFamily="2" charset="-78"/>
              </a:rPr>
              <a:t>استهلاک را از آن کم کنید.</a:t>
            </a:r>
          </a:p>
          <a:p>
            <a:pPr algn="just" rtl="1">
              <a:defRPr/>
            </a:pPr>
            <a:r>
              <a:rPr lang="fa-IR" dirty="0" smtClean="0">
                <a:cs typeface="B Nazanin" pitchFamily="2" charset="-78"/>
              </a:rPr>
              <a:t>حاصل‌جمع </a:t>
            </a:r>
            <a:r>
              <a:rPr lang="fa-IR" dirty="0">
                <a:cs typeface="B Nazanin" pitchFamily="2" charset="-78"/>
              </a:rPr>
              <a:t>ارزش زمین و ارزش ساختمان باید معادل ارزش کل ملک باشد. اگر نبود؟ </a:t>
            </a:r>
          </a:p>
          <a:p>
            <a:pPr marL="0" indent="0" algn="just" rtl="1">
              <a:buNone/>
            </a:pPr>
            <a:endParaRPr lang="en-US" dirty="0">
              <a:cs typeface="B Nazanin" pitchFamily="2" charset="-78"/>
            </a:endParaRPr>
          </a:p>
        </p:txBody>
      </p:sp>
    </p:spTree>
    <p:extLst>
      <p:ext uri="{BB962C8B-B14F-4D97-AF65-F5344CB8AC3E}">
        <p14:creationId xmlns:p14="http://schemas.microsoft.com/office/powerpoint/2010/main" val="21702633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a:cs typeface="B Nazanin" pitchFamily="2" charset="-78"/>
              </a:rPr>
              <a:t>1-4) روش هزینه، </a:t>
            </a:r>
            <a:r>
              <a:rPr lang="fa-IR" sz="2400" dirty="0" smtClean="0">
                <a:cs typeface="B Nazanin" pitchFamily="2" charset="-78"/>
              </a:rPr>
              <a:t>در عمل</a:t>
            </a:r>
            <a:endParaRPr lang="en-US" sz="3600" dirty="0">
              <a:cs typeface="B Nazanin"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935" y="1484784"/>
            <a:ext cx="2292905" cy="185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us 4"/>
          <p:cNvSpPr/>
          <p:nvPr/>
        </p:nvSpPr>
        <p:spPr>
          <a:xfrm>
            <a:off x="1071071" y="3501008"/>
            <a:ext cx="620609" cy="688160"/>
          </a:xfrm>
          <a:prstGeom prst="mathPl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935" y="4221088"/>
            <a:ext cx="2169287" cy="165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3200400" y="3548461"/>
            <a:ext cx="1020841" cy="4012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565694"/>
            <a:ext cx="3495849" cy="26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50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1-4) روش هزینه، </a:t>
            </a:r>
            <a:r>
              <a:rPr lang="fa-IR" sz="2400" dirty="0" smtClean="0">
                <a:cs typeface="B Nazanin" pitchFamily="2" charset="-78"/>
              </a:rPr>
              <a:t>مشکلات</a:t>
            </a:r>
            <a:endParaRPr lang="en-US" sz="3600" dirty="0">
              <a:cs typeface="B Nazanin" pitchFamily="2" charset="-78"/>
            </a:endParaRPr>
          </a:p>
        </p:txBody>
      </p:sp>
      <p:sp>
        <p:nvSpPr>
          <p:cNvPr id="3" name="Content Placeholder 2"/>
          <p:cNvSpPr>
            <a:spLocks noGrp="1"/>
          </p:cNvSpPr>
          <p:nvPr>
            <p:ph idx="1"/>
          </p:nvPr>
        </p:nvSpPr>
        <p:spPr>
          <a:xfrm>
            <a:off x="4211960" y="1556792"/>
            <a:ext cx="4474840" cy="4569371"/>
          </a:xfrm>
          <a:solidFill>
            <a:schemeClr val="accent5">
              <a:lumMod val="40000"/>
              <a:lumOff val="60000"/>
            </a:schemeClr>
          </a:solidFill>
        </p:spPr>
        <p:txBody>
          <a:bodyPr>
            <a:normAutofit/>
          </a:bodyPr>
          <a:lstStyle/>
          <a:p>
            <a:pPr algn="just" rtl="1">
              <a:defRPr/>
            </a:pPr>
            <a:r>
              <a:rPr lang="fa-IR" dirty="0">
                <a:cs typeface="B Nazanin" pitchFamily="2" charset="-78"/>
              </a:rPr>
              <a:t>کمبود زمین‌های خالی </a:t>
            </a:r>
            <a:r>
              <a:rPr lang="fa-IR" dirty="0" smtClean="0">
                <a:cs typeface="B Nazanin" pitchFamily="2" charset="-78"/>
              </a:rPr>
              <a:t>مقایسه‌پذیر (</a:t>
            </a:r>
            <a:r>
              <a:rPr lang="da-DK" dirty="0" smtClean="0">
                <a:latin typeface="Times New Roman" pitchFamily="18" charset="0"/>
                <a:cs typeface="Times New Roman" pitchFamily="18" charset="0"/>
              </a:rPr>
              <a:t>comparables</a:t>
            </a:r>
            <a:r>
              <a:rPr lang="fa-IR" dirty="0" smtClean="0">
                <a:cs typeface="B Nazanin" pitchFamily="2" charset="-78"/>
              </a:rPr>
              <a:t>).</a:t>
            </a:r>
            <a:endParaRPr lang="fa-IR" dirty="0">
              <a:cs typeface="B Nazanin" pitchFamily="2" charset="-78"/>
            </a:endParaRPr>
          </a:p>
          <a:p>
            <a:pPr algn="just" rtl="1">
              <a:defRPr/>
            </a:pPr>
            <a:r>
              <a:rPr lang="fa-IR" dirty="0" smtClean="0">
                <a:cs typeface="B Nazanin" pitchFamily="2" charset="-78"/>
              </a:rPr>
              <a:t>نحوۀ </a:t>
            </a:r>
            <a:r>
              <a:rPr lang="fa-IR" dirty="0">
                <a:cs typeface="B Nazanin" pitchFamily="2" charset="-78"/>
              </a:rPr>
              <a:t>محاسبۀ استهلاک.</a:t>
            </a:r>
          </a:p>
          <a:p>
            <a:pPr algn="just" rtl="1">
              <a:defRPr/>
            </a:pPr>
            <a:r>
              <a:rPr lang="fa-IR" dirty="0" smtClean="0">
                <a:cs typeface="B Nazanin" pitchFamily="2" charset="-78"/>
              </a:rPr>
              <a:t>امکان </a:t>
            </a:r>
            <a:r>
              <a:rPr lang="fa-IR" dirty="0">
                <a:cs typeface="B Nazanin" pitchFamily="2" charset="-78"/>
              </a:rPr>
              <a:t>ساخت مجدد.</a:t>
            </a:r>
          </a:p>
          <a:p>
            <a:pPr algn="just" rtl="1">
              <a:defRPr/>
            </a:pPr>
            <a:r>
              <a:rPr lang="fa-IR" dirty="0" smtClean="0">
                <a:cs typeface="B Nazanin" pitchFamily="2" charset="-78"/>
              </a:rPr>
              <a:t>در </a:t>
            </a:r>
            <a:r>
              <a:rPr lang="fa-IR" dirty="0">
                <a:cs typeface="B Nazanin" pitchFamily="2" charset="-78"/>
              </a:rPr>
              <a:t>شهرهایی که </a:t>
            </a:r>
            <a:r>
              <a:rPr lang="fa-IR" dirty="0" smtClean="0">
                <a:cs typeface="B Nazanin" pitchFamily="2" charset="-78"/>
              </a:rPr>
              <a:t>بازار مسکن </a:t>
            </a:r>
            <a:r>
              <a:rPr lang="fa-IR" dirty="0">
                <a:cs typeface="B Nazanin" pitchFamily="2" charset="-78"/>
              </a:rPr>
              <a:t>در </a:t>
            </a:r>
            <a:r>
              <a:rPr lang="fa-IR" dirty="0" smtClean="0">
                <a:cs typeface="B Nazanin" pitchFamily="2" charset="-78"/>
              </a:rPr>
              <a:t>تنگناست (</a:t>
            </a:r>
            <a:r>
              <a:rPr lang="da-DK" dirty="0">
                <a:latin typeface="Times New Roman" pitchFamily="18" charset="0"/>
                <a:cs typeface="Times New Roman" pitchFamily="18" charset="0"/>
              </a:rPr>
              <a:t>distressed</a:t>
            </a:r>
            <a:r>
              <a:rPr lang="fa-IR" dirty="0" smtClean="0">
                <a:cs typeface="B Nazanin" pitchFamily="2" charset="-78"/>
              </a:rPr>
              <a:t>)، </a:t>
            </a:r>
            <a:r>
              <a:rPr lang="fa-IR" dirty="0">
                <a:cs typeface="B Nazanin" pitchFamily="2" charset="-78"/>
              </a:rPr>
              <a:t>این </a:t>
            </a:r>
            <a:r>
              <a:rPr lang="fa-IR" dirty="0" smtClean="0">
                <a:cs typeface="B Nazanin" pitchFamily="2" charset="-78"/>
              </a:rPr>
              <a:t>روش </a:t>
            </a:r>
            <a:r>
              <a:rPr lang="fa-IR" dirty="0">
                <a:cs typeface="B Nazanin" pitchFamily="2" charset="-78"/>
              </a:rPr>
              <a:t>عملی نیست.</a:t>
            </a:r>
          </a:p>
          <a:p>
            <a:pPr marL="0" indent="0" algn="just" rtl="1">
              <a:buNone/>
            </a:pPr>
            <a:endParaRPr lang="en-US" dirty="0">
              <a:cs typeface="B Nazanin"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556792"/>
            <a:ext cx="3384376" cy="4536504"/>
          </a:xfrm>
          <a:prstGeom prst="rect">
            <a:avLst/>
          </a:prstGeom>
        </p:spPr>
      </p:pic>
    </p:spTree>
    <p:extLst>
      <p:ext uri="{BB962C8B-B14F-4D97-AF65-F5344CB8AC3E}">
        <p14:creationId xmlns:p14="http://schemas.microsoft.com/office/powerpoint/2010/main" val="2423836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2-4) روش </a:t>
            </a:r>
            <a:r>
              <a:rPr lang="fa-IR" sz="3600" dirty="0">
                <a:cs typeface="B Nazanin" pitchFamily="2" charset="-78"/>
              </a:rPr>
              <a:t>جریان‌های</a:t>
            </a:r>
            <a:r>
              <a:rPr lang="fa-IR" sz="3600" dirty="0"/>
              <a:t> </a:t>
            </a:r>
            <a:r>
              <a:rPr lang="fa-IR" sz="3600" dirty="0" smtClean="0">
                <a:cs typeface="B Nazanin" pitchFamily="2" charset="-78"/>
              </a:rPr>
              <a:t>نقدی، </a:t>
            </a:r>
            <a:r>
              <a:rPr lang="fa-IR" sz="2400" dirty="0" smtClean="0">
                <a:cs typeface="B Nazanin" pitchFamily="2" charset="-78"/>
              </a:rPr>
              <a:t>اهمیت</a:t>
            </a:r>
            <a:endParaRPr lang="en-US" sz="3600" dirty="0">
              <a:cs typeface="B Nazanin" pitchFamily="2" charset="-78"/>
            </a:endParaRPr>
          </a:p>
        </p:txBody>
      </p:sp>
      <p:sp>
        <p:nvSpPr>
          <p:cNvPr id="3" name="Rectangle 2"/>
          <p:cNvSpPr/>
          <p:nvPr/>
        </p:nvSpPr>
        <p:spPr>
          <a:xfrm>
            <a:off x="251520" y="1534164"/>
            <a:ext cx="8640960" cy="4480560"/>
          </a:xfrm>
          <a:prstGeom prst="rect">
            <a:avLst/>
          </a:prstGeom>
          <a:solidFill>
            <a:schemeClr val="accent5">
              <a:lumMod val="40000"/>
              <a:lumOff val="60000"/>
            </a:schemeClr>
          </a:solidFill>
        </p:spPr>
        <p:txBody>
          <a:bodyPr wrap="square">
            <a:spAutoFit/>
          </a:bodyPr>
          <a:lstStyle/>
          <a:p>
            <a:pPr marL="342900" indent="-342900" algn="just" rtl="1">
              <a:buFont typeface="Arial" pitchFamily="34" charset="0"/>
              <a:buChar char="•"/>
              <a:defRPr/>
            </a:pPr>
            <a:r>
              <a:rPr lang="fa-IR" sz="2400" dirty="0">
                <a:cs typeface="B Nazanin" pitchFamily="2" charset="-78"/>
              </a:rPr>
              <a:t>روش جریان نقدی تنزیل‌شده </a:t>
            </a:r>
            <a:r>
              <a:rPr lang="fa-IR" sz="2400" b="1" dirty="0">
                <a:cs typeface="B Nazanin" pitchFamily="2" charset="-78"/>
              </a:rPr>
              <a:t>مهم‌ترین</a:t>
            </a:r>
            <a:r>
              <a:rPr lang="fa-IR" sz="2400" dirty="0">
                <a:cs typeface="B Nazanin" pitchFamily="2" charset="-78"/>
              </a:rPr>
              <a:t> روش کمی‌سازی در تحلیل </a:t>
            </a:r>
            <a:r>
              <a:rPr lang="fa-IR" sz="2400" b="1" dirty="0">
                <a:cs typeface="B Nazanin" pitchFamily="2" charset="-78"/>
              </a:rPr>
              <a:t>املاک و مستغلات تجاری </a:t>
            </a:r>
            <a:r>
              <a:rPr lang="fa-IR" sz="2400" dirty="0">
                <a:cs typeface="B Nazanin" pitchFamily="2" charset="-78"/>
              </a:rPr>
              <a:t>است</a:t>
            </a:r>
            <a:r>
              <a:rPr lang="fa-IR" sz="2400" dirty="0" smtClean="0">
                <a:cs typeface="B Nazanin" pitchFamily="2" charset="-78"/>
              </a:rPr>
              <a:t>.</a:t>
            </a:r>
            <a:endParaRPr lang="fa-IR" sz="2400" dirty="0">
              <a:cs typeface="B Nazanin" pitchFamily="2" charset="-78"/>
            </a:endParaRPr>
          </a:p>
          <a:p>
            <a:pPr marL="342900" indent="-342900" algn="just" rtl="1">
              <a:buFont typeface="Arial" pitchFamily="34" charset="0"/>
              <a:buChar char="•"/>
              <a:defRPr/>
            </a:pPr>
            <a:r>
              <a:rPr lang="fa-IR" sz="2400" dirty="0">
                <a:cs typeface="B Nazanin" pitchFamily="2" charset="-78"/>
              </a:rPr>
              <a:t>بر اساس استانداردهای بین‌المللی گزارش‌دهی مالی (</a:t>
            </a:r>
            <a:r>
              <a:rPr lang="da-DK" sz="2400" i="1" dirty="0">
                <a:cs typeface="B Nazanin" pitchFamily="2" charset="-78"/>
              </a:rPr>
              <a:t>IFRS</a:t>
            </a:r>
            <a:r>
              <a:rPr lang="fa-IR" sz="2400" dirty="0">
                <a:cs typeface="B Nazanin" pitchFamily="2" charset="-78"/>
              </a:rPr>
              <a:t>)، برای تخمین ارزش بازاری املاک و </a:t>
            </a:r>
            <a:r>
              <a:rPr lang="fa-IR" sz="2400" dirty="0" smtClean="0">
                <a:cs typeface="B Nazanin" pitchFamily="2" charset="-78"/>
              </a:rPr>
              <a:t>مستغلات </a:t>
            </a:r>
            <a:r>
              <a:rPr lang="fa-IR" sz="2400" dirty="0">
                <a:cs typeface="B Nazanin" pitchFamily="2" charset="-78"/>
              </a:rPr>
              <a:t>بهترین روش مشاهدۀ عینی قیمت‌ها و </a:t>
            </a:r>
            <a:r>
              <a:rPr lang="fa-IR" sz="2400" b="1" dirty="0">
                <a:cs typeface="B Nazanin" pitchFamily="2" charset="-78"/>
              </a:rPr>
              <a:t>دومین روش مطلوب </a:t>
            </a:r>
            <a:r>
              <a:rPr lang="fa-IR" sz="2400" dirty="0">
                <a:cs typeface="B Nazanin" pitchFamily="2" charset="-78"/>
              </a:rPr>
              <a:t>استفاده از جریان‌های نقدی تنزیل‌شده است</a:t>
            </a:r>
            <a:r>
              <a:rPr lang="fa-IR" sz="2400" dirty="0" smtClean="0">
                <a:cs typeface="B Nazanin" pitchFamily="2" charset="-78"/>
              </a:rPr>
              <a:t>.</a:t>
            </a:r>
            <a:endParaRPr lang="da-DK" sz="2400" dirty="0" smtClean="0">
              <a:cs typeface="B Nazanin" pitchFamily="2" charset="-78"/>
            </a:endParaRPr>
          </a:p>
          <a:p>
            <a:pPr marL="342900" indent="-342900" algn="just" rtl="1">
              <a:buFont typeface="Arial" pitchFamily="34" charset="0"/>
              <a:buChar char="•"/>
              <a:defRPr/>
            </a:pPr>
            <a:r>
              <a:rPr lang="fa-IR" sz="2400" dirty="0">
                <a:cs typeface="B Nazanin" pitchFamily="2" charset="-78"/>
              </a:rPr>
              <a:t>در این </a:t>
            </a:r>
            <a:r>
              <a:rPr lang="fa-IR" sz="2400" dirty="0" smtClean="0">
                <a:cs typeface="B Nazanin" pitchFamily="2" charset="-78"/>
              </a:rPr>
              <a:t>روش، </a:t>
            </a:r>
            <a:r>
              <a:rPr lang="fa-IR" sz="2400" dirty="0">
                <a:cs typeface="B Nazanin" pitchFamily="2" charset="-78"/>
              </a:rPr>
              <a:t>ارزشیابی دارایی به‌طور بنیادین به </a:t>
            </a:r>
            <a:r>
              <a:rPr lang="fa-IR" sz="2400" b="1" dirty="0">
                <a:cs typeface="B Nazanin" pitchFamily="2" charset="-78"/>
              </a:rPr>
              <a:t>پتانسیل ایجاد جریان‌ نقدی خالص </a:t>
            </a:r>
            <a:r>
              <a:rPr lang="fa-IR" sz="2400" dirty="0">
                <a:cs typeface="B Nazanin" pitchFamily="2" charset="-78"/>
              </a:rPr>
              <a:t>توسط آن دارایی بستگی دارد.</a:t>
            </a:r>
          </a:p>
          <a:p>
            <a:pPr marL="342900" indent="-342900" algn="just" rtl="1">
              <a:buFont typeface="Arial" pitchFamily="34" charset="0"/>
              <a:buChar char="•"/>
              <a:defRPr/>
            </a:pPr>
            <a:r>
              <a:rPr lang="fa-IR" sz="2400" dirty="0" smtClean="0">
                <a:cs typeface="B Nazanin" pitchFamily="2" charset="-78"/>
              </a:rPr>
              <a:t>در </a:t>
            </a:r>
            <a:r>
              <a:rPr lang="fa-IR" sz="2400" dirty="0">
                <a:cs typeface="B Nazanin" pitchFamily="2" charset="-78"/>
              </a:rPr>
              <a:t>این </a:t>
            </a:r>
            <a:r>
              <a:rPr lang="fa-IR" sz="2400" dirty="0" smtClean="0">
                <a:cs typeface="B Nazanin" pitchFamily="2" charset="-78"/>
              </a:rPr>
              <a:t>روش، </a:t>
            </a:r>
            <a:r>
              <a:rPr lang="fa-IR" sz="2400" b="1" dirty="0">
                <a:cs typeface="B Nazanin" pitchFamily="2" charset="-78"/>
              </a:rPr>
              <a:t>دیدگاه بلندمدت </a:t>
            </a:r>
            <a:r>
              <a:rPr lang="fa-IR" sz="2400" dirty="0">
                <a:cs typeface="B Nazanin" pitchFamily="2" charset="-78"/>
              </a:rPr>
              <a:t>در نظر گرفته می‌شود که برای </a:t>
            </a:r>
            <a:r>
              <a:rPr lang="fa-IR" sz="2400" b="1" dirty="0">
                <a:cs typeface="B Nazanin" pitchFamily="2" charset="-78"/>
              </a:rPr>
              <a:t>سرمایه‌گذاری‌های نقدناشو </a:t>
            </a:r>
            <a:r>
              <a:rPr lang="fa-IR" sz="2400" dirty="0">
                <a:cs typeface="B Nazanin" pitchFamily="2" charset="-78"/>
              </a:rPr>
              <a:t>(</a:t>
            </a:r>
            <a:r>
              <a:rPr lang="da-DK" sz="2400" dirty="0">
                <a:latin typeface="Times New Roman" pitchFamily="18" charset="0"/>
                <a:cs typeface="Times New Roman" pitchFamily="18" charset="0"/>
              </a:rPr>
              <a:t>illiquid</a:t>
            </a:r>
            <a:r>
              <a:rPr lang="fa-IR" sz="2400" dirty="0">
                <a:cs typeface="B Nazanin" pitchFamily="2" charset="-78"/>
              </a:rPr>
              <a:t>) مناسب است، مثل املاک و مستغلات که معمولاً دورۀ نگهداری آن‌ها بیش از 10 سال است.</a:t>
            </a:r>
          </a:p>
          <a:p>
            <a:pPr marL="342900" indent="-342900" algn="just" rtl="1">
              <a:buFont typeface="Arial" pitchFamily="34" charset="0"/>
              <a:buChar char="•"/>
              <a:defRPr/>
            </a:pPr>
            <a:r>
              <a:rPr lang="fa-IR" sz="2400" dirty="0" smtClean="0">
                <a:cs typeface="B Nazanin" pitchFamily="2" charset="-78"/>
              </a:rPr>
              <a:t>در </a:t>
            </a:r>
            <a:r>
              <a:rPr lang="fa-IR" sz="2400" dirty="0">
                <a:cs typeface="B Nazanin" pitchFamily="2" charset="-78"/>
              </a:rPr>
              <a:t>دوره‌های </a:t>
            </a:r>
            <a:r>
              <a:rPr lang="fa-IR" sz="2400" b="1" dirty="0">
                <a:cs typeface="B Nazanin" pitchFamily="2" charset="-78"/>
              </a:rPr>
              <a:t>حباب بازار</a:t>
            </a:r>
            <a:r>
              <a:rPr lang="fa-IR" sz="2400" dirty="0">
                <a:cs typeface="B Nazanin" pitchFamily="2" charset="-78"/>
              </a:rPr>
              <a:t> که ارزش دارایی ارتباطی با پتانسیل آن برای ایجاد جریان نقدی ندارد، استفاده از این روش سرمایه‌گذار را </a:t>
            </a:r>
            <a:r>
              <a:rPr lang="fa-IR" sz="2400" b="1" dirty="0">
                <a:cs typeface="B Nazanin" pitchFamily="2" charset="-78"/>
              </a:rPr>
              <a:t>از سوی‌گیری به بالا محافظت می‌کند</a:t>
            </a:r>
            <a:r>
              <a:rPr lang="fa-IR" sz="2400" dirty="0">
                <a:cs typeface="B Nazanin" pitchFamily="2" charset="-78"/>
              </a:rPr>
              <a:t>. </a:t>
            </a:r>
            <a:endParaRPr lang="fa-IR" sz="2400" b="1" dirty="0">
              <a:cs typeface="B Nazanin" pitchFamily="2" charset="-78"/>
            </a:endParaRPr>
          </a:p>
          <a:p>
            <a:pPr algn="just" rtl="1">
              <a:defRPr/>
            </a:pPr>
            <a:endParaRPr lang="fa-IR" sz="2400" dirty="0">
              <a:cs typeface="B Nazanin" pitchFamily="2" charset="-78"/>
            </a:endParaRPr>
          </a:p>
        </p:txBody>
      </p:sp>
    </p:spTree>
    <p:extLst>
      <p:ext uri="{BB962C8B-B14F-4D97-AF65-F5344CB8AC3E}">
        <p14:creationId xmlns:p14="http://schemas.microsoft.com/office/powerpoint/2010/main" val="1814284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r" rtl="1"/>
            <a:r>
              <a:rPr lang="fa-IR" dirty="0" smtClean="0">
                <a:cs typeface="B Nazanin" pitchFamily="2" charset="-78"/>
              </a:rPr>
              <a:t>1-1) آمار کلی بازار، </a:t>
            </a:r>
            <a:r>
              <a:rPr lang="fa-IR" sz="2400" dirty="0" smtClean="0">
                <a:cs typeface="B Nazanin" pitchFamily="2" charset="-78"/>
              </a:rPr>
              <a:t>نوع تملک</a:t>
            </a:r>
            <a:endParaRPr lang="en-US" sz="2400" dirty="0">
              <a:cs typeface="B Nazanin"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4004071763"/>
              </p:ext>
            </p:extLst>
          </p:nvPr>
        </p:nvGraphicFramePr>
        <p:xfrm>
          <a:off x="4644008" y="1268760"/>
          <a:ext cx="4124696" cy="3384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4252903148"/>
              </p:ext>
            </p:extLst>
          </p:nvPr>
        </p:nvGraphicFramePr>
        <p:xfrm>
          <a:off x="323528" y="1268760"/>
          <a:ext cx="4032448" cy="3319264"/>
        </p:xfrm>
        <a:graphic>
          <a:graphicData uri="http://schemas.openxmlformats.org/drawingml/2006/chart">
            <c:chart xmlns:c="http://schemas.openxmlformats.org/drawingml/2006/chart" xmlns:r="http://schemas.openxmlformats.org/officeDocument/2006/relationships" r:id="rId4"/>
          </a:graphicData>
        </a:graphic>
      </p:graphicFrame>
      <p:sp>
        <p:nvSpPr>
          <p:cNvPr id="9" name="Content Placeholder 2"/>
          <p:cNvSpPr txBox="1">
            <a:spLocks/>
          </p:cNvSpPr>
          <p:nvPr/>
        </p:nvSpPr>
        <p:spPr>
          <a:xfrm>
            <a:off x="395536" y="4509120"/>
            <a:ext cx="7889251" cy="1584176"/>
          </a:xfrm>
          <a:prstGeom prst="rect">
            <a:avLst/>
          </a:prstGeom>
          <a:solidFill>
            <a:schemeClr val="accent5">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dirty="0" smtClean="0">
                <a:cs typeface="B Nazanin" pitchFamily="2" charset="-78"/>
              </a:rPr>
              <a:t>طی دهه</a:t>
            </a:r>
            <a:r>
              <a:rPr lang="fa-IR" dirty="0">
                <a:cs typeface="B Nazanin" pitchFamily="2" charset="-78"/>
              </a:rPr>
              <a:t>‌</a:t>
            </a:r>
            <a:r>
              <a:rPr lang="fa-IR" dirty="0" smtClean="0">
                <a:cs typeface="B Nazanin" pitchFamily="2" charset="-78"/>
              </a:rPr>
              <a:t>های اخیر، نسبت واحدهای استیجاری به واحدهای خود مالک در کشور افزایش یافته است. در سال 1390، تنها  51/5 درصد خانوارهای استان تهران، مالک خانۀ خود بوده</a:t>
            </a:r>
            <a:r>
              <a:rPr lang="fa-IR" dirty="0">
                <a:cs typeface="B Nazanin" pitchFamily="2" charset="-78"/>
              </a:rPr>
              <a:t>‌</a:t>
            </a:r>
            <a:r>
              <a:rPr lang="fa-IR" dirty="0" smtClean="0">
                <a:cs typeface="B Nazanin" pitchFamily="2" charset="-78"/>
              </a:rPr>
              <a:t>اند.</a:t>
            </a:r>
            <a:endParaRPr lang="en-US" dirty="0">
              <a:cs typeface="B Nazanin" pitchFamily="2" charset="-78"/>
            </a:endParaRPr>
          </a:p>
        </p:txBody>
      </p:sp>
    </p:spTree>
    <p:extLst>
      <p:ext uri="{BB962C8B-B14F-4D97-AF65-F5344CB8AC3E}">
        <p14:creationId xmlns:p14="http://schemas.microsoft.com/office/powerpoint/2010/main" val="20917229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2-4) روش </a:t>
            </a:r>
            <a:r>
              <a:rPr lang="fa-IR" sz="3600" dirty="0">
                <a:cs typeface="B Nazanin" pitchFamily="2" charset="-78"/>
              </a:rPr>
              <a:t>جریان‌های</a:t>
            </a:r>
            <a:r>
              <a:rPr lang="fa-IR" sz="3600" dirty="0"/>
              <a:t> </a:t>
            </a:r>
            <a:r>
              <a:rPr lang="fa-IR" sz="3600" dirty="0" smtClean="0">
                <a:cs typeface="B Nazanin" pitchFamily="2" charset="-78"/>
              </a:rPr>
              <a:t>نقدی، </a:t>
            </a:r>
            <a:r>
              <a:rPr lang="fa-IR" sz="2400" dirty="0" smtClean="0">
                <a:cs typeface="B Nazanin" pitchFamily="2" charset="-78"/>
              </a:rPr>
              <a:t>متدولوژی در 3 مرحله</a:t>
            </a:r>
            <a:endParaRPr lang="en-US" sz="3600" dirty="0">
              <a:cs typeface="B Nazanin" pitchFamily="2" charset="-78"/>
            </a:endParaRPr>
          </a:p>
        </p:txBody>
      </p:sp>
      <p:sp>
        <p:nvSpPr>
          <p:cNvPr id="3" name="Rectangle 2"/>
          <p:cNvSpPr/>
          <p:nvPr/>
        </p:nvSpPr>
        <p:spPr>
          <a:xfrm>
            <a:off x="5508104" y="1713538"/>
            <a:ext cx="3312368" cy="3693319"/>
          </a:xfrm>
          <a:prstGeom prst="rect">
            <a:avLst/>
          </a:prstGeom>
          <a:solidFill>
            <a:schemeClr val="accent5">
              <a:lumMod val="40000"/>
              <a:lumOff val="60000"/>
            </a:schemeClr>
          </a:solidFill>
        </p:spPr>
        <p:txBody>
          <a:bodyPr wrap="square">
            <a:spAutoFit/>
          </a:bodyPr>
          <a:lstStyle/>
          <a:p>
            <a:pPr algn="just" rtl="1">
              <a:defRPr/>
            </a:pPr>
            <a:r>
              <a:rPr lang="fa-IR" sz="2600" dirty="0" smtClean="0">
                <a:cs typeface="B Nazanin" pitchFamily="2" charset="-78"/>
              </a:rPr>
              <a:t>1) جریان‌های </a:t>
            </a:r>
            <a:r>
              <a:rPr lang="fa-IR" sz="2600" dirty="0">
                <a:cs typeface="B Nazanin" pitchFamily="2" charset="-78"/>
              </a:rPr>
              <a:t>نقدی </a:t>
            </a:r>
            <a:r>
              <a:rPr lang="fa-IR" sz="2600" b="1" dirty="0">
                <a:cs typeface="B Nazanin" pitchFamily="2" charset="-78"/>
              </a:rPr>
              <a:t>مورد انتظار (</a:t>
            </a:r>
            <a:r>
              <a:rPr lang="da-DK" sz="2600" b="1" dirty="0">
                <a:latin typeface="Times New Roman" pitchFamily="18" charset="0"/>
                <a:cs typeface="Times New Roman" pitchFamily="18" charset="0"/>
              </a:rPr>
              <a:t>expected</a:t>
            </a:r>
            <a:r>
              <a:rPr lang="fa-IR" sz="2600" b="1" dirty="0">
                <a:cs typeface="B Nazanin" pitchFamily="2" charset="-78"/>
              </a:rPr>
              <a:t>) آتی </a:t>
            </a:r>
            <a:r>
              <a:rPr lang="fa-IR" sz="2600" dirty="0">
                <a:cs typeface="B Nazanin" pitchFamily="2" charset="-78"/>
              </a:rPr>
              <a:t>را پیش‌بینی کنید.</a:t>
            </a:r>
          </a:p>
          <a:p>
            <a:pPr algn="just" rtl="1">
              <a:defRPr/>
            </a:pPr>
            <a:r>
              <a:rPr lang="fa-IR" sz="2600" dirty="0" smtClean="0">
                <a:cs typeface="B Nazanin" pitchFamily="2" charset="-78"/>
              </a:rPr>
              <a:t>2) بازده </a:t>
            </a:r>
            <a:r>
              <a:rPr lang="fa-IR" sz="2600" dirty="0">
                <a:cs typeface="B Nazanin" pitchFamily="2" charset="-78"/>
              </a:rPr>
              <a:t>کل </a:t>
            </a:r>
            <a:r>
              <a:rPr lang="fa-IR" sz="2600" b="1" dirty="0">
                <a:cs typeface="B Nazanin" pitchFamily="2" charset="-78"/>
              </a:rPr>
              <a:t>مورد نظر سرمایه‌گذاران (</a:t>
            </a:r>
            <a:r>
              <a:rPr lang="da-DK" sz="2600" b="1" dirty="0">
                <a:latin typeface="Times New Roman" pitchFamily="18" charset="0"/>
                <a:cs typeface="Times New Roman" pitchFamily="18" charset="0"/>
              </a:rPr>
              <a:t>required</a:t>
            </a:r>
            <a:r>
              <a:rPr lang="fa-IR" sz="2600" b="1" dirty="0">
                <a:cs typeface="B Nazanin" pitchFamily="2" charset="-78"/>
              </a:rPr>
              <a:t>) </a:t>
            </a:r>
            <a:r>
              <a:rPr lang="fa-IR" sz="2600" dirty="0">
                <a:cs typeface="B Nazanin" pitchFamily="2" charset="-78"/>
              </a:rPr>
              <a:t>را برآورد کنید.</a:t>
            </a:r>
          </a:p>
          <a:p>
            <a:pPr algn="just" rtl="1">
              <a:defRPr/>
            </a:pPr>
            <a:r>
              <a:rPr lang="fa-IR" sz="2600" dirty="0" smtClean="0">
                <a:cs typeface="B Nazanin" pitchFamily="2" charset="-78"/>
              </a:rPr>
              <a:t>3) جریان‌های </a:t>
            </a:r>
            <a:r>
              <a:rPr lang="fa-IR" sz="2600" dirty="0">
                <a:cs typeface="B Nazanin" pitchFamily="2" charset="-78"/>
              </a:rPr>
              <a:t>نقدی مورد انتظار را با نرخ مورد نظر سرمایه‌گذاران </a:t>
            </a:r>
            <a:r>
              <a:rPr lang="fa-IR" sz="2600" b="1" dirty="0">
                <a:cs typeface="B Nazanin" pitchFamily="2" charset="-78"/>
              </a:rPr>
              <a:t>تنزیل </a:t>
            </a:r>
            <a:r>
              <a:rPr lang="fa-IR" sz="2600" b="1" dirty="0" smtClean="0">
                <a:cs typeface="B Nazanin" pitchFamily="2" charset="-78"/>
              </a:rPr>
              <a:t>کنید.</a:t>
            </a:r>
            <a:endParaRPr lang="fa-IR" sz="2600" dirty="0">
              <a:cs typeface="B Nazanin" pitchFamily="2" charset="-78"/>
            </a:endParaRPr>
          </a:p>
        </p:txBody>
      </p:sp>
      <p:sp>
        <p:nvSpPr>
          <p:cNvPr id="5" name="Oval Callout 4"/>
          <p:cNvSpPr/>
          <p:nvPr/>
        </p:nvSpPr>
        <p:spPr>
          <a:xfrm rot="20229022">
            <a:off x="362363" y="1937578"/>
            <a:ext cx="5203802" cy="3198867"/>
          </a:xfrm>
          <a:prstGeom prst="wedgeEllipseCallout">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2400" dirty="0" smtClean="0">
              <a:solidFill>
                <a:schemeClr val="tx1"/>
              </a:solidFill>
              <a:cs typeface="B Nazanin" pitchFamily="2" charset="-78"/>
            </a:endParaRPr>
          </a:p>
          <a:p>
            <a:pPr algn="ctr" rtl="1"/>
            <a:r>
              <a:rPr lang="fa-IR" sz="2400" dirty="0" smtClean="0">
                <a:solidFill>
                  <a:schemeClr val="tx1"/>
                </a:solidFill>
                <a:cs typeface="B Nazanin" pitchFamily="2" charset="-78"/>
              </a:rPr>
              <a:t>برای </a:t>
            </a:r>
            <a:r>
              <a:rPr lang="fa-IR" sz="2400" dirty="0">
                <a:solidFill>
                  <a:schemeClr val="tx1"/>
                </a:solidFill>
                <a:cs typeface="B Nazanin" pitchFamily="2" charset="-78"/>
              </a:rPr>
              <a:t>این‌که بازده مورد انتظار سرمایه‌گذار (</a:t>
            </a:r>
            <a:r>
              <a:rPr lang="da-DK" sz="2400" dirty="0">
                <a:solidFill>
                  <a:schemeClr val="tx1"/>
                </a:solidFill>
                <a:latin typeface="Times New Roman" pitchFamily="18" charset="0"/>
                <a:cs typeface="Times New Roman" pitchFamily="18" charset="0"/>
              </a:rPr>
              <a:t>expected</a:t>
            </a:r>
            <a:r>
              <a:rPr lang="fa-IR" sz="2400" dirty="0">
                <a:solidFill>
                  <a:schemeClr val="tx1"/>
                </a:solidFill>
                <a:cs typeface="B Nazanin" pitchFamily="2" charset="-78"/>
              </a:rPr>
              <a:t>) </a:t>
            </a:r>
            <a:r>
              <a:rPr lang="fa-IR" sz="2400" b="1" dirty="0">
                <a:solidFill>
                  <a:schemeClr val="tx1"/>
                </a:solidFill>
                <a:cs typeface="B Nazanin" pitchFamily="2" charset="-78"/>
              </a:rPr>
              <a:t>حداقل</a:t>
            </a:r>
            <a:r>
              <a:rPr lang="fa-IR" sz="2400" dirty="0">
                <a:solidFill>
                  <a:schemeClr val="tx1"/>
                </a:solidFill>
                <a:cs typeface="B Nazanin" pitchFamily="2" charset="-78"/>
              </a:rPr>
              <a:t> معادل بازده مورد نظر وی</a:t>
            </a:r>
            <a:r>
              <a:rPr lang="da-DK" sz="2400" dirty="0">
                <a:solidFill>
                  <a:schemeClr val="tx1"/>
                </a:solidFill>
                <a:cs typeface="B Nazanin" pitchFamily="2" charset="-78"/>
              </a:rPr>
              <a:t> </a:t>
            </a:r>
            <a:r>
              <a:rPr lang="fa-IR" sz="2400" dirty="0">
                <a:solidFill>
                  <a:schemeClr val="tx1"/>
                </a:solidFill>
                <a:cs typeface="B Nazanin" pitchFamily="2" charset="-78"/>
              </a:rPr>
              <a:t>(</a:t>
            </a:r>
            <a:r>
              <a:rPr lang="da-DK" sz="2400" dirty="0">
                <a:solidFill>
                  <a:schemeClr val="tx1"/>
                </a:solidFill>
                <a:latin typeface="Times New Roman" pitchFamily="18" charset="0"/>
                <a:cs typeface="Times New Roman" pitchFamily="18" charset="0"/>
              </a:rPr>
              <a:t>required</a:t>
            </a:r>
            <a:r>
              <a:rPr lang="fa-IR" sz="2400" dirty="0">
                <a:solidFill>
                  <a:schemeClr val="tx1"/>
                </a:solidFill>
                <a:cs typeface="B Nazanin" pitchFamily="2" charset="-78"/>
              </a:rPr>
              <a:t>) باشد، سرمایه‌گذار باید</a:t>
            </a:r>
            <a:r>
              <a:rPr lang="da-DK" sz="2400" dirty="0">
                <a:solidFill>
                  <a:schemeClr val="tx1"/>
                </a:solidFill>
                <a:cs typeface="B Nazanin" pitchFamily="2" charset="-78"/>
              </a:rPr>
              <a:t> </a:t>
            </a:r>
            <a:r>
              <a:rPr lang="fa-IR" sz="2400" dirty="0">
                <a:solidFill>
                  <a:schemeClr val="tx1"/>
                </a:solidFill>
                <a:cs typeface="B Nazanin" pitchFamily="2" charset="-78"/>
              </a:rPr>
              <a:t>برای خرید ملک </a:t>
            </a:r>
            <a:r>
              <a:rPr lang="fa-IR" sz="2400" b="1" dirty="0">
                <a:solidFill>
                  <a:schemeClr val="tx1"/>
                </a:solidFill>
                <a:cs typeface="B Nazanin" pitchFamily="2" charset="-78"/>
              </a:rPr>
              <a:t>حداکثر</a:t>
            </a:r>
            <a:r>
              <a:rPr lang="fa-IR" sz="2400" dirty="0">
                <a:solidFill>
                  <a:schemeClr val="tx1"/>
                </a:solidFill>
                <a:cs typeface="B Nazanin" pitchFamily="2" charset="-78"/>
              </a:rPr>
              <a:t> مبلغی معادل ارزش فعلی جریان‌های نقدی آتی آن بپردازد.</a:t>
            </a:r>
            <a:endParaRPr lang="en-US" sz="2400" dirty="0">
              <a:solidFill>
                <a:schemeClr val="tx1"/>
              </a:solidFill>
            </a:endParaRPr>
          </a:p>
          <a:p>
            <a:pPr algn="ctr" rtl="1"/>
            <a:endParaRPr lang="en-US" dirty="0"/>
          </a:p>
        </p:txBody>
      </p:sp>
    </p:spTree>
    <p:extLst>
      <p:ext uri="{BB962C8B-B14F-4D97-AF65-F5344CB8AC3E}">
        <p14:creationId xmlns:p14="http://schemas.microsoft.com/office/powerpoint/2010/main" val="38805682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600" dirty="0" smtClean="0">
                <a:cs typeface="B Nazanin" pitchFamily="2" charset="-78"/>
              </a:rPr>
              <a:t>2-4) روش </a:t>
            </a:r>
            <a:r>
              <a:rPr lang="fa-IR" sz="2600" dirty="0">
                <a:cs typeface="B Nazanin" pitchFamily="2" charset="-78"/>
              </a:rPr>
              <a:t>جریان‌های</a:t>
            </a:r>
            <a:r>
              <a:rPr lang="fa-IR" sz="2600" dirty="0"/>
              <a:t> </a:t>
            </a:r>
            <a:r>
              <a:rPr lang="fa-IR" sz="2600" dirty="0" smtClean="0">
                <a:cs typeface="B Nazanin" pitchFamily="2" charset="-78"/>
              </a:rPr>
              <a:t>نقدی، </a:t>
            </a:r>
            <a:r>
              <a:rPr lang="fa-IR" sz="2400" dirty="0" smtClean="0">
                <a:cs typeface="B Nazanin" pitchFamily="2" charset="-78"/>
              </a:rPr>
              <a:t>مرحلۀ (1) </a:t>
            </a:r>
            <a:r>
              <a:rPr lang="fa-IR" sz="2400" dirty="0">
                <a:cs typeface="B Nazanin" pitchFamily="2" charset="-78"/>
              </a:rPr>
              <a:t>برآورد جریان‌های </a:t>
            </a:r>
            <a:r>
              <a:rPr lang="fa-IR" sz="2400" dirty="0" smtClean="0">
                <a:cs typeface="B Nazanin" pitchFamily="2" charset="-78"/>
              </a:rPr>
              <a:t>نقدی</a:t>
            </a:r>
            <a:endParaRPr lang="en-US" sz="3600" dirty="0">
              <a:cs typeface="B Nazanin" pitchFamily="2" charset="-78"/>
            </a:endParaRPr>
          </a:p>
        </p:txBody>
      </p:sp>
      <p:sp>
        <p:nvSpPr>
          <p:cNvPr id="3" name="Rectangle 2"/>
          <p:cNvSpPr/>
          <p:nvPr/>
        </p:nvSpPr>
        <p:spPr>
          <a:xfrm>
            <a:off x="323528" y="1556792"/>
            <a:ext cx="8496944" cy="4401205"/>
          </a:xfrm>
          <a:prstGeom prst="rect">
            <a:avLst/>
          </a:prstGeom>
          <a:solidFill>
            <a:schemeClr val="accent5">
              <a:lumMod val="40000"/>
              <a:lumOff val="60000"/>
            </a:schemeClr>
          </a:solidFill>
        </p:spPr>
        <p:txBody>
          <a:bodyPr wrap="square">
            <a:spAutoFit/>
          </a:bodyPr>
          <a:lstStyle/>
          <a:p>
            <a:pPr algn="just" rtl="1">
              <a:defRPr/>
            </a:pPr>
            <a:r>
              <a:rPr lang="fa-IR" sz="2800" dirty="0" smtClean="0">
                <a:cs typeface="B Nazanin" pitchFamily="2" charset="-78"/>
              </a:rPr>
              <a:t>‌</a:t>
            </a:r>
            <a:r>
              <a:rPr lang="fa-IR" sz="2800" dirty="0">
                <a:cs typeface="B Nazanin" pitchFamily="2" charset="-78"/>
              </a:rPr>
              <a:t>معمولاً جریان نقدی هر واحد تجاری موارد زیر را در بر می‌گیرد</a:t>
            </a:r>
            <a:r>
              <a:rPr lang="fa-IR" sz="2800" dirty="0" smtClean="0">
                <a:cs typeface="B Nazanin" pitchFamily="2" charset="-78"/>
              </a:rPr>
              <a:t>:</a:t>
            </a:r>
          </a:p>
          <a:p>
            <a:pPr algn="just" rtl="1">
              <a:defRPr/>
            </a:pPr>
            <a:endParaRPr lang="fa-IR" sz="2800" dirty="0">
              <a:cs typeface="B Nazanin" pitchFamily="2" charset="-78"/>
            </a:endParaRPr>
          </a:p>
          <a:p>
            <a:pPr marL="342900" indent="-342900" algn="just" rtl="1">
              <a:buFont typeface="Arial" pitchFamily="34" charset="0"/>
              <a:buChar char="•"/>
              <a:defRPr/>
            </a:pPr>
            <a:r>
              <a:rPr lang="fa-IR" sz="2800" b="1" dirty="0" smtClean="0">
                <a:cs typeface="B Nazanin" pitchFamily="2" charset="-78"/>
              </a:rPr>
              <a:t>درآمد </a:t>
            </a:r>
            <a:r>
              <a:rPr lang="fa-IR" sz="2800" b="1" dirty="0">
                <a:cs typeface="B Nazanin" pitchFamily="2" charset="-78"/>
              </a:rPr>
              <a:t>حاصل از اجاره یا اجارۀ بلندمدت </a:t>
            </a:r>
            <a:r>
              <a:rPr lang="fa-IR" sz="2800" dirty="0">
                <a:cs typeface="B Nazanin" pitchFamily="2" charset="-78"/>
              </a:rPr>
              <a:t>(</a:t>
            </a:r>
            <a:r>
              <a:rPr lang="da-DK" sz="2800" dirty="0">
                <a:latin typeface="Times New Roman" pitchFamily="18" charset="0"/>
                <a:cs typeface="Times New Roman" pitchFamily="18" charset="0"/>
              </a:rPr>
              <a:t>lease</a:t>
            </a:r>
            <a:r>
              <a:rPr lang="fa-IR" sz="2800" dirty="0">
                <a:cs typeface="B Nazanin" pitchFamily="2" charset="-78"/>
              </a:rPr>
              <a:t>): تغییرات اجاره‌بها، تعداد واحدهای خالی از سکنه و نرخ بهره بر روی آن تأثیرگذار است.</a:t>
            </a:r>
          </a:p>
          <a:p>
            <a:pPr marL="342900" indent="-342900" algn="just" rtl="1">
              <a:buFont typeface="Arial" pitchFamily="34" charset="0"/>
              <a:buChar char="•"/>
              <a:defRPr/>
            </a:pPr>
            <a:r>
              <a:rPr lang="fa-IR" sz="2800" b="1" dirty="0">
                <a:cs typeface="B Nazanin" pitchFamily="2" charset="-78"/>
              </a:rPr>
              <a:t>مخارج عملیاتی</a:t>
            </a:r>
            <a:r>
              <a:rPr lang="fa-IR" sz="2800" dirty="0">
                <a:cs typeface="B Nazanin" pitchFamily="2" charset="-78"/>
              </a:rPr>
              <a:t>: از قبیل مخارج مربوط به آب، برق، گاز، تلفن، اینترنت و فاضلاب و همین‌طور هزینه‌های مربوط به مدیریت.</a:t>
            </a:r>
          </a:p>
          <a:p>
            <a:pPr marL="342900" indent="-342900" algn="just" rtl="1">
              <a:buFont typeface="Arial" pitchFamily="34" charset="0"/>
              <a:buChar char="•"/>
              <a:defRPr/>
            </a:pPr>
            <a:r>
              <a:rPr lang="fa-IR" sz="2800" b="1" dirty="0">
                <a:cs typeface="B Nazanin" pitchFamily="2" charset="-78"/>
              </a:rPr>
              <a:t>مالیات</a:t>
            </a:r>
            <a:r>
              <a:rPr lang="fa-IR" sz="2800" dirty="0">
                <a:cs typeface="B Nazanin" pitchFamily="2" charset="-78"/>
              </a:rPr>
              <a:t>.</a:t>
            </a:r>
          </a:p>
          <a:p>
            <a:pPr marL="342900" indent="-342900" algn="just" rtl="1">
              <a:buFont typeface="Arial" pitchFamily="34" charset="0"/>
              <a:buChar char="•"/>
              <a:defRPr/>
            </a:pPr>
            <a:r>
              <a:rPr lang="fa-IR" sz="2800" b="1" dirty="0">
                <a:cs typeface="B Nazanin" pitchFamily="2" charset="-78"/>
              </a:rPr>
              <a:t>نوسازی</a:t>
            </a:r>
            <a:r>
              <a:rPr lang="fa-IR" sz="2800" dirty="0">
                <a:cs typeface="B Nazanin" pitchFamily="2" charset="-78"/>
              </a:rPr>
              <a:t>: این هزینه با استهلاک متفاوت است.</a:t>
            </a:r>
          </a:p>
          <a:p>
            <a:pPr marL="342900" indent="-342900" algn="just" rtl="1">
              <a:buFont typeface="Arial" pitchFamily="34" charset="0"/>
              <a:buChar char="•"/>
              <a:defRPr/>
            </a:pPr>
            <a:r>
              <a:rPr lang="fa-IR" sz="2800" b="1" dirty="0">
                <a:cs typeface="B Nazanin" pitchFamily="2" charset="-78"/>
              </a:rPr>
              <a:t>اقساط وام‌های رهنی </a:t>
            </a:r>
            <a:r>
              <a:rPr lang="fa-IR" sz="2800" dirty="0">
                <a:cs typeface="B Nazanin" pitchFamily="2" charset="-78"/>
              </a:rPr>
              <a:t>(</a:t>
            </a:r>
            <a:r>
              <a:rPr lang="da-DK" sz="2800" dirty="0">
                <a:latin typeface="Times New Roman" pitchFamily="18" charset="0"/>
                <a:cs typeface="Times New Roman" pitchFamily="18" charset="0"/>
              </a:rPr>
              <a:t>mortgage</a:t>
            </a:r>
            <a:r>
              <a:rPr lang="fa-IR" sz="2800" dirty="0">
                <a:cs typeface="B Nazanin" pitchFamily="2" charset="-78"/>
              </a:rPr>
              <a:t>).</a:t>
            </a:r>
          </a:p>
          <a:p>
            <a:pPr marL="342900" indent="-342900" algn="just" rtl="1">
              <a:buFont typeface="Arial" pitchFamily="34" charset="0"/>
              <a:buChar char="•"/>
              <a:defRPr/>
            </a:pPr>
            <a:endParaRPr lang="fa-IR" sz="2800" dirty="0">
              <a:cs typeface="B Nazanin" pitchFamily="2" charset="-78"/>
            </a:endParaRPr>
          </a:p>
        </p:txBody>
      </p:sp>
    </p:spTree>
    <p:extLst>
      <p:ext uri="{BB962C8B-B14F-4D97-AF65-F5344CB8AC3E}">
        <p14:creationId xmlns:p14="http://schemas.microsoft.com/office/powerpoint/2010/main" val="32734664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600" dirty="0" smtClean="0">
                <a:cs typeface="B Nazanin" pitchFamily="2" charset="-78"/>
              </a:rPr>
              <a:t>2-4) روش </a:t>
            </a:r>
            <a:r>
              <a:rPr lang="fa-IR" sz="2600" dirty="0">
                <a:cs typeface="B Nazanin" pitchFamily="2" charset="-78"/>
              </a:rPr>
              <a:t>جریان‌های</a:t>
            </a:r>
            <a:r>
              <a:rPr lang="fa-IR" sz="2600" dirty="0"/>
              <a:t> </a:t>
            </a:r>
            <a:r>
              <a:rPr lang="fa-IR" sz="2600" dirty="0" smtClean="0">
                <a:cs typeface="B Nazanin" pitchFamily="2" charset="-78"/>
              </a:rPr>
              <a:t>نقدی، </a:t>
            </a:r>
            <a:r>
              <a:rPr lang="fa-IR" sz="2400" dirty="0" smtClean="0">
                <a:cs typeface="B Nazanin" pitchFamily="2" charset="-78"/>
              </a:rPr>
              <a:t>مرحلۀ (1) </a:t>
            </a:r>
            <a:r>
              <a:rPr lang="fa-IR" sz="2400" dirty="0">
                <a:cs typeface="B Nazanin" pitchFamily="2" charset="-78"/>
              </a:rPr>
              <a:t>برآورد جریان‌های </a:t>
            </a:r>
            <a:r>
              <a:rPr lang="fa-IR" sz="2400" dirty="0" smtClean="0">
                <a:cs typeface="B Nazanin" pitchFamily="2" charset="-78"/>
              </a:rPr>
              <a:t>نقدی</a:t>
            </a:r>
            <a:endParaRPr lang="en-US" sz="3600" dirty="0">
              <a:cs typeface="B Nazanin" pitchFamily="2" charset="-78"/>
            </a:endParaRPr>
          </a:p>
        </p:txBody>
      </p:sp>
      <p:sp>
        <p:nvSpPr>
          <p:cNvPr id="3" name="Rectangle 2"/>
          <p:cNvSpPr/>
          <p:nvPr/>
        </p:nvSpPr>
        <p:spPr>
          <a:xfrm>
            <a:off x="323528" y="3429000"/>
            <a:ext cx="8496944" cy="2468880"/>
          </a:xfrm>
          <a:prstGeom prst="rect">
            <a:avLst/>
          </a:prstGeom>
          <a:solidFill>
            <a:schemeClr val="accent5">
              <a:lumMod val="40000"/>
              <a:lumOff val="60000"/>
            </a:schemeClr>
          </a:solidFill>
        </p:spPr>
        <p:txBody>
          <a:bodyPr wrap="square">
            <a:spAutoFit/>
          </a:bodyPr>
          <a:lstStyle/>
          <a:p>
            <a:pPr marL="457200" indent="-457200" algn="just" rtl="1">
              <a:buFont typeface="Arial" pitchFamily="34" charset="0"/>
              <a:buChar char="•"/>
              <a:defRPr/>
            </a:pPr>
            <a:r>
              <a:rPr lang="fa-IR" sz="2400" b="1" dirty="0">
                <a:cs typeface="B Nazanin" pitchFamily="2" charset="-78"/>
              </a:rPr>
              <a:t>جریان نقدی با سود متفاوت است</a:t>
            </a:r>
            <a:r>
              <a:rPr lang="fa-IR" sz="2400" dirty="0">
                <a:cs typeface="B Nazanin" pitchFamily="2" charset="-78"/>
              </a:rPr>
              <a:t>. مثلاً در محاسبۀ سود، استهلاک به‌عنوان یک ردیف هزینه‌ای از درآمد کاسته می‌شود، ولی در محاسبۀ جریان نقدی استهلاک کاسته نمی‌شود. </a:t>
            </a:r>
          </a:p>
          <a:p>
            <a:pPr marL="457200" indent="-457200" algn="just" rtl="1">
              <a:buFont typeface="Arial" pitchFamily="34" charset="0"/>
              <a:buChar char="•"/>
              <a:defRPr/>
            </a:pPr>
            <a:r>
              <a:rPr lang="fa-IR" sz="2400" dirty="0">
                <a:cs typeface="B Nazanin" pitchFamily="2" charset="-78"/>
              </a:rPr>
              <a:t>گرچه جریان نقدی املاک و مستغلات </a:t>
            </a:r>
            <a:r>
              <a:rPr lang="fa-IR" sz="2400" b="1" dirty="0">
                <a:cs typeface="B Nazanin" pitchFamily="2" charset="-78"/>
              </a:rPr>
              <a:t>معمولاً </a:t>
            </a:r>
            <a:r>
              <a:rPr lang="fa-IR" sz="2400" b="1" dirty="0" smtClean="0">
                <a:cs typeface="B Nazanin" pitchFamily="2" charset="-78"/>
              </a:rPr>
              <a:t>کم</a:t>
            </a:r>
            <a:r>
              <a:rPr lang="fa-IR" sz="2400" dirty="0">
                <a:cs typeface="B Nazanin" pitchFamily="2" charset="-78"/>
              </a:rPr>
              <a:t>‌</a:t>
            </a:r>
            <a:r>
              <a:rPr lang="fa-IR" sz="2400" b="1" dirty="0" smtClean="0">
                <a:cs typeface="B Nazanin" pitchFamily="2" charset="-78"/>
              </a:rPr>
              <a:t>ریسک </a:t>
            </a:r>
            <a:r>
              <a:rPr lang="fa-IR" sz="2400" dirty="0">
                <a:cs typeface="B Nazanin" pitchFamily="2" charset="-78"/>
              </a:rPr>
              <a:t>است، ولی </a:t>
            </a:r>
            <a:r>
              <a:rPr lang="fa-IR" sz="2400" b="1" dirty="0">
                <a:cs typeface="B Nazanin" pitchFamily="2" charset="-78"/>
              </a:rPr>
              <a:t>بدون ریسک نیست</a:t>
            </a:r>
            <a:r>
              <a:rPr lang="fa-IR" sz="2400" dirty="0">
                <a:cs typeface="B Nazanin" pitchFamily="2" charset="-78"/>
              </a:rPr>
              <a:t>. مثلاً افزایش تعداد واحدهای خالی می‌تواند ریسک جریان نقدی املاک را افزایش دهد.</a:t>
            </a:r>
          </a:p>
          <a:p>
            <a:pPr marL="342900" indent="-342900" algn="just" rtl="1">
              <a:buFont typeface="Arial" pitchFamily="34" charset="0"/>
              <a:buChar char="•"/>
              <a:defRPr/>
            </a:pPr>
            <a:endParaRPr lang="fa-IR" sz="2400" dirty="0">
              <a:cs typeface="B Nazanin" pitchFamily="2" charset="-78"/>
            </a:endParaRPr>
          </a:p>
        </p:txBody>
      </p:sp>
      <p:grpSp>
        <p:nvGrpSpPr>
          <p:cNvPr id="4" name="Group 8"/>
          <p:cNvGrpSpPr>
            <a:grpSpLocks/>
          </p:cNvGrpSpPr>
          <p:nvPr/>
        </p:nvGrpSpPr>
        <p:grpSpPr bwMode="auto">
          <a:xfrm>
            <a:off x="114299" y="1715709"/>
            <a:ext cx="8639175" cy="1423988"/>
            <a:chOff x="0" y="2069068"/>
            <a:chExt cx="8639175" cy="1424464"/>
          </a:xfrm>
        </p:grpSpPr>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14550"/>
              <a:ext cx="84105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0" y="31242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lgn="ctr" rtl="1" eaLnBrk="1" hangingPunct="1"/>
              <a:r>
                <a:rPr lang="fa-IR">
                  <a:cs typeface="B Nazanin" pitchFamily="2" charset="-78"/>
                </a:rPr>
                <a:t>امروز</a:t>
              </a:r>
              <a:endParaRPr lang="en-US" dirty="0">
                <a:cs typeface="B Nazanin" pitchFamily="2" charset="-78"/>
              </a:endParaRPr>
            </a:p>
          </p:txBody>
        </p:sp>
        <p:sp>
          <p:nvSpPr>
            <p:cNvPr id="7" name="TextBox 5"/>
            <p:cNvSpPr txBox="1">
              <a:spLocks noChangeArrowheads="1"/>
            </p:cNvSpPr>
            <p:nvPr/>
          </p:nvSpPr>
          <p:spPr bwMode="auto">
            <a:xfrm>
              <a:off x="7772400" y="31242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lgn="ctr" rtl="1" eaLnBrk="1" hangingPunct="1"/>
              <a:r>
                <a:rPr lang="fa-IR">
                  <a:cs typeface="B Nazanin" pitchFamily="2" charset="-78"/>
                </a:rPr>
                <a:t>زمان</a:t>
              </a:r>
              <a:endParaRPr lang="en-US" dirty="0">
                <a:cs typeface="B Nazanin" pitchFamily="2" charset="-78"/>
              </a:endParaRPr>
            </a:p>
          </p:txBody>
        </p:sp>
        <p:sp>
          <p:nvSpPr>
            <p:cNvPr id="8" name="TextBox 6"/>
            <p:cNvSpPr txBox="1">
              <a:spLocks noChangeArrowheads="1"/>
            </p:cNvSpPr>
            <p:nvPr/>
          </p:nvSpPr>
          <p:spPr bwMode="auto">
            <a:xfrm>
              <a:off x="2667000" y="2069068"/>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lgn="ctr" rtl="1" eaLnBrk="1" hangingPunct="1"/>
              <a:r>
                <a:rPr lang="fa-IR" dirty="0">
                  <a:cs typeface="B Nazanin" pitchFamily="2" charset="-78"/>
                </a:rPr>
                <a:t>جریان‌های نقدی مورد انتظار</a:t>
              </a:r>
              <a:endParaRPr lang="en-US" dirty="0">
                <a:cs typeface="B Nazanin" pitchFamily="2" charset="-78"/>
              </a:endParaRPr>
            </a:p>
          </p:txBody>
        </p:sp>
      </p:grpSp>
    </p:spTree>
    <p:extLst>
      <p:ext uri="{BB962C8B-B14F-4D97-AF65-F5344CB8AC3E}">
        <p14:creationId xmlns:p14="http://schemas.microsoft.com/office/powerpoint/2010/main" val="7405953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800" dirty="0" smtClean="0">
                <a:cs typeface="B Nazanin" pitchFamily="2" charset="-78"/>
              </a:rPr>
              <a:t>2-4) روش </a:t>
            </a:r>
            <a:r>
              <a:rPr lang="fa-IR" sz="2800" dirty="0">
                <a:cs typeface="B Nazanin" pitchFamily="2" charset="-78"/>
              </a:rPr>
              <a:t>جریان‌های</a:t>
            </a:r>
            <a:r>
              <a:rPr lang="fa-IR" sz="2800" dirty="0"/>
              <a:t> </a:t>
            </a:r>
            <a:r>
              <a:rPr lang="fa-IR" sz="2800" dirty="0" smtClean="0">
                <a:cs typeface="B Nazanin" pitchFamily="2" charset="-78"/>
              </a:rPr>
              <a:t>نقدی، </a:t>
            </a:r>
            <a:r>
              <a:rPr lang="fa-IR" sz="2400" dirty="0" smtClean="0">
                <a:cs typeface="B Nazanin" pitchFamily="2" charset="-78"/>
              </a:rPr>
              <a:t>مرحلۀ (2) نرخ بازده مورد نظر</a:t>
            </a:r>
            <a:endParaRPr lang="en-US" sz="3600" dirty="0">
              <a:cs typeface="B Nazanin" pitchFamily="2" charset="-78"/>
            </a:endParaRPr>
          </a:p>
        </p:txBody>
      </p:sp>
      <p:sp>
        <p:nvSpPr>
          <p:cNvPr id="3" name="Rectangle 2"/>
          <p:cNvSpPr/>
          <p:nvPr/>
        </p:nvSpPr>
        <p:spPr>
          <a:xfrm>
            <a:off x="1782693" y="4797152"/>
            <a:ext cx="5265807" cy="1015663"/>
          </a:xfrm>
          <a:prstGeom prst="rect">
            <a:avLst/>
          </a:prstGeom>
          <a:solidFill>
            <a:schemeClr val="accent5">
              <a:lumMod val="40000"/>
              <a:lumOff val="60000"/>
            </a:schemeClr>
          </a:solidFill>
        </p:spPr>
        <p:txBody>
          <a:bodyPr wrap="square">
            <a:spAutoFit/>
          </a:bodyPr>
          <a:lstStyle/>
          <a:p>
            <a:pPr algn="ctr" rtl="1">
              <a:defRPr/>
            </a:pPr>
            <a:r>
              <a:rPr lang="fa-IR" sz="3000" dirty="0">
                <a:cs typeface="B Nazanin" pitchFamily="2" charset="-78"/>
              </a:rPr>
              <a:t>از منظر شرکت‌ها: هزینۀ </a:t>
            </a:r>
            <a:r>
              <a:rPr lang="fa-IR" sz="3000" dirty="0" smtClean="0">
                <a:cs typeface="B Nazanin" pitchFamily="2" charset="-78"/>
              </a:rPr>
              <a:t>سرمایه</a:t>
            </a:r>
          </a:p>
          <a:p>
            <a:pPr algn="ctr" rtl="1">
              <a:defRPr/>
            </a:pPr>
            <a:r>
              <a:rPr lang="fa-IR" sz="3000" dirty="0" smtClean="0">
                <a:cs typeface="B Nazanin" pitchFamily="2" charset="-78"/>
              </a:rPr>
              <a:t>از </a:t>
            </a:r>
            <a:r>
              <a:rPr lang="fa-IR" sz="3000" dirty="0">
                <a:cs typeface="B Nazanin" pitchFamily="2" charset="-78"/>
              </a:rPr>
              <a:t>منظر سرمایه‌گذاران: نرخ بازده مورد نظر</a:t>
            </a:r>
            <a:endParaRPr lang="da-DK" sz="3000" dirty="0">
              <a:cs typeface="B Nazanin" pitchFamily="2" charset="-78"/>
            </a:endParaRPr>
          </a:p>
        </p:txBody>
      </p:sp>
      <p:grpSp>
        <p:nvGrpSpPr>
          <p:cNvPr id="15" name="Group 23"/>
          <p:cNvGrpSpPr>
            <a:grpSpLocks/>
          </p:cNvGrpSpPr>
          <p:nvPr/>
        </p:nvGrpSpPr>
        <p:grpSpPr bwMode="auto">
          <a:xfrm>
            <a:off x="627063" y="1981200"/>
            <a:ext cx="7145337" cy="2500312"/>
            <a:chOff x="627797" y="1919785"/>
            <a:chExt cx="7144603" cy="2499815"/>
          </a:xfrm>
        </p:grpSpPr>
        <p:sp>
          <p:nvSpPr>
            <p:cNvPr id="16" name="Rectangle 15"/>
            <p:cNvSpPr/>
            <p:nvPr/>
          </p:nvSpPr>
          <p:spPr>
            <a:xfrm>
              <a:off x="6324749" y="1981685"/>
              <a:ext cx="1447651" cy="243791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fa-IR" b="1" dirty="0">
                  <a:cs typeface="B Nazanin" pitchFamily="2" charset="-78"/>
                </a:rPr>
                <a:t>دارایی‌ها</a:t>
              </a:r>
              <a:endParaRPr lang="en-US" b="1" dirty="0">
                <a:cs typeface="B Nazanin" pitchFamily="2" charset="-78"/>
              </a:endParaRPr>
            </a:p>
          </p:txBody>
        </p:sp>
        <p:sp>
          <p:nvSpPr>
            <p:cNvPr id="17" name="Rectangle 16"/>
            <p:cNvSpPr/>
            <p:nvPr/>
          </p:nvSpPr>
          <p:spPr>
            <a:xfrm>
              <a:off x="4872336" y="1975336"/>
              <a:ext cx="1447651" cy="1453861"/>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fa-IR" b="1" dirty="0">
                  <a:cs typeface="B Nazanin" pitchFamily="2" charset="-78"/>
                </a:rPr>
                <a:t>بدهی‌ها</a:t>
              </a:r>
              <a:endParaRPr lang="en-US" b="1" dirty="0">
                <a:cs typeface="B Nazanin" pitchFamily="2" charset="-78"/>
              </a:endParaRPr>
            </a:p>
          </p:txBody>
        </p:sp>
        <p:sp>
          <p:nvSpPr>
            <p:cNvPr id="18" name="Rectangle 17"/>
            <p:cNvSpPr/>
            <p:nvPr/>
          </p:nvSpPr>
          <p:spPr>
            <a:xfrm>
              <a:off x="4877097" y="3429197"/>
              <a:ext cx="1447651" cy="990403"/>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fa-IR" b="1" dirty="0">
                  <a:cs typeface="B Nazanin" pitchFamily="2" charset="-78"/>
                </a:rPr>
                <a:t>حقوق صاحبان سهام</a:t>
              </a:r>
              <a:endParaRPr lang="en-US" b="1" dirty="0">
                <a:cs typeface="B Nazanin" pitchFamily="2" charset="-78"/>
              </a:endParaRPr>
            </a:p>
          </p:txBody>
        </p:sp>
        <p:cxnSp>
          <p:nvCxnSpPr>
            <p:cNvPr id="19" name="Elbow Connector 18"/>
            <p:cNvCxnSpPr>
              <a:stCxn id="20" idx="2"/>
            </p:cNvCxnSpPr>
            <p:nvPr/>
          </p:nvCxnSpPr>
          <p:spPr>
            <a:xfrm rot="16200000" flipH="1">
              <a:off x="3195340" y="1752200"/>
              <a:ext cx="519009" cy="2834984"/>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7797" y="1919785"/>
              <a:ext cx="2819110" cy="9904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a-IR" b="1" dirty="0">
                  <a:solidFill>
                    <a:srgbClr val="FF0000"/>
                  </a:solidFill>
                  <a:cs typeface="B Nazanin" pitchFamily="2" charset="-78"/>
                </a:rPr>
                <a:t>هزینۀ سرمایه = بازده مورد نظر</a:t>
              </a:r>
              <a:endParaRPr lang="en-US" b="1" dirty="0">
                <a:solidFill>
                  <a:srgbClr val="FF0000"/>
                </a:solidFill>
                <a:cs typeface="B Nazanin" pitchFamily="2" charset="-78"/>
              </a:endParaRPr>
            </a:p>
          </p:txBody>
        </p:sp>
      </p:grpSp>
    </p:spTree>
    <p:extLst>
      <p:ext uri="{BB962C8B-B14F-4D97-AF65-F5344CB8AC3E}">
        <p14:creationId xmlns:p14="http://schemas.microsoft.com/office/powerpoint/2010/main" val="16544651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800" dirty="0" smtClean="0">
                <a:cs typeface="B Nazanin" pitchFamily="2" charset="-78"/>
              </a:rPr>
              <a:t>2-4) روش </a:t>
            </a:r>
            <a:r>
              <a:rPr lang="fa-IR" sz="2800" dirty="0">
                <a:cs typeface="B Nazanin" pitchFamily="2" charset="-78"/>
              </a:rPr>
              <a:t>جریان‌های</a:t>
            </a:r>
            <a:r>
              <a:rPr lang="fa-IR" sz="2800" dirty="0"/>
              <a:t> </a:t>
            </a:r>
            <a:r>
              <a:rPr lang="fa-IR" sz="2800" dirty="0" smtClean="0">
                <a:cs typeface="B Nazanin" pitchFamily="2" charset="-78"/>
              </a:rPr>
              <a:t>نقدی، </a:t>
            </a:r>
            <a:r>
              <a:rPr lang="fa-IR" sz="2400" dirty="0" smtClean="0">
                <a:cs typeface="B Nazanin" pitchFamily="2" charset="-78"/>
              </a:rPr>
              <a:t>مرحلۀ (2) نرخ بازده مورد نظر</a:t>
            </a:r>
            <a:endParaRPr lang="en-US" sz="3600" dirty="0">
              <a:cs typeface="B Nazanin" pitchFamily="2" charset="-78"/>
            </a:endParaRPr>
          </a:p>
        </p:txBody>
      </p:sp>
      <p:sp>
        <p:nvSpPr>
          <p:cNvPr id="3" name="Rectangle 2"/>
          <p:cNvSpPr/>
          <p:nvPr/>
        </p:nvSpPr>
        <p:spPr>
          <a:xfrm>
            <a:off x="323528" y="4365104"/>
            <a:ext cx="8568952" cy="1569660"/>
          </a:xfrm>
          <a:prstGeom prst="rect">
            <a:avLst/>
          </a:prstGeom>
          <a:solidFill>
            <a:schemeClr val="accent5">
              <a:lumMod val="40000"/>
              <a:lumOff val="60000"/>
            </a:schemeClr>
          </a:solidFill>
        </p:spPr>
        <p:txBody>
          <a:bodyPr wrap="square">
            <a:spAutoFit/>
          </a:bodyPr>
          <a:lstStyle/>
          <a:p>
            <a:pPr algn="just" rtl="1">
              <a:defRPr/>
            </a:pPr>
            <a:r>
              <a:rPr lang="fa-IR" sz="2400" dirty="0">
                <a:cs typeface="B Nazanin" pitchFamily="2" charset="-78"/>
              </a:rPr>
              <a:t>هزینۀ حقوق صاحبان سهام یا نرخ بازده مورد نظر سهامداران را چه‌طور می‌توان محاسبه کرد؟</a:t>
            </a:r>
          </a:p>
          <a:p>
            <a:pPr algn="just" rtl="1">
              <a:defRPr/>
            </a:pPr>
            <a:r>
              <a:rPr lang="fa-IR" sz="2400" dirty="0" smtClean="0">
                <a:cs typeface="B Nazanin" pitchFamily="2" charset="-78"/>
              </a:rPr>
              <a:t>هیچ </a:t>
            </a:r>
            <a:r>
              <a:rPr lang="fa-IR" sz="2400" dirty="0">
                <a:cs typeface="B Nazanin" pitchFamily="2" charset="-78"/>
              </a:rPr>
              <a:t>مدلی مقبولیت جهانی </a:t>
            </a:r>
            <a:r>
              <a:rPr lang="fa-IR" sz="2400" dirty="0" smtClean="0">
                <a:cs typeface="B Nazanin" pitchFamily="2" charset="-78"/>
              </a:rPr>
              <a:t>نیافته، </a:t>
            </a:r>
            <a:r>
              <a:rPr lang="fa-IR" sz="2400" dirty="0">
                <a:cs typeface="B Nazanin" pitchFamily="2" charset="-78"/>
              </a:rPr>
              <a:t>ولی هم‌چنان مدل قیمت‌گذاری دارایی‌های سرمایه‌ای (</a:t>
            </a:r>
            <a:r>
              <a:rPr lang="da-DK" sz="2400" i="1" dirty="0">
                <a:latin typeface="Times New Roman" pitchFamily="18" charset="0"/>
                <a:cs typeface="Times New Roman" pitchFamily="18" charset="0"/>
              </a:rPr>
              <a:t>CAPM</a:t>
            </a:r>
            <a:r>
              <a:rPr lang="fa-IR" sz="2400" dirty="0">
                <a:cs typeface="B Nazanin" pitchFamily="2" charset="-78"/>
              </a:rPr>
              <a:t>) مزایای چشم‌گیری نسبت به سایر مدل‌ها دارد.</a:t>
            </a:r>
            <a:endParaRPr lang="da-DK" sz="2400" dirty="0">
              <a:cs typeface="B Nazanin" pitchFamily="2" charset="-78"/>
            </a:endParaRPr>
          </a:p>
        </p:txBody>
      </p:sp>
      <p:grpSp>
        <p:nvGrpSpPr>
          <p:cNvPr id="10" name="Group 23"/>
          <p:cNvGrpSpPr>
            <a:grpSpLocks/>
          </p:cNvGrpSpPr>
          <p:nvPr/>
        </p:nvGrpSpPr>
        <p:grpSpPr bwMode="auto">
          <a:xfrm>
            <a:off x="627063" y="1556792"/>
            <a:ext cx="7145337" cy="2500312"/>
            <a:chOff x="627797" y="1919785"/>
            <a:chExt cx="7144603" cy="2499815"/>
          </a:xfrm>
        </p:grpSpPr>
        <p:sp>
          <p:nvSpPr>
            <p:cNvPr id="11" name="Rectangle 10"/>
            <p:cNvSpPr/>
            <p:nvPr/>
          </p:nvSpPr>
          <p:spPr>
            <a:xfrm>
              <a:off x="6324749" y="1975336"/>
              <a:ext cx="1447651" cy="2444264"/>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fa-IR" b="1" dirty="0">
                  <a:cs typeface="B Nazanin" pitchFamily="2" charset="-78"/>
                </a:rPr>
                <a:t>دارایی‌ها</a:t>
              </a:r>
              <a:endParaRPr lang="en-US" b="1" dirty="0">
                <a:cs typeface="B Nazanin" pitchFamily="2" charset="-78"/>
              </a:endParaRPr>
            </a:p>
          </p:txBody>
        </p:sp>
        <p:sp>
          <p:nvSpPr>
            <p:cNvPr id="12" name="Rectangle 11"/>
            <p:cNvSpPr/>
            <p:nvPr/>
          </p:nvSpPr>
          <p:spPr>
            <a:xfrm>
              <a:off x="4872336" y="1975336"/>
              <a:ext cx="1447651" cy="145386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fa-IR" b="1" dirty="0">
                  <a:cs typeface="B Nazanin" pitchFamily="2" charset="-78"/>
                </a:rPr>
                <a:t>بدهی‌ها</a:t>
              </a:r>
              <a:endParaRPr lang="en-US" b="1" dirty="0">
                <a:cs typeface="B Nazanin" pitchFamily="2" charset="-78"/>
              </a:endParaRPr>
            </a:p>
          </p:txBody>
        </p:sp>
        <p:sp>
          <p:nvSpPr>
            <p:cNvPr id="13" name="Rectangle 12"/>
            <p:cNvSpPr/>
            <p:nvPr/>
          </p:nvSpPr>
          <p:spPr>
            <a:xfrm>
              <a:off x="4877097" y="3429197"/>
              <a:ext cx="1447651" cy="990403"/>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fa-IR" b="1" dirty="0">
                  <a:cs typeface="B Nazanin" pitchFamily="2" charset="-78"/>
                </a:rPr>
                <a:t>حقوق صاحبان سهام</a:t>
              </a:r>
              <a:endParaRPr lang="en-US" b="1" dirty="0">
                <a:cs typeface="B Nazanin" pitchFamily="2" charset="-78"/>
              </a:endParaRPr>
            </a:p>
          </p:txBody>
        </p:sp>
        <p:cxnSp>
          <p:nvCxnSpPr>
            <p:cNvPr id="14" name="Elbow Connector 13"/>
            <p:cNvCxnSpPr>
              <a:stCxn id="21" idx="2"/>
              <a:endCxn id="13" idx="1"/>
            </p:cNvCxnSpPr>
            <p:nvPr/>
          </p:nvCxnSpPr>
          <p:spPr>
            <a:xfrm rot="16200000" flipH="1">
              <a:off x="2950120" y="1997420"/>
              <a:ext cx="1014210" cy="2839745"/>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27797" y="1919785"/>
              <a:ext cx="2819110" cy="9904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a-IR" b="1" dirty="0">
                  <a:solidFill>
                    <a:srgbClr val="FF0000"/>
                  </a:solidFill>
                  <a:cs typeface="B Nazanin" pitchFamily="2" charset="-78"/>
                </a:rPr>
                <a:t>نرخ بازده مورد نظر برای حقوق صاحبان سهام</a:t>
              </a:r>
              <a:endParaRPr lang="en-US" b="1" dirty="0">
                <a:solidFill>
                  <a:srgbClr val="FF0000"/>
                </a:solidFill>
                <a:cs typeface="B Nazanin" pitchFamily="2" charset="-78"/>
              </a:endParaRPr>
            </a:p>
          </p:txBody>
        </p:sp>
      </p:grpSp>
    </p:spTree>
    <p:extLst>
      <p:ext uri="{BB962C8B-B14F-4D97-AF65-F5344CB8AC3E}">
        <p14:creationId xmlns:p14="http://schemas.microsoft.com/office/powerpoint/2010/main" val="12801135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800" dirty="0" smtClean="0">
                <a:cs typeface="B Nazanin" pitchFamily="2" charset="-78"/>
              </a:rPr>
              <a:t>2-4) روش </a:t>
            </a:r>
            <a:r>
              <a:rPr lang="fa-IR" sz="2800" dirty="0">
                <a:cs typeface="B Nazanin" pitchFamily="2" charset="-78"/>
              </a:rPr>
              <a:t>جریان‌های</a:t>
            </a:r>
            <a:r>
              <a:rPr lang="fa-IR" sz="2800" dirty="0"/>
              <a:t> </a:t>
            </a:r>
            <a:r>
              <a:rPr lang="fa-IR" sz="2800" dirty="0" smtClean="0">
                <a:cs typeface="B Nazanin" pitchFamily="2" charset="-78"/>
              </a:rPr>
              <a:t>نقدی، </a:t>
            </a:r>
            <a:r>
              <a:rPr lang="fa-IR" sz="2400" dirty="0" smtClean="0">
                <a:cs typeface="B Nazanin" pitchFamily="2" charset="-78"/>
              </a:rPr>
              <a:t>مرحلۀ (2) نرخ بازده مورد نظر</a:t>
            </a:r>
            <a:endParaRPr lang="en-US" sz="3600" dirty="0">
              <a:cs typeface="B Nazanin" pitchFamily="2" charset="-78"/>
            </a:endParaRPr>
          </a:p>
        </p:txBody>
      </p:sp>
      <p:grpSp>
        <p:nvGrpSpPr>
          <p:cNvPr id="15" name="Group 14"/>
          <p:cNvGrpSpPr/>
          <p:nvPr/>
        </p:nvGrpSpPr>
        <p:grpSpPr>
          <a:xfrm>
            <a:off x="550863" y="1412776"/>
            <a:ext cx="7791450" cy="3703637"/>
            <a:chOff x="550863" y="1611313"/>
            <a:chExt cx="7791450" cy="3703637"/>
          </a:xfrm>
        </p:grpSpPr>
        <p:grpSp>
          <p:nvGrpSpPr>
            <p:cNvPr id="16" name="Group 15"/>
            <p:cNvGrpSpPr/>
            <p:nvPr/>
          </p:nvGrpSpPr>
          <p:grpSpPr>
            <a:xfrm>
              <a:off x="4894263" y="1687513"/>
              <a:ext cx="3448050" cy="3627437"/>
              <a:chOff x="4894263" y="1687513"/>
              <a:chExt cx="3448050" cy="3627437"/>
            </a:xfrm>
          </p:grpSpPr>
          <p:pic>
            <p:nvPicPr>
              <p:cNvPr id="2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4263" y="1981200"/>
                <a:ext cx="34480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6"/>
              <p:cNvSpPr txBox="1">
                <a:spLocks noChangeArrowheads="1"/>
              </p:cNvSpPr>
              <p:nvPr/>
            </p:nvSpPr>
            <p:spPr bwMode="auto">
              <a:xfrm>
                <a:off x="5867400" y="16875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lgn="ctr" rtl="1" eaLnBrk="1" hangingPunct="1"/>
                <a:r>
                  <a:rPr lang="fa-IR" b="1" dirty="0">
                    <a:cs typeface="B Nazanin" pitchFamily="2" charset="-78"/>
                  </a:rPr>
                  <a:t>پر ریسک:  </a:t>
                </a:r>
                <a:r>
                  <a:rPr lang="el-GR" b="1" i="1" dirty="0">
                    <a:cs typeface="B Nazanin" pitchFamily="2" charset="-78"/>
                  </a:rPr>
                  <a:t>β</a:t>
                </a:r>
                <a:r>
                  <a:rPr lang="el-GR" b="1" dirty="0">
                    <a:cs typeface="B Nazanin" pitchFamily="2" charset="-78"/>
                  </a:rPr>
                  <a:t> </a:t>
                </a:r>
                <a:r>
                  <a:rPr lang="fa-IR" b="1" dirty="0">
                    <a:cs typeface="B Nazanin" pitchFamily="2" charset="-78"/>
                  </a:rPr>
                  <a:t> &gt; 1</a:t>
                </a:r>
                <a:endParaRPr lang="en-US" b="1" dirty="0">
                  <a:cs typeface="B Nazanin" pitchFamily="2" charset="-78"/>
                </a:endParaRPr>
              </a:p>
            </p:txBody>
          </p:sp>
        </p:grpSp>
        <p:grpSp>
          <p:nvGrpSpPr>
            <p:cNvPr id="17" name="Group 16"/>
            <p:cNvGrpSpPr/>
            <p:nvPr/>
          </p:nvGrpSpPr>
          <p:grpSpPr>
            <a:xfrm>
              <a:off x="550863" y="1611313"/>
              <a:ext cx="3390900" cy="3657600"/>
              <a:chOff x="550863" y="1611313"/>
              <a:chExt cx="3390900" cy="3657600"/>
            </a:xfrm>
          </p:grpSpPr>
          <p:pic>
            <p:nvPicPr>
              <p:cNvPr id="1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992313"/>
                <a:ext cx="33909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
              <p:cNvSpPr txBox="1">
                <a:spLocks noChangeArrowheads="1"/>
              </p:cNvSpPr>
              <p:nvPr/>
            </p:nvSpPr>
            <p:spPr bwMode="auto">
              <a:xfrm>
                <a:off x="1295400" y="16113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lgn="ctr" rtl="1" eaLnBrk="1" hangingPunct="1"/>
                <a:r>
                  <a:rPr lang="fa-IR" b="1">
                    <a:cs typeface="B Nazanin" pitchFamily="2" charset="-78"/>
                  </a:rPr>
                  <a:t>کم ریسک: </a:t>
                </a:r>
                <a:r>
                  <a:rPr lang="el-GR" b="1" i="1">
                    <a:cs typeface="B Nazanin" pitchFamily="2" charset="-78"/>
                  </a:rPr>
                  <a:t>β</a:t>
                </a:r>
                <a:r>
                  <a:rPr lang="fa-IR" b="1">
                    <a:cs typeface="B Nazanin" pitchFamily="2" charset="-78"/>
                  </a:rPr>
                  <a:t> &lt; 1</a:t>
                </a:r>
                <a:endParaRPr lang="en-US" b="1" dirty="0">
                  <a:cs typeface="B Nazanin" pitchFamily="2" charset="-78"/>
                </a:endParaRPr>
              </a:p>
            </p:txBody>
          </p:sp>
        </p:grpSp>
        <p:sp>
          <p:nvSpPr>
            <p:cNvPr id="18" name="TextBox 13"/>
            <p:cNvSpPr txBox="1">
              <a:spLocks noChangeArrowheads="1"/>
            </p:cNvSpPr>
            <p:nvPr/>
          </p:nvSpPr>
          <p:spPr bwMode="auto">
            <a:xfrm>
              <a:off x="3563938" y="4583113"/>
              <a:ext cx="184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lgn="ctr" rtl="1" eaLnBrk="1" hangingPunct="1"/>
              <a:r>
                <a:rPr lang="fa-IR" b="1" dirty="0">
                  <a:cs typeface="B Nazanin" pitchFamily="2" charset="-78"/>
                </a:rPr>
                <a:t>شیب خط = بتا (</a:t>
              </a:r>
              <a:r>
                <a:rPr lang="el-GR" b="1" i="1" dirty="0">
                  <a:cs typeface="B Nazanin" pitchFamily="2" charset="-78"/>
                </a:rPr>
                <a:t>β</a:t>
              </a:r>
              <a:r>
                <a:rPr lang="fa-IR" b="1" dirty="0">
                  <a:cs typeface="B Nazanin" pitchFamily="2" charset="-78"/>
                </a:rPr>
                <a:t>) </a:t>
              </a:r>
              <a:endParaRPr lang="en-US" b="1" dirty="0">
                <a:cs typeface="B Nazanin" pitchFamily="2" charset="-78"/>
              </a:endParaRPr>
            </a:p>
          </p:txBody>
        </p:sp>
      </p:grpSp>
      <p:sp>
        <p:nvSpPr>
          <p:cNvPr id="24" name="Content Placeholder 2"/>
          <p:cNvSpPr>
            <a:spLocks noGrp="1"/>
          </p:cNvSpPr>
          <p:nvPr>
            <p:ph sz="quarter" idx="1"/>
          </p:nvPr>
        </p:nvSpPr>
        <p:spPr>
          <a:xfrm>
            <a:off x="395536" y="5394325"/>
            <a:ext cx="8280920" cy="626963"/>
          </a:xfrm>
          <a:solidFill>
            <a:schemeClr val="accent5">
              <a:lumMod val="40000"/>
              <a:lumOff val="60000"/>
            </a:schemeClr>
          </a:solidFill>
        </p:spPr>
        <p:txBody>
          <a:bodyPr>
            <a:noAutofit/>
          </a:bodyPr>
          <a:lstStyle/>
          <a:p>
            <a:pPr marL="0" indent="0" algn="just" rtl="1" eaLnBrk="1" fontAlgn="auto" hangingPunct="1">
              <a:spcAft>
                <a:spcPts val="0"/>
              </a:spcAft>
              <a:buFont typeface="Wingdings"/>
              <a:buNone/>
              <a:defRPr/>
            </a:pPr>
            <a:r>
              <a:rPr lang="fa-IR" sz="2400" dirty="0" smtClean="0">
                <a:cs typeface="B Nazanin" pitchFamily="2" charset="-78"/>
              </a:rPr>
              <a:t>هر چه ریسک سرمایه‌گذاری بیش‌تر باشد، نرخ مورد نظر سرمایه‌گذاران بالاتر خواهد بود.</a:t>
            </a:r>
            <a:endParaRPr lang="da-DK" sz="2400" dirty="0" smtClean="0">
              <a:cs typeface="B Nazanin" pitchFamily="2" charset="-78"/>
            </a:endParaRPr>
          </a:p>
          <a:p>
            <a:pPr marL="274320" indent="-274320" algn="just" rtl="1" eaLnBrk="1" fontAlgn="auto" hangingPunct="1">
              <a:spcAft>
                <a:spcPts val="0"/>
              </a:spcAft>
              <a:buFont typeface="Wingdings"/>
              <a:buChar char=""/>
              <a:defRPr/>
            </a:pPr>
            <a:endParaRPr lang="en-US" sz="2400" dirty="0">
              <a:cs typeface="B Nazanin" pitchFamily="2" charset="-78"/>
            </a:endParaRPr>
          </a:p>
        </p:txBody>
      </p:sp>
    </p:spTree>
    <p:extLst>
      <p:ext uri="{BB962C8B-B14F-4D97-AF65-F5344CB8AC3E}">
        <p14:creationId xmlns:p14="http://schemas.microsoft.com/office/powerpoint/2010/main" val="137879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800" dirty="0" smtClean="0">
                <a:cs typeface="B Nazanin" pitchFamily="2" charset="-78"/>
              </a:rPr>
              <a:t>2-4) روش </a:t>
            </a:r>
            <a:r>
              <a:rPr lang="fa-IR" sz="2800" dirty="0">
                <a:cs typeface="B Nazanin" pitchFamily="2" charset="-78"/>
              </a:rPr>
              <a:t>جریان‌های</a:t>
            </a:r>
            <a:r>
              <a:rPr lang="fa-IR" sz="2800" dirty="0"/>
              <a:t> </a:t>
            </a:r>
            <a:r>
              <a:rPr lang="fa-IR" sz="2800" dirty="0" smtClean="0">
                <a:cs typeface="B Nazanin" pitchFamily="2" charset="-78"/>
              </a:rPr>
              <a:t>نقدی، </a:t>
            </a:r>
            <a:r>
              <a:rPr lang="fa-IR" sz="2400" dirty="0" smtClean="0">
                <a:cs typeface="B Nazanin" pitchFamily="2" charset="-78"/>
              </a:rPr>
              <a:t>مرحلۀ (2) نرخ بازده مورد نظر</a:t>
            </a:r>
            <a:endParaRPr lang="en-US" sz="3600" dirty="0">
              <a:cs typeface="B Nazanin" pitchFamily="2" charset="-78"/>
            </a:endParaRPr>
          </a:p>
        </p:txBody>
      </p:sp>
      <p:sp>
        <p:nvSpPr>
          <p:cNvPr id="5" name="Content Placeholder 4"/>
          <p:cNvSpPr>
            <a:spLocks noGrp="1"/>
          </p:cNvSpPr>
          <p:nvPr>
            <p:ph idx="1"/>
          </p:nvPr>
        </p:nvSpPr>
        <p:spPr>
          <a:xfrm>
            <a:off x="251520" y="1600200"/>
            <a:ext cx="8435280" cy="4525963"/>
          </a:xfrm>
          <a:solidFill>
            <a:schemeClr val="accent5">
              <a:lumMod val="40000"/>
              <a:lumOff val="60000"/>
            </a:schemeClr>
          </a:solidFill>
        </p:spPr>
        <p:txBody>
          <a:bodyPr/>
          <a:lstStyle/>
          <a:p>
            <a:pPr algn="r" rtl="1"/>
            <a:r>
              <a:rPr lang="fa-IR" dirty="0" smtClean="0">
                <a:cs typeface="B Nazanin" pitchFamily="2" charset="-78"/>
              </a:rPr>
              <a:t>هزینۀ حقوق صاحبان سهام یا نرخ بازده مورد نظر سهامداران: </a:t>
            </a:r>
          </a:p>
          <a:p>
            <a:pPr algn="r" rtl="1"/>
            <a:endParaRPr lang="fa-IR" dirty="0" smtClean="0">
              <a:cs typeface="B Nazanin" pitchFamily="2" charset="-78"/>
            </a:endParaRPr>
          </a:p>
          <a:p>
            <a:pPr algn="r" rtl="1"/>
            <a:r>
              <a:rPr lang="fa-IR" dirty="0" smtClean="0">
                <a:cs typeface="B Nazanin" pitchFamily="2" charset="-78"/>
              </a:rPr>
              <a:t>هزینۀ بدهی یا نرخ مورد نظر صاحبان بدهی (اوراق قرضه، بانک، مؤسسۀ وام رهنی، بستانکاران):</a:t>
            </a:r>
          </a:p>
          <a:p>
            <a:pPr marL="0" indent="0" algn="r" rtl="1">
              <a:buNone/>
            </a:pPr>
            <a:endParaRPr lang="fa-IR" dirty="0" smtClean="0">
              <a:cs typeface="B Nazanin" pitchFamily="2" charset="-78"/>
            </a:endParaRPr>
          </a:p>
          <a:p>
            <a:pPr algn="r" rtl="1"/>
            <a:r>
              <a:rPr lang="fa-IR" dirty="0" smtClean="0">
                <a:solidFill>
                  <a:srgbClr val="FF0000"/>
                </a:solidFill>
                <a:cs typeface="B Nazanin" pitchFamily="2" charset="-78"/>
              </a:rPr>
              <a:t>میانگین موز</a:t>
            </a:r>
            <a:r>
              <a:rPr lang="fa-IR" dirty="0">
                <a:solidFill>
                  <a:srgbClr val="FF0000"/>
                </a:solidFill>
                <a:cs typeface="B Nazanin" pitchFamily="2" charset="-78"/>
              </a:rPr>
              <a:t>و</a:t>
            </a:r>
            <a:r>
              <a:rPr lang="fa-IR" dirty="0" smtClean="0">
                <a:solidFill>
                  <a:srgbClr val="FF0000"/>
                </a:solidFill>
                <a:cs typeface="B Nazanin" pitchFamily="2" charset="-78"/>
              </a:rPr>
              <a:t>ن هزینۀ سرمایه (نرخ تنزیل جریان</a:t>
            </a:r>
            <a:r>
              <a:rPr lang="fa-IR" dirty="0">
                <a:solidFill>
                  <a:srgbClr val="FF0000"/>
                </a:solidFill>
                <a:cs typeface="B Nazanin" pitchFamily="2" charset="-78"/>
              </a:rPr>
              <a:t>‌</a:t>
            </a:r>
            <a:r>
              <a:rPr lang="fa-IR" dirty="0" smtClean="0">
                <a:solidFill>
                  <a:srgbClr val="FF0000"/>
                </a:solidFill>
                <a:cs typeface="B Nazanin" pitchFamily="2" charset="-78"/>
              </a:rPr>
              <a:t>های نقدی):</a:t>
            </a:r>
            <a:endParaRPr lang="en-US" dirty="0">
              <a:solidFill>
                <a:srgbClr val="FF0000"/>
              </a:solidFill>
              <a:cs typeface="B Nazanin" pitchFamily="2" charset="-78"/>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8128"/>
          <a:stretch/>
        </p:blipFill>
        <p:spPr>
          <a:xfrm>
            <a:off x="357187" y="5301208"/>
            <a:ext cx="7596336" cy="7630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187" y="3852862"/>
            <a:ext cx="5438949" cy="5469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187" y="2276872"/>
            <a:ext cx="3364979" cy="541036"/>
          </a:xfrm>
          <a:prstGeom prst="rect">
            <a:avLst/>
          </a:prstGeom>
        </p:spPr>
      </p:pic>
    </p:spTree>
    <p:extLst>
      <p:ext uri="{BB962C8B-B14F-4D97-AF65-F5344CB8AC3E}">
        <p14:creationId xmlns:p14="http://schemas.microsoft.com/office/powerpoint/2010/main" val="38650810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700" dirty="0" smtClean="0">
                <a:cs typeface="B Nazanin" pitchFamily="2" charset="-78"/>
              </a:rPr>
              <a:t>2-4) روش </a:t>
            </a:r>
            <a:r>
              <a:rPr lang="fa-IR" sz="2700" dirty="0">
                <a:cs typeface="B Nazanin" pitchFamily="2" charset="-78"/>
              </a:rPr>
              <a:t>جریان‌های</a:t>
            </a:r>
            <a:r>
              <a:rPr lang="fa-IR" sz="2700" dirty="0"/>
              <a:t> </a:t>
            </a:r>
            <a:r>
              <a:rPr lang="fa-IR" sz="2700" dirty="0" smtClean="0">
                <a:cs typeface="B Nazanin" pitchFamily="2" charset="-78"/>
              </a:rPr>
              <a:t>نقدی، </a:t>
            </a:r>
            <a:r>
              <a:rPr lang="fa-IR" sz="2400" dirty="0" smtClean="0">
                <a:cs typeface="B Nazanin" pitchFamily="2" charset="-78"/>
              </a:rPr>
              <a:t>مرحلۀ (3) تنزیل جریان</a:t>
            </a:r>
            <a:r>
              <a:rPr lang="fa-IR" sz="2400" dirty="0">
                <a:solidFill>
                  <a:srgbClr val="FF0000"/>
                </a:solidFill>
                <a:cs typeface="B Nazanin" pitchFamily="2" charset="-78"/>
              </a:rPr>
              <a:t>‌</a:t>
            </a:r>
            <a:r>
              <a:rPr lang="fa-IR" sz="2400" dirty="0" smtClean="0">
                <a:cs typeface="B Nazanin" pitchFamily="2" charset="-78"/>
              </a:rPr>
              <a:t>های نقدی</a:t>
            </a:r>
            <a:endParaRPr lang="en-US" sz="3600" dirty="0">
              <a:cs typeface="B Nazanin" pitchFamily="2" charset="-78"/>
            </a:endParaRPr>
          </a:p>
        </p:txBody>
      </p:sp>
      <p:grpSp>
        <p:nvGrpSpPr>
          <p:cNvPr id="9" name="Group 5"/>
          <p:cNvGrpSpPr>
            <a:grpSpLocks/>
          </p:cNvGrpSpPr>
          <p:nvPr/>
        </p:nvGrpSpPr>
        <p:grpSpPr bwMode="auto">
          <a:xfrm>
            <a:off x="208683" y="1460839"/>
            <a:ext cx="8391525" cy="3200400"/>
            <a:chOff x="152400" y="1447800"/>
            <a:chExt cx="8458200" cy="3344192"/>
          </a:xfrm>
        </p:grpSpPr>
        <p:pic>
          <p:nvPicPr>
            <p:cNvPr id="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447800"/>
              <a:ext cx="8391525" cy="334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152400" y="2754868"/>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lgn="ctr" rtl="1" eaLnBrk="1" hangingPunct="1"/>
              <a:r>
                <a:rPr lang="fa-IR">
                  <a:cs typeface="B Nazanin" pitchFamily="2" charset="-78"/>
                </a:rPr>
                <a:t>امروز</a:t>
              </a:r>
              <a:endParaRPr lang="en-US" dirty="0">
                <a:cs typeface="B Nazanin" pitchFamily="2" charset="-78"/>
              </a:endParaRPr>
            </a:p>
          </p:txBody>
        </p:sp>
        <p:sp>
          <p:nvSpPr>
            <p:cNvPr id="12" name="TextBox 11"/>
            <p:cNvSpPr txBox="1">
              <a:spLocks noChangeArrowheads="1"/>
            </p:cNvSpPr>
            <p:nvPr/>
          </p:nvSpPr>
          <p:spPr bwMode="auto">
            <a:xfrm>
              <a:off x="2514600" y="2221468"/>
              <a:ext cx="220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lgn="ctr" rtl="1" eaLnBrk="1" hangingPunct="1"/>
              <a:r>
                <a:rPr lang="fa-IR">
                  <a:cs typeface="B Nazanin" pitchFamily="2" charset="-78"/>
                </a:rPr>
                <a:t>جریان‌های نقدی مورد انتظار</a:t>
              </a:r>
              <a:endParaRPr lang="en-US" dirty="0">
                <a:cs typeface="B Nazanin" pitchFamily="2" charset="-78"/>
              </a:endParaRPr>
            </a:p>
          </p:txBody>
        </p:sp>
        <p:sp>
          <p:nvSpPr>
            <p:cNvPr id="13" name="TextBox 12"/>
            <p:cNvSpPr txBox="1">
              <a:spLocks noChangeArrowheads="1"/>
            </p:cNvSpPr>
            <p:nvPr/>
          </p:nvSpPr>
          <p:spPr bwMode="auto">
            <a:xfrm>
              <a:off x="7059304" y="1577622"/>
              <a:ext cx="152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lgn="ctr" rtl="1" eaLnBrk="1" hangingPunct="1"/>
              <a:r>
                <a:rPr lang="fa-IR">
                  <a:cs typeface="B Nazanin" pitchFamily="2" charset="-78"/>
                </a:rPr>
                <a:t>ارزش باقی‌مانده بر اساس جریان‌های نقدی متداوم</a:t>
              </a:r>
              <a:endParaRPr lang="en-US" dirty="0">
                <a:cs typeface="B Nazanin" pitchFamily="2" charset="-78"/>
              </a:endParaRPr>
            </a:p>
          </p:txBody>
        </p:sp>
        <p:sp>
          <p:nvSpPr>
            <p:cNvPr id="14" name="TextBox 13"/>
            <p:cNvSpPr txBox="1"/>
            <p:nvPr/>
          </p:nvSpPr>
          <p:spPr>
            <a:xfrm rot="16200000">
              <a:off x="150148" y="3818219"/>
              <a:ext cx="1288792" cy="369888"/>
            </a:xfrm>
            <a:prstGeom prst="rect">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rtl="1">
                <a:defRPr/>
              </a:pPr>
              <a:r>
                <a:rPr lang="fa-IR" dirty="0">
                  <a:solidFill>
                    <a:schemeClr val="tx1"/>
                  </a:solidFill>
                  <a:cs typeface="B Nazanin" pitchFamily="2" charset="-78"/>
                </a:rPr>
                <a:t>سرمایه‌گذاری</a:t>
              </a:r>
              <a:endParaRPr lang="en-US" dirty="0">
                <a:solidFill>
                  <a:schemeClr val="tx1"/>
                </a:solidFill>
                <a:cs typeface="B Nazanin" pitchFamily="2" charset="-78"/>
              </a:endParaRPr>
            </a:p>
          </p:txBody>
        </p:sp>
      </p:grpSp>
      <p:sp>
        <p:nvSpPr>
          <p:cNvPr id="15" name="Rectangle 14"/>
          <p:cNvSpPr/>
          <p:nvPr/>
        </p:nvSpPr>
        <p:spPr>
          <a:xfrm>
            <a:off x="1342028" y="3429000"/>
            <a:ext cx="7268570" cy="2677656"/>
          </a:xfrm>
          <a:prstGeom prst="rect">
            <a:avLst/>
          </a:prstGeom>
          <a:solidFill>
            <a:schemeClr val="accent5">
              <a:lumMod val="40000"/>
              <a:lumOff val="60000"/>
            </a:schemeClr>
          </a:solidFill>
        </p:spPr>
        <p:txBody>
          <a:bodyPr wrap="square">
            <a:spAutoFit/>
          </a:bodyPr>
          <a:lstStyle/>
          <a:p>
            <a:pPr algn="just" rtl="1">
              <a:defRPr/>
            </a:pPr>
            <a:r>
              <a:rPr lang="fa-IR" sz="2400" dirty="0" smtClean="0">
                <a:cs typeface="B Nazanin" pitchFamily="2" charset="-78"/>
              </a:rPr>
              <a:t>ارزش جریان نقدی تنزیل</a:t>
            </a:r>
            <a:r>
              <a:rPr lang="fa-IR" sz="2400" dirty="0">
                <a:solidFill>
                  <a:srgbClr val="FF0000"/>
                </a:solidFill>
                <a:cs typeface="B Nazanin" pitchFamily="2" charset="-78"/>
              </a:rPr>
              <a:t>‌</a:t>
            </a:r>
            <a:r>
              <a:rPr lang="fa-IR" sz="2400" dirty="0" smtClean="0">
                <a:cs typeface="B Nazanin" pitchFamily="2" charset="-78"/>
              </a:rPr>
              <a:t>شده که از تنزیل جریان</a:t>
            </a:r>
            <a:r>
              <a:rPr lang="fa-IR" sz="2400" dirty="0">
                <a:solidFill>
                  <a:srgbClr val="FF0000"/>
                </a:solidFill>
                <a:cs typeface="B Nazanin" pitchFamily="2" charset="-78"/>
              </a:rPr>
              <a:t>‌</a:t>
            </a:r>
            <a:r>
              <a:rPr lang="fa-IR" sz="2400" dirty="0" smtClean="0">
                <a:cs typeface="B Nazanin" pitchFamily="2" charset="-78"/>
              </a:rPr>
              <a:t>های نقدی به نرخ میانگین موزون هزینۀ سرمایه (</a:t>
            </a:r>
            <a:r>
              <a:rPr lang="da-DK" sz="2400" i="1" dirty="0" smtClean="0">
                <a:latin typeface="Times New Roman" pitchFamily="18" charset="0"/>
                <a:cs typeface="Times New Roman" pitchFamily="18" charset="0"/>
              </a:rPr>
              <a:t>WACC</a:t>
            </a:r>
            <a:r>
              <a:rPr lang="fa-IR" sz="2400" dirty="0" smtClean="0">
                <a:cs typeface="B Nazanin" pitchFamily="2" charset="-78"/>
              </a:rPr>
              <a:t>) به</a:t>
            </a:r>
            <a:r>
              <a:rPr lang="fa-IR" sz="2400" dirty="0">
                <a:solidFill>
                  <a:srgbClr val="FF0000"/>
                </a:solidFill>
                <a:cs typeface="B Nazanin" pitchFamily="2" charset="-78"/>
              </a:rPr>
              <a:t>‌</a:t>
            </a:r>
            <a:r>
              <a:rPr lang="fa-IR" sz="2400" dirty="0" smtClean="0">
                <a:cs typeface="B Nazanin" pitchFamily="2" charset="-78"/>
              </a:rPr>
              <a:t>دست می</a:t>
            </a:r>
            <a:r>
              <a:rPr lang="fa-IR" sz="2400" dirty="0">
                <a:solidFill>
                  <a:srgbClr val="FF0000"/>
                </a:solidFill>
                <a:cs typeface="B Nazanin" pitchFamily="2" charset="-78"/>
              </a:rPr>
              <a:t>‌</a:t>
            </a:r>
            <a:r>
              <a:rPr lang="fa-IR" sz="2400" dirty="0" smtClean="0">
                <a:cs typeface="B Nazanin" pitchFamily="2" charset="-78"/>
              </a:rPr>
              <a:t>آید به شرح زیر است:</a:t>
            </a:r>
            <a:endParaRPr lang="en-US" sz="2400" dirty="0" smtClean="0">
              <a:cs typeface="B Nazanin" pitchFamily="2" charset="-78"/>
            </a:endParaRPr>
          </a:p>
          <a:p>
            <a:pPr algn="just" rtl="1">
              <a:defRPr/>
            </a:pPr>
            <a:endParaRPr lang="en-US" sz="2400" dirty="0" smtClean="0">
              <a:cs typeface="B Nazanin" pitchFamily="2" charset="-78"/>
            </a:endParaRPr>
          </a:p>
          <a:p>
            <a:pPr algn="just" rtl="1">
              <a:defRPr/>
            </a:pPr>
            <a:endParaRPr lang="fa-IR" sz="2400" dirty="0">
              <a:cs typeface="B Nazanin" pitchFamily="2" charset="-78"/>
            </a:endParaRPr>
          </a:p>
          <a:p>
            <a:pPr algn="just" rtl="1">
              <a:defRPr/>
            </a:pPr>
            <a:r>
              <a:rPr lang="fa-IR" sz="2400" dirty="0" smtClean="0">
                <a:cs typeface="B Nazanin" pitchFamily="2" charset="-78"/>
              </a:rPr>
              <a:t>با افزودن ارزش باقی</a:t>
            </a:r>
            <a:r>
              <a:rPr lang="fa-IR" sz="2400" dirty="0">
                <a:solidFill>
                  <a:srgbClr val="FF0000"/>
                </a:solidFill>
                <a:cs typeface="B Nazanin" pitchFamily="2" charset="-78"/>
              </a:rPr>
              <a:t>‌</a:t>
            </a:r>
            <a:r>
              <a:rPr lang="fa-IR" sz="2400" dirty="0" smtClean="0">
                <a:cs typeface="B Nazanin" pitchFamily="2" charset="-78"/>
              </a:rPr>
              <a:t>مانده (</a:t>
            </a:r>
            <a:r>
              <a:rPr lang="en-US" sz="2400" i="1" dirty="0" smtClean="0">
                <a:latin typeface="Times New Roman" pitchFamily="18" charset="0"/>
                <a:cs typeface="Times New Roman" pitchFamily="18" charset="0"/>
              </a:rPr>
              <a:t>RV</a:t>
            </a:r>
            <a:r>
              <a:rPr lang="fa-IR" sz="2400" dirty="0" smtClean="0">
                <a:cs typeface="B Nazanin" pitchFamily="2" charset="-78"/>
              </a:rPr>
              <a:t>) خواهیم داشت:</a:t>
            </a:r>
            <a:endParaRPr lang="en-US" sz="2400" dirty="0" smtClean="0">
              <a:cs typeface="B Nazanin" pitchFamily="2" charset="-78"/>
            </a:endParaRPr>
          </a:p>
          <a:p>
            <a:pPr algn="just" rtl="1">
              <a:defRPr/>
            </a:pPr>
            <a:endParaRPr lang="en-US" sz="2400" dirty="0">
              <a:cs typeface="B Nazanin" pitchFamily="2" charset="-78"/>
            </a:endParaRPr>
          </a:p>
          <a:p>
            <a:pPr algn="just" rtl="1">
              <a:defRPr/>
            </a:pPr>
            <a:endParaRPr lang="da-DK" sz="2400" dirty="0">
              <a:cs typeface="B Nazanin" pitchFamily="2"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9111" y="4347726"/>
            <a:ext cx="2149251" cy="61579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9111" y="5335595"/>
            <a:ext cx="4299408" cy="743506"/>
          </a:xfrm>
          <a:prstGeom prst="rect">
            <a:avLst/>
          </a:prstGeom>
        </p:spPr>
      </p:pic>
    </p:spTree>
    <p:extLst>
      <p:ext uri="{BB962C8B-B14F-4D97-AF65-F5344CB8AC3E}">
        <p14:creationId xmlns:p14="http://schemas.microsoft.com/office/powerpoint/2010/main" val="26235981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700" dirty="0" smtClean="0">
                <a:cs typeface="B Nazanin" pitchFamily="2" charset="-78"/>
              </a:rPr>
              <a:t>2-4) روش </a:t>
            </a:r>
            <a:r>
              <a:rPr lang="fa-IR" sz="2700" dirty="0">
                <a:cs typeface="B Nazanin" pitchFamily="2" charset="-78"/>
              </a:rPr>
              <a:t>جریان‌های</a:t>
            </a:r>
            <a:r>
              <a:rPr lang="fa-IR" sz="2700" dirty="0"/>
              <a:t> </a:t>
            </a:r>
            <a:r>
              <a:rPr lang="fa-IR" sz="2700" dirty="0" smtClean="0">
                <a:cs typeface="B Nazanin" pitchFamily="2" charset="-78"/>
              </a:rPr>
              <a:t>نقدی، </a:t>
            </a:r>
            <a:r>
              <a:rPr lang="fa-IR" sz="2400" dirty="0" smtClean="0">
                <a:cs typeface="B Nazanin" pitchFamily="2" charset="-78"/>
              </a:rPr>
              <a:t>مرحلۀ (3) تنزیل جریان</a:t>
            </a:r>
            <a:r>
              <a:rPr lang="fa-IR" sz="2400" dirty="0">
                <a:solidFill>
                  <a:srgbClr val="FF0000"/>
                </a:solidFill>
                <a:cs typeface="B Nazanin" pitchFamily="2" charset="-78"/>
              </a:rPr>
              <a:t>‌</a:t>
            </a:r>
            <a:r>
              <a:rPr lang="fa-IR" sz="2400" dirty="0" smtClean="0">
                <a:cs typeface="B Nazanin" pitchFamily="2" charset="-78"/>
              </a:rPr>
              <a:t>های نقدی</a:t>
            </a:r>
            <a:endParaRPr lang="en-US" sz="3600" dirty="0">
              <a:cs typeface="B Nazanin" pitchFamily="2" charset="-78"/>
            </a:endParaRPr>
          </a:p>
        </p:txBody>
      </p:sp>
      <p:sp>
        <p:nvSpPr>
          <p:cNvPr id="15" name="Rectangle 14"/>
          <p:cNvSpPr/>
          <p:nvPr/>
        </p:nvSpPr>
        <p:spPr>
          <a:xfrm>
            <a:off x="462073" y="1700808"/>
            <a:ext cx="8280920" cy="4031873"/>
          </a:xfrm>
          <a:prstGeom prst="rect">
            <a:avLst/>
          </a:prstGeom>
          <a:solidFill>
            <a:schemeClr val="accent5">
              <a:lumMod val="40000"/>
              <a:lumOff val="60000"/>
            </a:schemeClr>
          </a:solidFill>
        </p:spPr>
        <p:txBody>
          <a:bodyPr wrap="square">
            <a:spAutoFit/>
          </a:bodyPr>
          <a:lstStyle/>
          <a:p>
            <a:pPr algn="just" rtl="1">
              <a:defRPr/>
            </a:pPr>
            <a:r>
              <a:rPr lang="fa-IR" sz="3200" dirty="0" smtClean="0">
                <a:cs typeface="B Nazanin" pitchFamily="2" charset="-78"/>
              </a:rPr>
              <a:t>برای محاسبۀ ارزش باقی</a:t>
            </a:r>
            <a:r>
              <a:rPr lang="fa-IR" sz="3200" dirty="0">
                <a:solidFill>
                  <a:srgbClr val="FF0000"/>
                </a:solidFill>
                <a:cs typeface="B Nazanin" pitchFamily="2" charset="-78"/>
              </a:rPr>
              <a:t>‌</a:t>
            </a:r>
            <a:r>
              <a:rPr lang="fa-IR" sz="3200" dirty="0" smtClean="0">
                <a:cs typeface="B Nazanin" pitchFamily="2" charset="-78"/>
              </a:rPr>
              <a:t>مانده (</a:t>
            </a:r>
            <a:r>
              <a:rPr lang="en-US" sz="3200" i="1" dirty="0" smtClean="0">
                <a:latin typeface="Times New Roman" pitchFamily="18" charset="0"/>
                <a:cs typeface="Times New Roman" pitchFamily="18" charset="0"/>
              </a:rPr>
              <a:t>RV</a:t>
            </a:r>
            <a:r>
              <a:rPr lang="fa-IR" sz="3200" dirty="0" smtClean="0">
                <a:cs typeface="B Nazanin" pitchFamily="2" charset="-78"/>
              </a:rPr>
              <a:t>) از فرمول زیر استفاده کنید:</a:t>
            </a:r>
          </a:p>
          <a:p>
            <a:pPr algn="just" rtl="1">
              <a:defRPr/>
            </a:pPr>
            <a:endParaRPr lang="en-US" sz="3200" dirty="0" smtClean="0">
              <a:cs typeface="B Nazanin" pitchFamily="2" charset="-78"/>
            </a:endParaRPr>
          </a:p>
          <a:p>
            <a:pPr algn="just" rtl="1">
              <a:defRPr/>
            </a:pPr>
            <a:endParaRPr lang="en-US" sz="3200" dirty="0">
              <a:cs typeface="B Nazanin" pitchFamily="2" charset="-78"/>
            </a:endParaRPr>
          </a:p>
          <a:p>
            <a:pPr algn="just" rtl="1">
              <a:defRPr/>
            </a:pPr>
            <a:r>
              <a:rPr lang="fa-IR" sz="3200" dirty="0" smtClean="0">
                <a:cs typeface="B Nazanin" pitchFamily="2" charset="-78"/>
              </a:rPr>
              <a:t>حالا می</a:t>
            </a:r>
            <a:r>
              <a:rPr lang="fa-IR" sz="3200" dirty="0">
                <a:solidFill>
                  <a:srgbClr val="FF0000"/>
                </a:solidFill>
                <a:cs typeface="B Nazanin" pitchFamily="2" charset="-78"/>
              </a:rPr>
              <a:t>‌</a:t>
            </a:r>
            <a:r>
              <a:rPr lang="fa-IR" sz="3200" dirty="0" smtClean="0">
                <a:cs typeface="B Nazanin" pitchFamily="2" charset="-78"/>
              </a:rPr>
              <a:t>توانید با کم</a:t>
            </a:r>
            <a:r>
              <a:rPr lang="fa-IR" sz="3200" dirty="0" smtClean="0">
                <a:solidFill>
                  <a:srgbClr val="FF0000"/>
                </a:solidFill>
                <a:cs typeface="B Nazanin" pitchFamily="2" charset="-78"/>
              </a:rPr>
              <a:t>‌</a:t>
            </a:r>
            <a:r>
              <a:rPr lang="fa-IR" sz="3200" dirty="0" smtClean="0">
                <a:cs typeface="B Nazanin" pitchFamily="2" charset="-78"/>
              </a:rPr>
              <a:t>کردن ارزش جریان</a:t>
            </a:r>
            <a:r>
              <a:rPr lang="fa-IR" sz="3200" dirty="0">
                <a:solidFill>
                  <a:srgbClr val="FF0000"/>
                </a:solidFill>
                <a:cs typeface="B Nazanin" pitchFamily="2" charset="-78"/>
              </a:rPr>
              <a:t>‌</a:t>
            </a:r>
            <a:r>
              <a:rPr lang="fa-IR" sz="3200" dirty="0" smtClean="0">
                <a:cs typeface="B Nazanin" pitchFamily="2" charset="-78"/>
              </a:rPr>
              <a:t>های نقدی تنزیل</a:t>
            </a:r>
            <a:r>
              <a:rPr lang="fa-IR" sz="3200" dirty="0">
                <a:solidFill>
                  <a:srgbClr val="FF0000"/>
                </a:solidFill>
                <a:cs typeface="B Nazanin" pitchFamily="2" charset="-78"/>
              </a:rPr>
              <a:t>‌</a:t>
            </a:r>
            <a:r>
              <a:rPr lang="fa-IR" sz="3200" dirty="0" smtClean="0">
                <a:cs typeface="B Nazanin" pitchFamily="2" charset="-78"/>
              </a:rPr>
              <a:t>شده از رقم سرمایه</a:t>
            </a:r>
            <a:r>
              <a:rPr lang="fa-IR" sz="3200" dirty="0">
                <a:solidFill>
                  <a:srgbClr val="FF0000"/>
                </a:solidFill>
                <a:cs typeface="B Nazanin" pitchFamily="2" charset="-78"/>
              </a:rPr>
              <a:t>‌</a:t>
            </a:r>
            <a:r>
              <a:rPr lang="fa-IR" sz="3200" dirty="0" smtClean="0">
                <a:cs typeface="B Nazanin" pitchFamily="2" charset="-78"/>
              </a:rPr>
              <a:t>گذاری اولیه، خالص ارزش فعلی (</a:t>
            </a:r>
            <a:r>
              <a:rPr lang="da-DK" sz="3200" i="1" dirty="0" smtClean="0">
                <a:latin typeface="Times New Roman" pitchFamily="18" charset="0"/>
                <a:cs typeface="Times New Roman" pitchFamily="18" charset="0"/>
              </a:rPr>
              <a:t>NPV</a:t>
            </a:r>
            <a:r>
              <a:rPr lang="fa-IR" sz="3200" dirty="0" smtClean="0">
                <a:cs typeface="B Nazanin" pitchFamily="2" charset="-78"/>
              </a:rPr>
              <a:t>) را محاسبه کرده و معلوم کنید</a:t>
            </a:r>
            <a:r>
              <a:rPr lang="da-DK" sz="3200" dirty="0" smtClean="0">
                <a:cs typeface="B Nazanin" pitchFamily="2" charset="-78"/>
              </a:rPr>
              <a:t> </a:t>
            </a:r>
            <a:r>
              <a:rPr lang="fa-IR" sz="3200" dirty="0" smtClean="0">
                <a:cs typeface="B Nazanin" pitchFamily="2" charset="-78"/>
              </a:rPr>
              <a:t>آیا سرمایه</a:t>
            </a:r>
            <a:r>
              <a:rPr lang="fa-IR" sz="3200" dirty="0">
                <a:solidFill>
                  <a:srgbClr val="FF0000"/>
                </a:solidFill>
                <a:cs typeface="B Nazanin" pitchFamily="2" charset="-78"/>
              </a:rPr>
              <a:t>‌</a:t>
            </a:r>
            <a:r>
              <a:rPr lang="fa-IR" sz="3200" dirty="0" smtClean="0">
                <a:cs typeface="B Nazanin" pitchFamily="2" charset="-78"/>
              </a:rPr>
              <a:t>گذاری سودده است یا خیر. آیا پاسخ منفی به این سئوال برای رد پروژه کافی</a:t>
            </a:r>
            <a:r>
              <a:rPr lang="da-DK" sz="3200" dirty="0" smtClean="0">
                <a:cs typeface="B Nazanin" pitchFamily="2" charset="-78"/>
              </a:rPr>
              <a:t> </a:t>
            </a:r>
            <a:r>
              <a:rPr lang="fa-IR" sz="3200" dirty="0" smtClean="0">
                <a:cs typeface="B Nazanin" pitchFamily="2" charset="-78"/>
              </a:rPr>
              <a:t>است؟ آیا پاسخ مثبت به آن برای تأیید پروژه کافی است؟</a:t>
            </a:r>
            <a:endParaRPr lang="da-DK" sz="3200" dirty="0">
              <a:cs typeface="B Nazanin" pitchFamily="2" charset="-7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10" y="2337124"/>
            <a:ext cx="1987981" cy="875852"/>
          </a:xfrm>
          <a:prstGeom prst="rect">
            <a:avLst/>
          </a:prstGeom>
        </p:spPr>
      </p:pic>
    </p:spTree>
    <p:extLst>
      <p:ext uri="{BB962C8B-B14F-4D97-AF65-F5344CB8AC3E}">
        <p14:creationId xmlns:p14="http://schemas.microsoft.com/office/powerpoint/2010/main" val="38844163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700" dirty="0" smtClean="0">
                <a:cs typeface="B Nazanin" pitchFamily="2" charset="-78"/>
              </a:rPr>
              <a:t>2-4) روش </a:t>
            </a:r>
            <a:r>
              <a:rPr lang="fa-IR" sz="2700" dirty="0">
                <a:cs typeface="B Nazanin" pitchFamily="2" charset="-78"/>
              </a:rPr>
              <a:t>جریان‌های</a:t>
            </a:r>
            <a:r>
              <a:rPr lang="fa-IR" sz="2700" dirty="0"/>
              <a:t> </a:t>
            </a:r>
            <a:r>
              <a:rPr lang="fa-IR" sz="2700" dirty="0" smtClean="0">
                <a:cs typeface="B Nazanin" pitchFamily="2" charset="-78"/>
              </a:rPr>
              <a:t>نقدی، </a:t>
            </a:r>
            <a:r>
              <a:rPr lang="fa-IR" sz="2400" dirty="0" smtClean="0">
                <a:cs typeface="B Nazanin" pitchFamily="2" charset="-78"/>
              </a:rPr>
              <a:t>مرحلۀ (3) تنزیل جریان</a:t>
            </a:r>
            <a:r>
              <a:rPr lang="fa-IR" sz="2400" dirty="0">
                <a:solidFill>
                  <a:srgbClr val="FF0000"/>
                </a:solidFill>
                <a:cs typeface="B Nazanin" pitchFamily="2" charset="-78"/>
              </a:rPr>
              <a:t>‌</a:t>
            </a:r>
            <a:r>
              <a:rPr lang="fa-IR" sz="2400" dirty="0" smtClean="0">
                <a:cs typeface="B Nazanin" pitchFamily="2" charset="-78"/>
              </a:rPr>
              <a:t>های نقدی</a:t>
            </a:r>
            <a:endParaRPr lang="en-US" sz="3600" dirty="0">
              <a:cs typeface="B Nazanin" pitchFamily="2" charset="-78"/>
            </a:endParaRPr>
          </a:p>
        </p:txBody>
      </p:sp>
      <p:sp>
        <p:nvSpPr>
          <p:cNvPr id="15" name="Rectangle 14"/>
          <p:cNvSpPr/>
          <p:nvPr/>
        </p:nvSpPr>
        <p:spPr>
          <a:xfrm>
            <a:off x="462073" y="1556792"/>
            <a:ext cx="8280920" cy="4524315"/>
          </a:xfrm>
          <a:prstGeom prst="rect">
            <a:avLst/>
          </a:prstGeom>
          <a:solidFill>
            <a:schemeClr val="accent5">
              <a:lumMod val="40000"/>
              <a:lumOff val="60000"/>
            </a:schemeClr>
          </a:solidFill>
        </p:spPr>
        <p:txBody>
          <a:bodyPr wrap="square">
            <a:spAutoFit/>
          </a:bodyPr>
          <a:lstStyle/>
          <a:p>
            <a:pPr marL="457200" indent="-457200" algn="just" rtl="1">
              <a:buFont typeface="Arial" pitchFamily="34" charset="0"/>
              <a:buChar char="•"/>
              <a:defRPr/>
            </a:pPr>
            <a:r>
              <a:rPr lang="fa-IR" sz="2400" dirty="0">
                <a:cs typeface="B Nazanin" pitchFamily="2" charset="-78"/>
              </a:rPr>
              <a:t>برای تعیین </a:t>
            </a:r>
            <a:r>
              <a:rPr lang="fa-IR" sz="2400" b="1" dirty="0">
                <a:cs typeface="B Nazanin" pitchFamily="2" charset="-78"/>
              </a:rPr>
              <a:t>سود اقتصادی </a:t>
            </a:r>
            <a:r>
              <a:rPr lang="fa-IR" sz="2400" dirty="0">
                <a:cs typeface="B Nazanin" pitchFamily="2" charset="-78"/>
              </a:rPr>
              <a:t>(</a:t>
            </a:r>
            <a:r>
              <a:rPr lang="da-DK" sz="2400" i="1" dirty="0">
                <a:latin typeface="Times New Roman" pitchFamily="18" charset="0"/>
                <a:cs typeface="Times New Roman" pitchFamily="18" charset="0"/>
              </a:rPr>
              <a:t>EP</a:t>
            </a:r>
            <a:r>
              <a:rPr lang="fa-IR" sz="2400" dirty="0">
                <a:cs typeface="B Nazanin" pitchFamily="2" charset="-78"/>
              </a:rPr>
              <a:t>) پروژه باید وجوه سرمایه‌گذاری‌شده (</a:t>
            </a:r>
            <a:r>
              <a:rPr lang="da-DK" sz="2400" i="1" dirty="0">
                <a:latin typeface="Times New Roman" pitchFamily="18" charset="0"/>
                <a:cs typeface="Times New Roman" pitchFamily="18" charset="0"/>
              </a:rPr>
              <a:t>IC</a:t>
            </a:r>
            <a:r>
              <a:rPr lang="fa-IR" sz="2400" dirty="0">
                <a:cs typeface="B Nazanin" pitchFamily="2" charset="-78"/>
              </a:rPr>
              <a:t>) را در تفاوت بازده وجوه سرمایه‌گذاری‌شده (</a:t>
            </a:r>
            <a:r>
              <a:rPr lang="da-DK" sz="2400" i="1" dirty="0">
                <a:latin typeface="Times New Roman" pitchFamily="18" charset="0"/>
                <a:cs typeface="Times New Roman" pitchFamily="18" charset="0"/>
              </a:rPr>
              <a:t>ROIC</a:t>
            </a:r>
            <a:r>
              <a:rPr lang="fa-IR" sz="2400" dirty="0">
                <a:cs typeface="B Nazanin" pitchFamily="2" charset="-78"/>
              </a:rPr>
              <a:t>) و میانگین موزون هزینۀ سرمایه (</a:t>
            </a:r>
            <a:r>
              <a:rPr lang="da-DK" sz="2400" i="1" dirty="0">
                <a:latin typeface="Times New Roman" pitchFamily="18" charset="0"/>
                <a:cs typeface="Times New Roman" pitchFamily="18" charset="0"/>
              </a:rPr>
              <a:t>WACC</a:t>
            </a:r>
            <a:r>
              <a:rPr lang="fa-IR" sz="2400" dirty="0">
                <a:cs typeface="B Nazanin" pitchFamily="2" charset="-78"/>
              </a:rPr>
              <a:t>) ضرب کنید:</a:t>
            </a:r>
          </a:p>
          <a:p>
            <a:pPr>
              <a:defRPr/>
            </a:pPr>
            <a:r>
              <a:rPr lang="da-DK" sz="2400" i="1" dirty="0">
                <a:solidFill>
                  <a:srgbClr val="FF0000"/>
                </a:solidFill>
                <a:latin typeface="Times New Roman" pitchFamily="18" charset="0"/>
                <a:cs typeface="Times New Roman" pitchFamily="18" charset="0"/>
              </a:rPr>
              <a:t>EP </a:t>
            </a:r>
            <a:r>
              <a:rPr lang="en-US" sz="2400" i="1" dirty="0">
                <a:solidFill>
                  <a:srgbClr val="FF0000"/>
                </a:solidFill>
                <a:latin typeface="Times New Roman" pitchFamily="18" charset="0"/>
                <a:cs typeface="Times New Roman" pitchFamily="18" charset="0"/>
              </a:rPr>
              <a:t>= (ROIC - WACC)</a:t>
            </a:r>
            <a:r>
              <a:rPr lang="da-DK" sz="2400" i="1" dirty="0">
                <a:solidFill>
                  <a:srgbClr val="FF0000"/>
                </a:solidFill>
                <a:latin typeface="Times New Roman" pitchFamily="18" charset="0"/>
                <a:cs typeface="Times New Roman" pitchFamily="18" charset="0"/>
              </a:rPr>
              <a:t> × IC</a:t>
            </a:r>
          </a:p>
          <a:p>
            <a:pPr marL="457200" indent="-457200" algn="just" rtl="1">
              <a:buFont typeface="Arial" pitchFamily="34" charset="0"/>
              <a:buChar char="•"/>
              <a:defRPr/>
            </a:pPr>
            <a:r>
              <a:rPr lang="fa-IR" sz="2400" dirty="0" smtClean="0">
                <a:cs typeface="B Nazanin" pitchFamily="2" charset="-78"/>
              </a:rPr>
              <a:t>اگر </a:t>
            </a:r>
            <a:r>
              <a:rPr lang="fa-IR" sz="2400" dirty="0">
                <a:cs typeface="B Nazanin" pitchFamily="2" charset="-78"/>
              </a:rPr>
              <a:t>تأمین مالی پروژه پیچیده نباشد، می‌توانید به‌جای </a:t>
            </a:r>
            <a:r>
              <a:rPr lang="da-DK" sz="2400" i="1" dirty="0">
                <a:latin typeface="Times New Roman" pitchFamily="18" charset="0"/>
                <a:cs typeface="Times New Roman" pitchFamily="18" charset="0"/>
              </a:rPr>
              <a:t>ROIC</a:t>
            </a:r>
            <a:r>
              <a:rPr lang="fa-IR" sz="2400" dirty="0">
                <a:cs typeface="B Nazanin" pitchFamily="2" charset="-78"/>
              </a:rPr>
              <a:t> از بازده دارایی‌ها (</a:t>
            </a:r>
            <a:r>
              <a:rPr lang="da-DK" sz="2400" i="1" dirty="0">
                <a:latin typeface="Times New Roman" pitchFamily="18" charset="0"/>
                <a:cs typeface="Times New Roman" pitchFamily="18" charset="0"/>
              </a:rPr>
              <a:t>RoA</a:t>
            </a:r>
            <a:r>
              <a:rPr lang="fa-IR" sz="2400" dirty="0">
                <a:cs typeface="B Nazanin" pitchFamily="2" charset="-78"/>
              </a:rPr>
              <a:t>) استفاده کنید.</a:t>
            </a:r>
            <a:endParaRPr lang="da-DK" sz="2400" dirty="0">
              <a:cs typeface="B Nazanin" pitchFamily="2" charset="-78"/>
            </a:endParaRPr>
          </a:p>
          <a:p>
            <a:pPr marL="457200" indent="-457200" algn="just" rtl="1">
              <a:buFont typeface="Arial" pitchFamily="34" charset="0"/>
              <a:buChar char="•"/>
              <a:defRPr/>
            </a:pPr>
            <a:r>
              <a:rPr lang="fa-IR" sz="2400" dirty="0" smtClean="0">
                <a:cs typeface="B Nazanin" pitchFamily="2" charset="-78"/>
              </a:rPr>
              <a:t>سود </a:t>
            </a:r>
            <a:r>
              <a:rPr lang="fa-IR" sz="2400" dirty="0">
                <a:cs typeface="B Nazanin" pitchFamily="2" charset="-78"/>
              </a:rPr>
              <a:t>اقتصادی با در نظر گرفتن </a:t>
            </a:r>
            <a:r>
              <a:rPr lang="fa-IR" sz="2400" b="1" dirty="0">
                <a:cs typeface="B Nazanin" pitchFamily="2" charset="-78"/>
              </a:rPr>
              <a:t>هزینۀ فرصت </a:t>
            </a:r>
            <a:r>
              <a:rPr lang="fa-IR" sz="2400" dirty="0">
                <a:cs typeface="B Nazanin" pitchFamily="2" charset="-78"/>
              </a:rPr>
              <a:t>(</a:t>
            </a:r>
            <a:r>
              <a:rPr lang="da-DK" sz="2400" dirty="0">
                <a:latin typeface="Times New Roman" pitchFamily="18" charset="0"/>
                <a:cs typeface="Times New Roman" pitchFamily="18" charset="0"/>
              </a:rPr>
              <a:t>opportunity cost</a:t>
            </a:r>
            <a:r>
              <a:rPr lang="fa-IR" sz="2400" dirty="0">
                <a:cs typeface="B Nazanin" pitchFamily="2" charset="-78"/>
              </a:rPr>
              <a:t>) نشان می‌دهد که آیا پروژه </a:t>
            </a:r>
            <a:r>
              <a:rPr lang="fa-IR" sz="2400" b="1" dirty="0">
                <a:cs typeface="B Nazanin" pitchFamily="2" charset="-78"/>
              </a:rPr>
              <a:t>خلق ارزش </a:t>
            </a:r>
            <a:r>
              <a:rPr lang="fa-IR" sz="2400" dirty="0">
                <a:cs typeface="B Nazanin" pitchFamily="2" charset="-78"/>
              </a:rPr>
              <a:t>کرده یا خیر. از این رو با </a:t>
            </a:r>
            <a:r>
              <a:rPr lang="fa-IR" sz="2400" b="1" dirty="0">
                <a:cs typeface="B Nazanin" pitchFamily="2" charset="-78"/>
              </a:rPr>
              <a:t>سود حسابداری</a:t>
            </a:r>
            <a:r>
              <a:rPr lang="fa-IR" sz="2400" dirty="0">
                <a:cs typeface="B Nazanin" pitchFamily="2" charset="-78"/>
              </a:rPr>
              <a:t> متفاوت است.</a:t>
            </a:r>
          </a:p>
          <a:p>
            <a:pPr marL="457200" indent="-457200" algn="just" rtl="1">
              <a:buFont typeface="Arial" pitchFamily="34" charset="0"/>
              <a:buChar char="•"/>
              <a:defRPr/>
            </a:pPr>
            <a:r>
              <a:rPr lang="fa-IR" sz="2400" dirty="0" smtClean="0">
                <a:cs typeface="B Nazanin" pitchFamily="2" charset="-78"/>
              </a:rPr>
              <a:t>پروژه </a:t>
            </a:r>
            <a:r>
              <a:rPr lang="fa-IR" sz="2400" dirty="0">
                <a:cs typeface="B Nazanin" pitchFamily="2" charset="-78"/>
              </a:rPr>
              <a:t>وقتی </a:t>
            </a:r>
            <a:r>
              <a:rPr lang="fa-IR" sz="2400" b="1" dirty="0">
                <a:cs typeface="B Nazanin" pitchFamily="2" charset="-78"/>
              </a:rPr>
              <a:t>سود اقتصادی</a:t>
            </a:r>
            <a:r>
              <a:rPr lang="da-DK" sz="2400" b="1" dirty="0">
                <a:cs typeface="B Nazanin" pitchFamily="2" charset="-78"/>
              </a:rPr>
              <a:t> </a:t>
            </a:r>
            <a:r>
              <a:rPr lang="fa-IR" sz="2400" dirty="0">
                <a:cs typeface="B Nazanin" pitchFamily="2" charset="-78"/>
              </a:rPr>
              <a:t>خواهد داشت که </a:t>
            </a:r>
            <a:r>
              <a:rPr lang="da-DK" sz="2400" i="1" dirty="0">
                <a:latin typeface="Times New Roman" pitchFamily="18" charset="0"/>
                <a:cs typeface="Times New Roman" pitchFamily="18" charset="0"/>
              </a:rPr>
              <a:t>ROIC</a:t>
            </a:r>
            <a:r>
              <a:rPr lang="fa-IR" sz="2400" dirty="0">
                <a:cs typeface="B Nazanin" pitchFamily="2" charset="-78"/>
              </a:rPr>
              <a:t> یا </a:t>
            </a:r>
            <a:r>
              <a:rPr lang="da-DK" sz="2400" i="1" dirty="0">
                <a:latin typeface="Times New Roman" pitchFamily="18" charset="0"/>
                <a:cs typeface="Times New Roman" pitchFamily="18" charset="0"/>
              </a:rPr>
              <a:t>RoA</a:t>
            </a:r>
            <a:r>
              <a:rPr lang="fa-IR" sz="2400" dirty="0">
                <a:cs typeface="B Nazanin" pitchFamily="2" charset="-78"/>
              </a:rPr>
              <a:t> از </a:t>
            </a:r>
            <a:r>
              <a:rPr lang="da-DK" sz="2400" i="1" dirty="0">
                <a:latin typeface="Times New Roman" pitchFamily="18" charset="0"/>
                <a:cs typeface="Times New Roman" pitchFamily="18" charset="0"/>
              </a:rPr>
              <a:t>WACC</a:t>
            </a:r>
            <a:r>
              <a:rPr lang="fa-IR" sz="2400" dirty="0">
                <a:cs typeface="B Nazanin" pitchFamily="2" charset="-78"/>
              </a:rPr>
              <a:t> بیش‌تر باشد: </a:t>
            </a:r>
            <a:endParaRPr lang="da-DK" sz="2400" dirty="0">
              <a:cs typeface="B Nazanin" pitchFamily="2" charset="-78"/>
            </a:endParaRPr>
          </a:p>
          <a:p>
            <a:pPr rtl="1">
              <a:defRPr/>
            </a:pPr>
            <a:r>
              <a:rPr lang="da-DK" sz="2400" i="1" dirty="0">
                <a:solidFill>
                  <a:srgbClr val="FF0000"/>
                </a:solidFill>
                <a:latin typeface="Times New Roman" pitchFamily="18" charset="0"/>
                <a:cs typeface="Times New Roman" pitchFamily="18" charset="0"/>
              </a:rPr>
              <a:t>RoA &lt;</a:t>
            </a:r>
            <a:r>
              <a:rPr lang="da-DK" sz="2400" i="1" dirty="0">
                <a:solidFill>
                  <a:srgbClr val="FF0000"/>
                </a:solidFill>
                <a:cs typeface="+mj-cs"/>
              </a:rPr>
              <a:t> </a:t>
            </a:r>
            <a:r>
              <a:rPr lang="da-DK" sz="2400" i="1" dirty="0">
                <a:solidFill>
                  <a:srgbClr val="FF0000"/>
                </a:solidFill>
                <a:latin typeface="Times New Roman" pitchFamily="18" charset="0"/>
                <a:cs typeface="Times New Roman" pitchFamily="18" charset="0"/>
              </a:rPr>
              <a:t>WACC</a:t>
            </a:r>
            <a:r>
              <a:rPr lang="fa-IR" sz="2400" i="1" dirty="0">
                <a:solidFill>
                  <a:srgbClr val="FF0000"/>
                </a:solidFill>
                <a:cs typeface="+mj-cs"/>
              </a:rPr>
              <a:t> </a:t>
            </a:r>
            <a:r>
              <a:rPr lang="fa-IR" sz="2400" dirty="0">
                <a:cs typeface="B Nazanin" pitchFamily="2" charset="-78"/>
              </a:rPr>
              <a:t>یا</a:t>
            </a:r>
            <a:r>
              <a:rPr lang="fa-IR" sz="2400" i="1" dirty="0">
                <a:solidFill>
                  <a:srgbClr val="FF0000"/>
                </a:solidFill>
                <a:cs typeface="B Nazanin" pitchFamily="2" charset="-78"/>
              </a:rPr>
              <a:t> </a:t>
            </a:r>
            <a:r>
              <a:rPr lang="da-DK" sz="2400" i="1" dirty="0">
                <a:solidFill>
                  <a:srgbClr val="FF0000"/>
                </a:solidFill>
                <a:latin typeface="Times New Roman" pitchFamily="18" charset="0"/>
                <a:cs typeface="Times New Roman" pitchFamily="18" charset="0"/>
              </a:rPr>
              <a:t>ROIC</a:t>
            </a:r>
          </a:p>
        </p:txBody>
      </p:sp>
    </p:spTree>
    <p:extLst>
      <p:ext uri="{BB962C8B-B14F-4D97-AF65-F5344CB8AC3E}">
        <p14:creationId xmlns:p14="http://schemas.microsoft.com/office/powerpoint/2010/main" val="351563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r" rtl="1"/>
            <a:r>
              <a:rPr lang="fa-IR" dirty="0" smtClean="0">
                <a:cs typeface="B Nazanin" pitchFamily="2" charset="-78"/>
              </a:rPr>
              <a:t>1-1) آمار کلی بازار، </a:t>
            </a:r>
            <a:r>
              <a:rPr lang="fa-IR" sz="2400" dirty="0" smtClean="0">
                <a:cs typeface="B Nazanin" pitchFamily="2" charset="-78"/>
              </a:rPr>
              <a:t>نوع </a:t>
            </a:r>
            <a:r>
              <a:rPr lang="fa-IR" sz="2400" dirty="0">
                <a:cs typeface="B Nazanin" pitchFamily="2" charset="-78"/>
              </a:rPr>
              <a:t>مصالح به‌کار </a:t>
            </a:r>
            <a:r>
              <a:rPr lang="fa-IR" sz="2400" dirty="0" smtClean="0">
                <a:cs typeface="B Nazanin" pitchFamily="2" charset="-78"/>
              </a:rPr>
              <a:t>رفته</a:t>
            </a:r>
            <a:endParaRPr lang="en-US" sz="2400" dirty="0">
              <a:cs typeface="B Nazanin" pitchFamily="2" charset="-78"/>
            </a:endParaRPr>
          </a:p>
        </p:txBody>
      </p:sp>
      <p:sp>
        <p:nvSpPr>
          <p:cNvPr id="9" name="Content Placeholder 2"/>
          <p:cNvSpPr txBox="1">
            <a:spLocks/>
          </p:cNvSpPr>
          <p:nvPr/>
        </p:nvSpPr>
        <p:spPr>
          <a:xfrm>
            <a:off x="187183" y="4221088"/>
            <a:ext cx="8640960" cy="1920240"/>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800" dirty="0" smtClean="0">
                <a:cs typeface="B Nazanin" pitchFamily="2" charset="-78"/>
              </a:rPr>
              <a:t>استانداردهای ساخت</a:t>
            </a:r>
            <a:r>
              <a:rPr lang="fa-IR" sz="2800" dirty="0">
                <a:cs typeface="B Nazanin" pitchFamily="2" charset="-78"/>
              </a:rPr>
              <a:t>‌</a:t>
            </a:r>
            <a:r>
              <a:rPr lang="fa-IR" sz="2800" dirty="0" smtClean="0">
                <a:cs typeface="B Nazanin" pitchFamily="2" charset="-78"/>
              </a:rPr>
              <a:t>وساز به</a:t>
            </a:r>
            <a:r>
              <a:rPr lang="fa-IR" sz="2800" dirty="0">
                <a:cs typeface="B Nazanin" pitchFamily="2" charset="-78"/>
              </a:rPr>
              <a:t>‌</a:t>
            </a:r>
            <a:r>
              <a:rPr lang="fa-IR" sz="2800" dirty="0" smtClean="0">
                <a:cs typeface="B Nazanin" pitchFamily="2" charset="-78"/>
              </a:rPr>
              <a:t>طرز معناداری بهبود یافته، ولی هنوز اصلاحات زیادی در این بخش مورد نیاز است.  در سال 1390، استان البرز بیش</a:t>
            </a:r>
            <a:r>
              <a:rPr lang="fa-IR" sz="2800" dirty="0">
                <a:cs typeface="B Nazanin" pitchFamily="2" charset="-78"/>
              </a:rPr>
              <a:t>‌</a:t>
            </a:r>
            <a:r>
              <a:rPr lang="fa-IR" sz="2800" dirty="0" smtClean="0">
                <a:cs typeface="B Nazanin" pitchFamily="2" charset="-78"/>
              </a:rPr>
              <a:t>ترین سهم را در ساخت</a:t>
            </a:r>
            <a:r>
              <a:rPr lang="fa-IR" sz="2800" dirty="0">
                <a:cs typeface="B Nazanin" pitchFamily="2" charset="-78"/>
              </a:rPr>
              <a:t>‌</a:t>
            </a:r>
            <a:r>
              <a:rPr lang="fa-IR" sz="2800" dirty="0" smtClean="0">
                <a:cs typeface="B Nazanin" pitchFamily="2" charset="-78"/>
              </a:rPr>
              <a:t>وساز بادوام به </a:t>
            </a:r>
            <a:r>
              <a:rPr lang="fa-IR" sz="2800" dirty="0">
                <a:cs typeface="B Nazanin" pitchFamily="2" charset="-78"/>
              </a:rPr>
              <a:t>خ</a:t>
            </a:r>
            <a:r>
              <a:rPr lang="fa-IR" sz="2800" dirty="0" smtClean="0">
                <a:cs typeface="B Nazanin" pitchFamily="2" charset="-78"/>
              </a:rPr>
              <a:t>ود اختصاص داده (96/6%)  و کم‌ترین سهم مربوط به استان هرمزگان (35/7%) بوده است.</a:t>
            </a:r>
            <a:endParaRPr lang="en-US" sz="2800" dirty="0">
              <a:cs typeface="B Nazanin" pitchFamily="2" charset="-78"/>
            </a:endParaRPr>
          </a:p>
        </p:txBody>
      </p:sp>
      <p:graphicFrame>
        <p:nvGraphicFramePr>
          <p:cNvPr id="7" name="Chart 6"/>
          <p:cNvGraphicFramePr>
            <a:graphicFrameLocks/>
          </p:cNvGraphicFramePr>
          <p:nvPr>
            <p:extLst>
              <p:ext uri="{D42A27DB-BD31-4B8C-83A1-F6EECF244321}">
                <p14:modId xmlns:p14="http://schemas.microsoft.com/office/powerpoint/2010/main" val="3204699545"/>
              </p:ext>
            </p:extLst>
          </p:nvPr>
        </p:nvGraphicFramePr>
        <p:xfrm>
          <a:off x="107504" y="1158635"/>
          <a:ext cx="4232657"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107630392"/>
              </p:ext>
            </p:extLst>
          </p:nvPr>
        </p:nvGraphicFramePr>
        <p:xfrm>
          <a:off x="4373286" y="1155187"/>
          <a:ext cx="4303170" cy="3171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34039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4000" dirty="0" smtClean="0">
                <a:cs typeface="B Nazanin" pitchFamily="2" charset="-78"/>
              </a:rPr>
              <a:t>2-4) روش </a:t>
            </a:r>
            <a:r>
              <a:rPr lang="fa-IR" sz="4000" dirty="0">
                <a:cs typeface="B Nazanin" pitchFamily="2" charset="-78"/>
              </a:rPr>
              <a:t>جریان‌های</a:t>
            </a:r>
            <a:r>
              <a:rPr lang="fa-IR" sz="4000" dirty="0"/>
              <a:t> </a:t>
            </a:r>
            <a:r>
              <a:rPr lang="fa-IR" sz="4000" dirty="0" smtClean="0">
                <a:cs typeface="B Nazanin" pitchFamily="2" charset="-78"/>
              </a:rPr>
              <a:t>نقدی، </a:t>
            </a:r>
            <a:r>
              <a:rPr lang="fa-IR" sz="2400" dirty="0" smtClean="0">
                <a:cs typeface="B Nazanin" pitchFamily="2" charset="-78"/>
              </a:rPr>
              <a:t>ضرایب ارزشیابی</a:t>
            </a:r>
            <a:endParaRPr lang="en-US" sz="3600" dirty="0">
              <a:cs typeface="B Nazanin" pitchFamily="2" charset="-78"/>
            </a:endParaRPr>
          </a:p>
        </p:txBody>
      </p:sp>
      <p:sp>
        <p:nvSpPr>
          <p:cNvPr id="15" name="Rectangle 14"/>
          <p:cNvSpPr/>
          <p:nvPr/>
        </p:nvSpPr>
        <p:spPr>
          <a:xfrm>
            <a:off x="462073" y="1484784"/>
            <a:ext cx="8280920" cy="4524315"/>
          </a:xfrm>
          <a:prstGeom prst="rect">
            <a:avLst/>
          </a:prstGeom>
          <a:solidFill>
            <a:schemeClr val="accent5">
              <a:lumMod val="40000"/>
              <a:lumOff val="60000"/>
            </a:schemeClr>
          </a:solidFill>
        </p:spPr>
        <p:txBody>
          <a:bodyPr wrap="square">
            <a:spAutoFit/>
          </a:bodyPr>
          <a:lstStyle/>
          <a:p>
            <a:pPr marL="342900" indent="-342900" algn="just" rtl="1">
              <a:buFont typeface="Arial" pitchFamily="34" charset="0"/>
              <a:buChar char="•"/>
              <a:defRPr/>
            </a:pPr>
            <a:r>
              <a:rPr lang="fa-IR" sz="2400" dirty="0">
                <a:cs typeface="B Nazanin" pitchFamily="2" charset="-78"/>
              </a:rPr>
              <a:t>اگر خالص سود عملیاتی (</a:t>
            </a:r>
            <a:r>
              <a:rPr lang="da-DK" sz="2400" i="1" dirty="0">
                <a:latin typeface="Times New Roman" pitchFamily="18" charset="0"/>
                <a:cs typeface="Times New Roman" pitchFamily="18" charset="0"/>
              </a:rPr>
              <a:t>NOI</a:t>
            </a:r>
            <a:r>
              <a:rPr lang="fa-IR" sz="2400" dirty="0">
                <a:cs typeface="B Nazanin" pitchFamily="2" charset="-78"/>
              </a:rPr>
              <a:t>) سال جاری را بر قیمت فعلی یا رقم حاصل از ارزشیابی تقسیم کنید، ضریبی به‌دست می‌آید که به آن نرخ سرمایه‌ای (</a:t>
            </a:r>
            <a:r>
              <a:rPr lang="da-DK" sz="2400" dirty="0">
                <a:latin typeface="Times New Roman" pitchFamily="18" charset="0"/>
                <a:cs typeface="Times New Roman" pitchFamily="18" charset="0"/>
              </a:rPr>
              <a:t>Cap Rate</a:t>
            </a:r>
            <a:r>
              <a:rPr lang="fa-IR" sz="2400" dirty="0">
                <a:cs typeface="B Nazanin" pitchFamily="2" charset="-78"/>
              </a:rPr>
              <a:t>) می‌گویند:</a:t>
            </a:r>
          </a:p>
          <a:p>
            <a:pPr>
              <a:defRPr/>
            </a:pPr>
            <a:r>
              <a:rPr lang="da-DK" sz="2400" i="1" dirty="0">
                <a:latin typeface="Times New Roman" pitchFamily="18" charset="0"/>
                <a:cs typeface="Times New Roman" pitchFamily="18" charset="0"/>
              </a:rPr>
              <a:t>Cap Rate </a:t>
            </a:r>
            <a:r>
              <a:rPr lang="en-US" sz="2400" i="1" dirty="0">
                <a:latin typeface="Times New Roman" pitchFamily="18" charset="0"/>
                <a:cs typeface="Times New Roman" pitchFamily="18" charset="0"/>
              </a:rPr>
              <a:t>= NOI/V</a:t>
            </a:r>
          </a:p>
          <a:p>
            <a:pPr algn="just" rtl="1">
              <a:defRPr/>
            </a:pPr>
            <a:r>
              <a:rPr lang="fa-IR" sz="2400" dirty="0" smtClean="0">
                <a:cs typeface="B Nazanin" pitchFamily="2" charset="-78"/>
              </a:rPr>
              <a:t>بنابراین، </a:t>
            </a:r>
            <a:r>
              <a:rPr lang="fa-IR" sz="2400" dirty="0">
                <a:cs typeface="B Nazanin" pitchFamily="2" charset="-78"/>
              </a:rPr>
              <a:t>از معادلۀ بالا نتیجه </a:t>
            </a:r>
            <a:r>
              <a:rPr lang="fa-IR" sz="2400" dirty="0" smtClean="0">
                <a:cs typeface="B Nazanin" pitchFamily="2" charset="-78"/>
              </a:rPr>
              <a:t>می‌گیریم:</a:t>
            </a:r>
            <a:endParaRPr lang="fa-IR" sz="2400" dirty="0">
              <a:cs typeface="+mj-cs"/>
            </a:endParaRPr>
          </a:p>
          <a:p>
            <a:pPr>
              <a:defRPr/>
            </a:pPr>
            <a:r>
              <a:rPr lang="da-DK" sz="2400" i="1" dirty="0">
                <a:latin typeface="Times New Roman" pitchFamily="18" charset="0"/>
                <a:cs typeface="Times New Roman" pitchFamily="18" charset="0"/>
              </a:rPr>
              <a:t>V </a:t>
            </a:r>
            <a:r>
              <a:rPr lang="en-US" sz="2400" i="1" dirty="0">
                <a:latin typeface="Times New Roman" pitchFamily="18" charset="0"/>
                <a:cs typeface="Times New Roman" pitchFamily="18" charset="0"/>
              </a:rPr>
              <a:t>= NOI/Cap Rate</a:t>
            </a:r>
            <a:endParaRPr lang="da-DK" sz="2400" i="1" dirty="0">
              <a:latin typeface="Times New Roman" pitchFamily="18" charset="0"/>
              <a:cs typeface="Times New Roman" pitchFamily="18" charset="0"/>
            </a:endParaRPr>
          </a:p>
          <a:p>
            <a:pPr algn="just" rtl="1">
              <a:defRPr/>
            </a:pPr>
            <a:endParaRPr lang="fa-IR" sz="2400" dirty="0">
              <a:cs typeface="B Nazanin" pitchFamily="2" charset="-78"/>
            </a:endParaRPr>
          </a:p>
          <a:p>
            <a:pPr marL="342900" indent="-342900" algn="just" rtl="1">
              <a:buFont typeface="Arial" pitchFamily="34" charset="0"/>
              <a:buChar char="•"/>
              <a:defRPr/>
            </a:pPr>
            <a:r>
              <a:rPr lang="fa-IR" sz="2400" dirty="0">
                <a:cs typeface="B Nazanin" pitchFamily="2" charset="-78"/>
              </a:rPr>
              <a:t>از نرخ سرمایه‌ای برای مقایسۀ </a:t>
            </a:r>
            <a:r>
              <a:rPr lang="fa-IR" sz="2400" b="1" dirty="0">
                <a:cs typeface="B Nazanin" pitchFamily="2" charset="-78"/>
              </a:rPr>
              <a:t>املاک مشابه </a:t>
            </a:r>
            <a:r>
              <a:rPr lang="fa-IR" sz="2400" dirty="0">
                <a:cs typeface="B Nazanin" pitchFamily="2" charset="-78"/>
              </a:rPr>
              <a:t>در </a:t>
            </a:r>
            <a:r>
              <a:rPr lang="fa-IR" sz="2400" dirty="0" smtClean="0">
                <a:cs typeface="B Nazanin" pitchFamily="2" charset="-78"/>
              </a:rPr>
              <a:t>بازاراستفاده</a:t>
            </a:r>
          </a:p>
          <a:p>
            <a:pPr algn="just" rtl="1">
              <a:defRPr/>
            </a:pPr>
            <a:r>
              <a:rPr lang="fa-IR" sz="2400" dirty="0" smtClean="0">
                <a:cs typeface="B Nazanin" pitchFamily="2" charset="-78"/>
              </a:rPr>
              <a:t> </a:t>
            </a:r>
            <a:r>
              <a:rPr lang="fa-IR" sz="2400" dirty="0">
                <a:cs typeface="B Nazanin" pitchFamily="2" charset="-78"/>
              </a:rPr>
              <a:t>می‌شود. مشابه از چه نظر؟</a:t>
            </a:r>
          </a:p>
          <a:p>
            <a:pPr marL="342900" indent="-342900" algn="just" rtl="1">
              <a:buFont typeface="Arial" pitchFamily="34" charset="0"/>
              <a:buChar char="•"/>
              <a:defRPr/>
            </a:pPr>
            <a:r>
              <a:rPr lang="fa-IR" sz="2400" dirty="0" smtClean="0">
                <a:cs typeface="B Nazanin" pitchFamily="2" charset="-78"/>
              </a:rPr>
              <a:t>بیش‌ترین </a:t>
            </a:r>
            <a:r>
              <a:rPr lang="fa-IR" sz="2400" dirty="0">
                <a:cs typeface="B Nazanin" pitchFamily="2" charset="-78"/>
              </a:rPr>
              <a:t>کاربرد نرخ سرمایه‌ای در املاکی است </a:t>
            </a:r>
            <a:r>
              <a:rPr lang="fa-IR" sz="2400" dirty="0" smtClean="0">
                <a:cs typeface="B Nazanin" pitchFamily="2" charset="-78"/>
              </a:rPr>
              <a:t>که بازار </a:t>
            </a:r>
            <a:r>
              <a:rPr lang="fa-IR" sz="2400" dirty="0">
                <a:cs typeface="B Nazanin" pitchFamily="2" charset="-78"/>
              </a:rPr>
              <a:t>آن‌ها فصلی یا دوری (</a:t>
            </a:r>
            <a:r>
              <a:rPr lang="da-DK" sz="2400" dirty="0">
                <a:latin typeface="Times New Roman" pitchFamily="18" charset="0"/>
                <a:cs typeface="Times New Roman" pitchFamily="18" charset="0"/>
              </a:rPr>
              <a:t>cyclical</a:t>
            </a:r>
            <a:r>
              <a:rPr lang="fa-IR" sz="2400" dirty="0">
                <a:cs typeface="B Nazanin" pitchFamily="2" charset="-78"/>
              </a:rPr>
              <a:t>) نیست و با منبع کوتاه‌مدتی تأمین مالی شده‌اند.</a:t>
            </a:r>
            <a:endParaRPr lang="da-DK" sz="2400" dirty="0">
              <a:cs typeface="B Nazanin" pitchFamily="2" charset="-78"/>
            </a:endParaRPr>
          </a:p>
          <a:p>
            <a:pPr marL="342900" indent="-342900" algn="just" rtl="1">
              <a:buFont typeface="Arial" pitchFamily="34" charset="0"/>
              <a:buChar char="•"/>
              <a:defRPr/>
            </a:pPr>
            <a:r>
              <a:rPr lang="fa-IR" sz="2400" dirty="0" smtClean="0">
                <a:cs typeface="B Nazanin" pitchFamily="2" charset="-78"/>
              </a:rPr>
              <a:t>آیا </a:t>
            </a:r>
            <a:r>
              <a:rPr lang="fa-IR" sz="2400" dirty="0">
                <a:cs typeface="B Nazanin" pitchFamily="2" charset="-78"/>
              </a:rPr>
              <a:t>این نرخ با نرخ بازده مورد نظر سرمایه‌گذاران یکسان است</a:t>
            </a:r>
            <a:r>
              <a:rPr lang="fa-IR" sz="2400" dirty="0" smtClean="0">
                <a:cs typeface="B Nazanin" pitchFamily="2" charset="-78"/>
              </a:rPr>
              <a:t>؟</a:t>
            </a:r>
            <a:endParaRPr lang="da-DK" sz="2400" dirty="0">
              <a:cs typeface="B Nazanin"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004" y="3770102"/>
            <a:ext cx="2294804" cy="98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51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4000" dirty="0" smtClean="0">
                <a:cs typeface="B Nazanin" pitchFamily="2" charset="-78"/>
              </a:rPr>
              <a:t>2-4) روش </a:t>
            </a:r>
            <a:r>
              <a:rPr lang="fa-IR" sz="4000" dirty="0">
                <a:cs typeface="B Nazanin" pitchFamily="2" charset="-78"/>
              </a:rPr>
              <a:t>جریان‌های</a:t>
            </a:r>
            <a:r>
              <a:rPr lang="fa-IR" sz="4000" dirty="0"/>
              <a:t> </a:t>
            </a:r>
            <a:r>
              <a:rPr lang="fa-IR" sz="4000" dirty="0" smtClean="0">
                <a:cs typeface="B Nazanin" pitchFamily="2" charset="-78"/>
              </a:rPr>
              <a:t>نقدی، </a:t>
            </a:r>
            <a:r>
              <a:rPr lang="fa-IR" sz="2400" dirty="0" smtClean="0">
                <a:cs typeface="B Nazanin" pitchFamily="2" charset="-78"/>
              </a:rPr>
              <a:t>ضرایب ارزشیابی</a:t>
            </a:r>
            <a:endParaRPr lang="en-US" sz="3600" dirty="0">
              <a:cs typeface="B Nazanin" pitchFamily="2" charset="-78"/>
            </a:endParaRPr>
          </a:p>
        </p:txBody>
      </p:sp>
      <p:sp>
        <p:nvSpPr>
          <p:cNvPr id="15" name="Rectangle 14"/>
          <p:cNvSpPr/>
          <p:nvPr/>
        </p:nvSpPr>
        <p:spPr>
          <a:xfrm>
            <a:off x="489604" y="2024189"/>
            <a:ext cx="8280920" cy="2677656"/>
          </a:xfrm>
          <a:prstGeom prst="rect">
            <a:avLst/>
          </a:prstGeom>
          <a:solidFill>
            <a:schemeClr val="accent5">
              <a:lumMod val="40000"/>
              <a:lumOff val="60000"/>
            </a:schemeClr>
          </a:solidFill>
        </p:spPr>
        <p:txBody>
          <a:bodyPr wrap="square">
            <a:spAutoFit/>
          </a:bodyPr>
          <a:lstStyle/>
          <a:p>
            <a:pPr marL="342900" indent="-342900" algn="just" rtl="1">
              <a:buFont typeface="Arial" pitchFamily="34" charset="0"/>
              <a:buChar char="•"/>
              <a:defRPr/>
            </a:pPr>
            <a:r>
              <a:rPr lang="fa-IR" sz="2800" dirty="0" smtClean="0">
                <a:cs typeface="B Nazanin" pitchFamily="2" charset="-78"/>
              </a:rPr>
              <a:t>نرخ </a:t>
            </a:r>
            <a:r>
              <a:rPr lang="fa-IR" sz="2800" dirty="0">
                <a:cs typeface="B Nazanin" pitchFamily="2" charset="-78"/>
              </a:rPr>
              <a:t>بازده مورد نظر سرمایه‌گذاران در واقع </a:t>
            </a:r>
            <a:r>
              <a:rPr lang="fa-IR" sz="2800" b="1" dirty="0">
                <a:cs typeface="B Nazanin" pitchFamily="2" charset="-78"/>
              </a:rPr>
              <a:t>بازده کل در دوره‌های بلندمدت</a:t>
            </a:r>
            <a:r>
              <a:rPr lang="fa-IR" sz="2800" dirty="0">
                <a:cs typeface="B Nazanin" pitchFamily="2" charset="-78"/>
              </a:rPr>
              <a:t> را در نظر می‌گیرد که با محاسبۀ </a:t>
            </a:r>
            <a:r>
              <a:rPr lang="da-DK" sz="2800" i="1" dirty="0">
                <a:latin typeface="Times New Roman" pitchFamily="18" charset="0"/>
                <a:cs typeface="Times New Roman" pitchFamily="18" charset="0"/>
              </a:rPr>
              <a:t>DCF</a:t>
            </a:r>
            <a:r>
              <a:rPr lang="fa-IR" sz="2800" dirty="0">
                <a:cs typeface="B Nazanin" pitchFamily="2" charset="-78"/>
              </a:rPr>
              <a:t> به‌دست می‌آید. نرخ سرمایه‌ای فقط انعکاسی از مفهوم بنیادین ارزشیابی </a:t>
            </a:r>
            <a:r>
              <a:rPr lang="da-DK" sz="2800" i="1" dirty="0">
                <a:latin typeface="Times New Roman" pitchFamily="18" charset="0"/>
                <a:cs typeface="Times New Roman" pitchFamily="18" charset="0"/>
              </a:rPr>
              <a:t>DCF</a:t>
            </a:r>
            <a:r>
              <a:rPr lang="fa-IR" sz="2800" i="1" dirty="0">
                <a:cs typeface="B Nazanin" pitchFamily="2" charset="-78"/>
              </a:rPr>
              <a:t> است</a:t>
            </a:r>
            <a:r>
              <a:rPr lang="fa-IR" sz="2800" i="1" dirty="0" smtClean="0">
                <a:cs typeface="B Nazanin" pitchFamily="2" charset="-78"/>
              </a:rPr>
              <a:t>.</a:t>
            </a:r>
            <a:endParaRPr lang="da-DK" sz="2800" i="1" dirty="0">
              <a:cs typeface="B Nazanin" pitchFamily="2" charset="-78"/>
            </a:endParaRPr>
          </a:p>
          <a:p>
            <a:pPr marL="342900" indent="-342900" algn="just" rtl="1">
              <a:buFont typeface="Arial" pitchFamily="34" charset="0"/>
              <a:buChar char="•"/>
              <a:defRPr/>
            </a:pPr>
            <a:r>
              <a:rPr lang="fa-IR" sz="2800" dirty="0">
                <a:cs typeface="B Nazanin" pitchFamily="2" charset="-78"/>
              </a:rPr>
              <a:t>مثلاً جریان‌های نقدی زیر را در نظر بگیرید که مربوط به دو ساختمان اداری با ریسک یکسان می‌باشد. ارزش کدام یک بیش‌تر است؟</a:t>
            </a:r>
          </a:p>
          <a:p>
            <a:pPr marL="342900" indent="-342900" algn="just" rtl="1">
              <a:buFont typeface="Arial" pitchFamily="34" charset="0"/>
              <a:buChar char="•"/>
              <a:defRPr/>
            </a:pPr>
            <a:endParaRPr lang="da-DK" sz="2800" dirty="0">
              <a:cs typeface="B Nazanin"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332148445"/>
              </p:ext>
            </p:extLst>
          </p:nvPr>
        </p:nvGraphicFramePr>
        <p:xfrm>
          <a:off x="476282" y="4437112"/>
          <a:ext cx="8266710" cy="1152128"/>
        </p:xfrm>
        <a:graphic>
          <a:graphicData uri="http://schemas.openxmlformats.org/drawingml/2006/table">
            <a:tbl>
              <a:tblPr firstRow="1" bandRow="1">
                <a:tableStyleId>{793D81CF-94F2-401A-BA57-92F5A7B2D0C5}</a:tableStyleId>
              </a:tblPr>
              <a:tblGrid>
                <a:gridCol w="768599"/>
                <a:gridCol w="768599"/>
                <a:gridCol w="795970"/>
                <a:gridCol w="781595"/>
                <a:gridCol w="735993"/>
                <a:gridCol w="731277"/>
                <a:gridCol w="778453"/>
                <a:gridCol w="778453"/>
                <a:gridCol w="778453"/>
                <a:gridCol w="778453"/>
                <a:gridCol w="570865"/>
              </a:tblGrid>
              <a:tr h="364322">
                <a:tc>
                  <a:txBody>
                    <a:bodyPr/>
                    <a:lstStyle/>
                    <a:p>
                      <a:pPr algn="ctr" rtl="1"/>
                      <a:r>
                        <a:rPr lang="fa-IR" sz="1600" dirty="0" smtClean="0">
                          <a:solidFill>
                            <a:schemeClr val="bg1"/>
                          </a:solidFill>
                          <a:cs typeface="B Nazanin" pitchFamily="2" charset="-78"/>
                        </a:rPr>
                        <a:t>10</a:t>
                      </a:r>
                      <a:endParaRPr lang="en-US" sz="1600" dirty="0">
                        <a:solidFill>
                          <a:schemeClr val="bg1"/>
                        </a:solidFill>
                        <a:cs typeface="B Nazanin" pitchFamily="2" charset="-78"/>
                      </a:endParaRPr>
                    </a:p>
                  </a:txBody>
                  <a:tcPr marL="91432" marR="91432" marT="45736" marB="45736" anchor="ctr"/>
                </a:tc>
                <a:tc>
                  <a:txBody>
                    <a:bodyPr/>
                    <a:lstStyle/>
                    <a:p>
                      <a:pPr algn="ctr" rtl="1"/>
                      <a:r>
                        <a:rPr lang="fa-IR" sz="1600" dirty="0" smtClean="0">
                          <a:cs typeface="B Nazanin" pitchFamily="2" charset="-78"/>
                        </a:rPr>
                        <a:t>9</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8</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8</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6</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5</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4</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3</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2</a:t>
                      </a:r>
                      <a:endParaRPr lang="en-US" sz="1600" dirty="0">
                        <a:cs typeface="B Nazanin" pitchFamily="2" charset="-78"/>
                      </a:endParaRPr>
                    </a:p>
                  </a:txBody>
                  <a:tcPr marL="91432" marR="91432" marT="45736" marB="45736" anchor="ctr"/>
                </a:tc>
                <a:tc>
                  <a:txBody>
                    <a:bodyPr/>
                    <a:lstStyle/>
                    <a:p>
                      <a:pPr algn="ctr" rtl="1"/>
                      <a:r>
                        <a:rPr lang="fa-IR" sz="1600" dirty="0" smtClean="0">
                          <a:cs typeface="2  Aseman"/>
                        </a:rPr>
                        <a:t>1</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سال</a:t>
                      </a:r>
                      <a:endParaRPr lang="en-US" sz="1600" dirty="0">
                        <a:cs typeface="B Nazanin" pitchFamily="2" charset="-78"/>
                      </a:endParaRPr>
                    </a:p>
                  </a:txBody>
                  <a:tcPr marL="91432" marR="91432" marT="45736" marB="45736" anchor="ctr"/>
                </a:tc>
              </a:tr>
              <a:tr h="423484">
                <a:tc>
                  <a:txBody>
                    <a:bodyPr/>
                    <a:lstStyle/>
                    <a:p>
                      <a:pPr algn="ctr" rtl="1"/>
                      <a:r>
                        <a:rPr lang="fa-IR" sz="1600" dirty="0" smtClean="0">
                          <a:cs typeface="B Nazanin" pitchFamily="2" charset="-78"/>
                        </a:rPr>
                        <a:t>1000</a:t>
                      </a:r>
                      <a:endParaRPr lang="en-US" sz="1600" dirty="0">
                        <a:cs typeface="B Nazanin" pitchFamily="2" charset="-78"/>
                      </a:endParaRPr>
                    </a:p>
                  </a:txBody>
                  <a:tcPr marL="91432" marR="91432" marT="45736" marB="45736"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itchFamily="2" charset="-78"/>
                        </a:rPr>
                        <a:t>1000</a:t>
                      </a:r>
                      <a:endParaRPr lang="en-US" sz="1600" dirty="0" smtClean="0">
                        <a:cs typeface="B Nazanin" pitchFamily="2" charset="-78"/>
                      </a:endParaRPr>
                    </a:p>
                  </a:txBody>
                  <a:tcPr marL="91432" marR="91432" marT="45736" marB="45736"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itchFamily="2" charset="-78"/>
                        </a:rPr>
                        <a:t>1000</a:t>
                      </a:r>
                      <a:endParaRPr lang="en-US" sz="1600" dirty="0" smtClean="0">
                        <a:cs typeface="B Nazanin" pitchFamily="2" charset="-78"/>
                      </a:endParaRPr>
                    </a:p>
                  </a:txBody>
                  <a:tcPr marL="91432" marR="91432" marT="45736" marB="45736"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itchFamily="2" charset="-78"/>
                        </a:rPr>
                        <a:t>1000</a:t>
                      </a:r>
                      <a:endParaRPr lang="en-US" sz="1600" dirty="0" smtClean="0">
                        <a:cs typeface="B Nazanin" pitchFamily="2" charset="-78"/>
                      </a:endParaRPr>
                    </a:p>
                  </a:txBody>
                  <a:tcPr marL="91432" marR="91432" marT="45736" marB="45736"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itchFamily="2" charset="-78"/>
                        </a:rPr>
                        <a:t>1000</a:t>
                      </a:r>
                      <a:endParaRPr lang="en-US" sz="1600" dirty="0" smtClean="0">
                        <a:cs typeface="B Nazanin" pitchFamily="2" charset="-78"/>
                      </a:endParaRPr>
                    </a:p>
                  </a:txBody>
                  <a:tcPr marL="91432" marR="91432" marT="45736" marB="45736"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itchFamily="2" charset="-78"/>
                        </a:rPr>
                        <a:t>1000</a:t>
                      </a:r>
                      <a:endParaRPr lang="en-US" sz="1600" dirty="0" smtClean="0">
                        <a:cs typeface="B Nazanin" pitchFamily="2" charset="-78"/>
                      </a:endParaRPr>
                    </a:p>
                  </a:txBody>
                  <a:tcPr marL="91432" marR="91432" marT="45736" marB="45736"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itchFamily="2" charset="-78"/>
                        </a:rPr>
                        <a:t>1000</a:t>
                      </a:r>
                      <a:endParaRPr lang="en-US" sz="1600" dirty="0" smtClean="0">
                        <a:cs typeface="B Nazanin" pitchFamily="2" charset="-78"/>
                      </a:endParaRPr>
                    </a:p>
                  </a:txBody>
                  <a:tcPr marL="91432" marR="91432" marT="45736" marB="45736"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itchFamily="2" charset="-78"/>
                        </a:rPr>
                        <a:t>1000</a:t>
                      </a:r>
                      <a:endParaRPr lang="en-US" sz="1600" dirty="0" smtClean="0">
                        <a:cs typeface="B Nazanin" pitchFamily="2" charset="-78"/>
                      </a:endParaRPr>
                    </a:p>
                  </a:txBody>
                  <a:tcPr marL="91432" marR="91432" marT="45736" marB="45736"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itchFamily="2" charset="-78"/>
                        </a:rPr>
                        <a:t>1000</a:t>
                      </a:r>
                      <a:endParaRPr lang="en-US" sz="1600" dirty="0" smtClean="0">
                        <a:cs typeface="B Nazanin" pitchFamily="2" charset="-78"/>
                      </a:endParaRPr>
                    </a:p>
                  </a:txBody>
                  <a:tcPr marL="91432" marR="91432" marT="45736" marB="45736"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itchFamily="2" charset="-78"/>
                        </a:rPr>
                        <a:t>1000</a:t>
                      </a:r>
                      <a:endParaRPr lang="en-US" sz="1600" dirty="0" smtClean="0">
                        <a:cs typeface="B Nazanin" pitchFamily="2" charset="-78"/>
                      </a:endParaRPr>
                    </a:p>
                  </a:txBody>
                  <a:tcPr marL="91432" marR="91432" marT="45736" marB="45736" anchor="ctr"/>
                </a:tc>
                <a:tc>
                  <a:txBody>
                    <a:bodyPr/>
                    <a:lstStyle/>
                    <a:p>
                      <a:pPr algn="ctr" rtl="1"/>
                      <a:r>
                        <a:rPr lang="fa-IR" sz="1600" b="1" dirty="0" smtClean="0">
                          <a:cs typeface="B Nazanin" pitchFamily="2" charset="-78"/>
                        </a:rPr>
                        <a:t>الف</a:t>
                      </a:r>
                      <a:endParaRPr lang="en-US" sz="1600" b="1" dirty="0">
                        <a:cs typeface="B Nazanin" pitchFamily="2" charset="-78"/>
                      </a:endParaRPr>
                    </a:p>
                  </a:txBody>
                  <a:tcPr marL="91432" marR="91432" marT="45736" marB="45736" anchor="ctr"/>
                </a:tc>
              </a:tr>
              <a:tr h="364322">
                <a:tc>
                  <a:txBody>
                    <a:bodyPr/>
                    <a:lstStyle/>
                    <a:p>
                      <a:pPr algn="ctr" rtl="1"/>
                      <a:r>
                        <a:rPr lang="fa-IR" sz="1600" dirty="0" smtClean="0">
                          <a:cs typeface="B Nazanin" pitchFamily="2" charset="-78"/>
                        </a:rPr>
                        <a:t>34802</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1126</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1110</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1093</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1077</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1061</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1046</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1030</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1015</a:t>
                      </a:r>
                      <a:endParaRPr lang="en-US" sz="1600" dirty="0">
                        <a:cs typeface="B Nazanin" pitchFamily="2" charset="-78"/>
                      </a:endParaRPr>
                    </a:p>
                  </a:txBody>
                  <a:tcPr marL="91432" marR="91432" marT="45736" marB="45736" anchor="ctr"/>
                </a:tc>
                <a:tc>
                  <a:txBody>
                    <a:bodyPr/>
                    <a:lstStyle/>
                    <a:p>
                      <a:pPr algn="ctr" rtl="1"/>
                      <a:r>
                        <a:rPr lang="fa-IR" sz="1600" dirty="0" smtClean="0">
                          <a:cs typeface="B Nazanin" pitchFamily="2" charset="-78"/>
                        </a:rPr>
                        <a:t>1000</a:t>
                      </a:r>
                      <a:endParaRPr lang="en-US" sz="1600" dirty="0">
                        <a:cs typeface="B Nazanin" pitchFamily="2" charset="-78"/>
                      </a:endParaRPr>
                    </a:p>
                  </a:txBody>
                  <a:tcPr marL="91432" marR="91432" marT="45736" marB="45736" anchor="ctr"/>
                </a:tc>
                <a:tc>
                  <a:txBody>
                    <a:bodyPr/>
                    <a:lstStyle/>
                    <a:p>
                      <a:pPr algn="ctr" rtl="1"/>
                      <a:r>
                        <a:rPr lang="fa-IR" sz="1600" b="1" dirty="0" smtClean="0">
                          <a:cs typeface="B Nazanin" pitchFamily="2" charset="-78"/>
                        </a:rPr>
                        <a:t>ب</a:t>
                      </a:r>
                      <a:endParaRPr lang="en-US" sz="1600" b="1" dirty="0">
                        <a:cs typeface="B Nazanin" pitchFamily="2" charset="-78"/>
                      </a:endParaRPr>
                    </a:p>
                  </a:txBody>
                  <a:tcPr marL="91432" marR="91432" marT="45736" marB="45736" anchor="ctr"/>
                </a:tc>
              </a:tr>
            </a:tbl>
          </a:graphicData>
        </a:graphic>
      </p:graphicFrame>
    </p:spTree>
    <p:extLst>
      <p:ext uri="{BB962C8B-B14F-4D97-AF65-F5344CB8AC3E}">
        <p14:creationId xmlns:p14="http://schemas.microsoft.com/office/powerpoint/2010/main" val="31689834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4000" dirty="0" smtClean="0">
                <a:cs typeface="B Nazanin" pitchFamily="2" charset="-78"/>
              </a:rPr>
              <a:t>2-4) روش </a:t>
            </a:r>
            <a:r>
              <a:rPr lang="fa-IR" sz="4000" dirty="0">
                <a:cs typeface="B Nazanin" pitchFamily="2" charset="-78"/>
              </a:rPr>
              <a:t>جریان‌های</a:t>
            </a:r>
            <a:r>
              <a:rPr lang="fa-IR" sz="4000" dirty="0"/>
              <a:t> </a:t>
            </a:r>
            <a:r>
              <a:rPr lang="fa-IR" sz="4000" dirty="0" smtClean="0">
                <a:cs typeface="B Nazanin" pitchFamily="2" charset="-78"/>
              </a:rPr>
              <a:t>نقدی، </a:t>
            </a:r>
            <a:r>
              <a:rPr lang="fa-IR" sz="2400" dirty="0" smtClean="0">
                <a:cs typeface="B Nazanin" pitchFamily="2" charset="-78"/>
              </a:rPr>
              <a:t>ضرایب ارزشیابی</a:t>
            </a:r>
            <a:endParaRPr lang="en-US" sz="3600" dirty="0">
              <a:cs typeface="B Nazanin" pitchFamily="2" charset="-78"/>
            </a:endParaRPr>
          </a:p>
        </p:txBody>
      </p:sp>
      <p:sp>
        <p:nvSpPr>
          <p:cNvPr id="3" name="Rectangle 2"/>
          <p:cNvSpPr/>
          <p:nvPr/>
        </p:nvSpPr>
        <p:spPr>
          <a:xfrm>
            <a:off x="467544" y="1628800"/>
            <a:ext cx="8280920" cy="4493538"/>
          </a:xfrm>
          <a:prstGeom prst="rect">
            <a:avLst/>
          </a:prstGeom>
          <a:solidFill>
            <a:schemeClr val="accent5">
              <a:lumMod val="40000"/>
              <a:lumOff val="60000"/>
            </a:schemeClr>
          </a:solidFill>
        </p:spPr>
        <p:txBody>
          <a:bodyPr wrap="square">
            <a:spAutoFit/>
          </a:bodyPr>
          <a:lstStyle/>
          <a:p>
            <a:pPr marL="342900" indent="-342900" algn="just" rtl="1">
              <a:buFont typeface="Arial" pitchFamily="34" charset="0"/>
              <a:buChar char="•"/>
              <a:defRPr/>
            </a:pPr>
            <a:r>
              <a:rPr lang="fa-IR" sz="2600" dirty="0">
                <a:cs typeface="B Nazanin" pitchFamily="2" charset="-78"/>
              </a:rPr>
              <a:t>با توجه به این‌که ریسک هر دو ساختمان یکسان است، نرخ بازده مورد نظر سرمایه‌گذاران هم یکسان خواهد بود. اگر این نرخ معادل 5% باشد، ساختمان الف 20 میلیون و ساختمان ب 28/57 میلیون می‌ارزد. بنابراین، نرخ سرمایه‌ای ساختمان الف 5% (20 </a:t>
            </a:r>
            <a:r>
              <a:rPr lang="fa-IR" sz="2600" dirty="0">
                <a:cs typeface="+mj-cs"/>
              </a:rPr>
              <a:t>÷</a:t>
            </a:r>
            <a:r>
              <a:rPr lang="fa-IR" sz="2600" dirty="0">
                <a:cs typeface="B Nazanin" pitchFamily="2" charset="-78"/>
              </a:rPr>
              <a:t> 1) و در مورد ساختمان ب 3/5% (28/57 </a:t>
            </a:r>
            <a:r>
              <a:rPr lang="fa-IR" sz="2600" dirty="0">
                <a:cs typeface="+mj-cs"/>
              </a:rPr>
              <a:t>÷</a:t>
            </a:r>
            <a:r>
              <a:rPr lang="fa-IR" sz="2600" dirty="0">
                <a:cs typeface="B Nazanin" pitchFamily="2" charset="-78"/>
              </a:rPr>
              <a:t> 1) خواهد بود. </a:t>
            </a:r>
            <a:endParaRPr lang="en-US" sz="2600" dirty="0">
              <a:cs typeface="B Nazanin" pitchFamily="2" charset="-78"/>
            </a:endParaRPr>
          </a:p>
          <a:p>
            <a:pPr marL="342900" indent="-342900" algn="just" rtl="1">
              <a:buFont typeface="Arial" pitchFamily="34" charset="0"/>
              <a:buChar char="•"/>
              <a:defRPr/>
            </a:pPr>
            <a:r>
              <a:rPr lang="fa-IR" sz="2600" dirty="0" smtClean="0">
                <a:cs typeface="B Nazanin" pitchFamily="2" charset="-78"/>
              </a:rPr>
              <a:t>نرخ </a:t>
            </a:r>
            <a:r>
              <a:rPr lang="fa-IR" sz="2600" dirty="0">
                <a:cs typeface="B Nazanin" pitchFamily="2" charset="-78"/>
              </a:rPr>
              <a:t>سرمایه‌ای در صورتی با نرخ بازده مورد نظر (</a:t>
            </a:r>
            <a:r>
              <a:rPr lang="da-DK" sz="2600" i="1" dirty="0">
                <a:latin typeface="Times New Roman" pitchFamily="18" charset="0"/>
                <a:cs typeface="Times New Roman" pitchFamily="18" charset="0"/>
              </a:rPr>
              <a:t>r</a:t>
            </a:r>
            <a:r>
              <a:rPr lang="fa-IR" sz="2600" dirty="0">
                <a:cs typeface="B Nazanin" pitchFamily="2" charset="-78"/>
              </a:rPr>
              <a:t>) برابر است که نرخ رشد جریان‌های نقدی (</a:t>
            </a:r>
            <a:r>
              <a:rPr lang="da-DK" sz="2600" i="1" dirty="0">
                <a:latin typeface="Times New Roman" pitchFamily="18" charset="0"/>
                <a:cs typeface="Times New Roman" pitchFamily="18" charset="0"/>
              </a:rPr>
              <a:t>g</a:t>
            </a:r>
            <a:r>
              <a:rPr lang="fa-IR" sz="2600" dirty="0">
                <a:cs typeface="B Nazanin" pitchFamily="2" charset="-78"/>
              </a:rPr>
              <a:t>) صفر باشد، در غیر این صورت تقریباً برابر است با اختلاف این دو (</a:t>
            </a:r>
            <a:r>
              <a:rPr lang="da-DK" sz="2600" i="1" dirty="0">
                <a:latin typeface="Times New Roman" pitchFamily="18" charset="0"/>
                <a:cs typeface="Times New Roman" pitchFamily="18" charset="0"/>
              </a:rPr>
              <a:t>Cap Rate ≈ r </a:t>
            </a:r>
            <a:r>
              <a:rPr lang="en-US" sz="2600" i="1" dirty="0">
                <a:latin typeface="Times New Roman" pitchFamily="18" charset="0"/>
                <a:cs typeface="Times New Roman" pitchFamily="18" charset="0"/>
              </a:rPr>
              <a:t>- g</a:t>
            </a:r>
            <a:r>
              <a:rPr lang="fa-IR" sz="2600" dirty="0">
                <a:cs typeface="B Nazanin" pitchFamily="2" charset="-78"/>
              </a:rPr>
              <a:t>).</a:t>
            </a:r>
            <a:endParaRPr lang="en-US" sz="2600" dirty="0">
              <a:cs typeface="B Nazanin" pitchFamily="2" charset="-78"/>
            </a:endParaRPr>
          </a:p>
          <a:p>
            <a:pPr marL="342900" indent="-342900" algn="just" rtl="1">
              <a:buFont typeface="Arial" pitchFamily="34" charset="0"/>
              <a:buChar char="•"/>
              <a:defRPr/>
            </a:pPr>
            <a:r>
              <a:rPr lang="fa-IR" sz="2600" dirty="0" smtClean="0">
                <a:cs typeface="B Nazanin" pitchFamily="2" charset="-78"/>
              </a:rPr>
              <a:t>هرگاه </a:t>
            </a:r>
            <a:r>
              <a:rPr lang="fa-IR" sz="2600" dirty="0">
                <a:cs typeface="B Nazanin" pitchFamily="2" charset="-78"/>
              </a:rPr>
              <a:t>نرخ رشد صفر نباشد، ارزش</a:t>
            </a:r>
            <a:r>
              <a:rPr lang="da-DK" sz="2600" dirty="0">
                <a:cs typeface="B Nazanin" pitchFamily="2" charset="-78"/>
              </a:rPr>
              <a:t> </a:t>
            </a:r>
            <a:r>
              <a:rPr lang="fa-IR" sz="2600" dirty="0">
                <a:cs typeface="B Nazanin" pitchFamily="2" charset="-78"/>
              </a:rPr>
              <a:t>باقی‌مانده (</a:t>
            </a:r>
            <a:r>
              <a:rPr lang="da-DK" sz="2600" i="1" dirty="0">
                <a:latin typeface="Times New Roman" pitchFamily="18" charset="0"/>
                <a:cs typeface="Times New Roman" pitchFamily="18" charset="0"/>
              </a:rPr>
              <a:t>RV</a:t>
            </a:r>
            <a:r>
              <a:rPr lang="fa-IR" sz="2600" dirty="0">
                <a:cs typeface="B Nazanin" pitchFamily="2" charset="-78"/>
              </a:rPr>
              <a:t>) به‌صورت زیر محاسبه می‌شود:</a:t>
            </a:r>
            <a:endParaRPr lang="da-DK" sz="2600" dirty="0">
              <a:cs typeface="B Nazanin" pitchFamily="2" charset="-78"/>
            </a:endParaRPr>
          </a:p>
          <a:p>
            <a:pPr>
              <a:defRPr/>
            </a:pPr>
            <a:r>
              <a:rPr lang="da-DK" sz="2600" i="1" dirty="0">
                <a:solidFill>
                  <a:srgbClr val="FF0000"/>
                </a:solidFill>
                <a:latin typeface="Times New Roman" pitchFamily="18" charset="0"/>
                <a:cs typeface="Times New Roman" pitchFamily="18" charset="0"/>
              </a:rPr>
              <a:t>RV</a:t>
            </a:r>
            <a:r>
              <a:rPr lang="da-DK" sz="2600" i="1" dirty="0">
                <a:solidFill>
                  <a:srgbClr val="FF0000"/>
                </a:solidFill>
                <a:cs typeface="+mj-cs"/>
              </a:rPr>
              <a:t> </a:t>
            </a:r>
            <a:r>
              <a:rPr lang="en-US" sz="2600" i="1" dirty="0">
                <a:solidFill>
                  <a:srgbClr val="FF0000"/>
                </a:solidFill>
                <a:cs typeface="+mj-cs"/>
              </a:rPr>
              <a:t>= </a:t>
            </a:r>
            <a:r>
              <a:rPr lang="en-US" sz="2600" i="1" dirty="0" err="1">
                <a:solidFill>
                  <a:srgbClr val="FF0000"/>
                </a:solidFill>
                <a:latin typeface="Times New Roman" pitchFamily="18" charset="0"/>
                <a:cs typeface="Times New Roman" pitchFamily="18" charset="0"/>
              </a:rPr>
              <a:t>CF</a:t>
            </a:r>
            <a:r>
              <a:rPr lang="en-US" sz="2600" i="1" baseline="-25000" dirty="0" err="1">
                <a:solidFill>
                  <a:srgbClr val="FF0000"/>
                </a:solidFill>
                <a:latin typeface="Times New Roman" pitchFamily="18" charset="0"/>
                <a:cs typeface="Times New Roman" pitchFamily="18" charset="0"/>
              </a:rPr>
              <a:t>n</a:t>
            </a:r>
            <a:r>
              <a:rPr lang="en-US" sz="2600" i="1" dirty="0">
                <a:solidFill>
                  <a:srgbClr val="FF0000"/>
                </a:solidFill>
                <a:cs typeface="+mj-cs"/>
              </a:rPr>
              <a:t> </a:t>
            </a:r>
            <a:r>
              <a:rPr lang="en-US" sz="2600" i="1" dirty="0">
                <a:solidFill>
                  <a:srgbClr val="FF0000"/>
                </a:solidFill>
                <a:latin typeface="Times New Roman" pitchFamily="18" charset="0"/>
                <a:cs typeface="Times New Roman" pitchFamily="18" charset="0"/>
              </a:rPr>
              <a:t>÷</a:t>
            </a:r>
            <a:r>
              <a:rPr lang="en-US" sz="2600" i="1" dirty="0">
                <a:solidFill>
                  <a:srgbClr val="FF0000"/>
                </a:solidFill>
                <a:cs typeface="+mj-cs"/>
              </a:rPr>
              <a:t> </a:t>
            </a:r>
            <a:r>
              <a:rPr lang="en-US" sz="2600" i="1" dirty="0">
                <a:solidFill>
                  <a:srgbClr val="FF0000"/>
                </a:solidFill>
                <a:latin typeface="Times New Roman" pitchFamily="18" charset="0"/>
                <a:cs typeface="Times New Roman" pitchFamily="18" charset="0"/>
              </a:rPr>
              <a:t>(WACC – g)</a:t>
            </a:r>
            <a:endParaRPr lang="fa-IR" sz="26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983268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3-4) مدل هدونیک (</a:t>
            </a:r>
            <a:r>
              <a:rPr lang="da-DK" sz="3600" dirty="0" smtClean="0">
                <a:latin typeface="Times New Roman" pitchFamily="18" charset="0"/>
                <a:cs typeface="Times New Roman" pitchFamily="18" charset="0"/>
              </a:rPr>
              <a:t>HPM</a:t>
            </a:r>
            <a:r>
              <a:rPr lang="fa-IR" sz="3600" dirty="0" smtClean="0">
                <a:cs typeface="B Nazanin" pitchFamily="2" charset="-78"/>
              </a:rPr>
              <a:t>)</a:t>
            </a:r>
            <a:endParaRPr lang="en-US" sz="3600" dirty="0">
              <a:cs typeface="B Nazanin" pitchFamily="2" charset="-78"/>
            </a:endParaRPr>
          </a:p>
        </p:txBody>
      </p:sp>
      <p:sp>
        <p:nvSpPr>
          <p:cNvPr id="3" name="Content Placeholder 2"/>
          <p:cNvSpPr>
            <a:spLocks noGrp="1"/>
          </p:cNvSpPr>
          <p:nvPr>
            <p:ph idx="1"/>
          </p:nvPr>
        </p:nvSpPr>
        <p:spPr>
          <a:xfrm>
            <a:off x="457200" y="1600201"/>
            <a:ext cx="8229600" cy="4277072"/>
          </a:xfrm>
          <a:solidFill>
            <a:schemeClr val="accent5">
              <a:lumMod val="40000"/>
              <a:lumOff val="60000"/>
            </a:schemeClr>
          </a:solidFill>
        </p:spPr>
        <p:txBody>
          <a:bodyPr/>
          <a:lstStyle/>
          <a:p>
            <a:pPr algn="just" rtl="1"/>
            <a:r>
              <a:rPr lang="fa-IR" dirty="0" smtClean="0">
                <a:cs typeface="B Nazanin" pitchFamily="2" charset="-78"/>
              </a:rPr>
              <a:t>این روش تأثیر متغیرهای محیطی را بر قیمت </a:t>
            </a:r>
            <a:r>
              <a:rPr lang="fa-IR" dirty="0">
                <a:cs typeface="B Nazanin" pitchFamily="2" charset="-78"/>
              </a:rPr>
              <a:t>مسکن اندازه‌گیری می‌کند</a:t>
            </a:r>
            <a:r>
              <a:rPr lang="fa-IR" dirty="0" smtClean="0">
                <a:cs typeface="B Nazanin" pitchFamily="2" charset="-78"/>
              </a:rPr>
              <a:t>.</a:t>
            </a:r>
          </a:p>
          <a:p>
            <a:pPr algn="just" rtl="1"/>
            <a:r>
              <a:rPr lang="fa-IR" dirty="0" smtClean="0">
                <a:cs typeface="B Nazanin" pitchFamily="2" charset="-78"/>
              </a:rPr>
              <a:t>در این روش، برازش (رگرسیون) تغییرات قیمت مسکن و تغییرات متغیرهای محیطی، نشان می‌دهد طرف تقاضای مسکن هر ویژگی محیطی را با چه حساسیتی در قیمت مسکن لحاظ می</a:t>
            </a:r>
            <a:r>
              <a:rPr lang="fa-IR" dirty="0">
                <a:cs typeface="B Nazanin" pitchFamily="2" charset="-78"/>
              </a:rPr>
              <a:t>‌</a:t>
            </a:r>
            <a:r>
              <a:rPr lang="fa-IR" dirty="0" smtClean="0">
                <a:cs typeface="B Nazanin" pitchFamily="2" charset="-78"/>
              </a:rPr>
              <a:t>کند.</a:t>
            </a:r>
          </a:p>
          <a:p>
            <a:pPr algn="just" rtl="1"/>
            <a:r>
              <a:rPr lang="fa-IR" dirty="0">
                <a:cs typeface="B Nazanin" pitchFamily="2" charset="-78"/>
              </a:rPr>
              <a:t>متغیرهای محیطی </a:t>
            </a:r>
            <a:r>
              <a:rPr lang="fa-IR" dirty="0" smtClean="0">
                <a:cs typeface="B Nazanin" pitchFamily="2" charset="-78"/>
              </a:rPr>
              <a:t>می‌تواند شامل </a:t>
            </a:r>
            <a:r>
              <a:rPr lang="fa-IR" dirty="0">
                <a:cs typeface="B Nazanin" pitchFamily="2" charset="-78"/>
              </a:rPr>
              <a:t>موضوعاتی </a:t>
            </a:r>
            <a:r>
              <a:rPr lang="fa-IR" dirty="0" smtClean="0">
                <a:cs typeface="B Nazanin" pitchFamily="2" charset="-78"/>
              </a:rPr>
              <a:t>قابل‌اندازه</a:t>
            </a:r>
            <a:r>
              <a:rPr lang="fa-IR" dirty="0">
                <a:cs typeface="B Nazanin" pitchFamily="2" charset="-78"/>
              </a:rPr>
              <a:t>‌</a:t>
            </a:r>
            <a:r>
              <a:rPr lang="fa-IR" dirty="0" smtClean="0">
                <a:cs typeface="B Nazanin" pitchFamily="2" charset="-78"/>
              </a:rPr>
              <a:t>گیری از قبیل آلودگی هوا </a:t>
            </a:r>
            <a:r>
              <a:rPr lang="fa-IR" dirty="0">
                <a:cs typeface="B Nazanin" pitchFamily="2" charset="-78"/>
              </a:rPr>
              <a:t>و حمل‌ونقل </a:t>
            </a:r>
            <a:r>
              <a:rPr lang="fa-IR" dirty="0" smtClean="0">
                <a:cs typeface="B Nazanin" pitchFamily="2" charset="-78"/>
              </a:rPr>
              <a:t>شهری باشد.</a:t>
            </a:r>
            <a:endParaRPr lang="en-US" dirty="0">
              <a:cs typeface="B Nazanin" pitchFamily="2" charset="-78"/>
            </a:endParaRPr>
          </a:p>
        </p:txBody>
      </p:sp>
    </p:spTree>
    <p:extLst>
      <p:ext uri="{BB962C8B-B14F-4D97-AF65-F5344CB8AC3E}">
        <p14:creationId xmlns:p14="http://schemas.microsoft.com/office/powerpoint/2010/main" val="24256894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4-4) اختیارات واقعی، </a:t>
            </a:r>
            <a:r>
              <a:rPr lang="fa-IR" sz="2400" dirty="0" smtClean="0">
                <a:cs typeface="B Nazanin" pitchFamily="2" charset="-78"/>
              </a:rPr>
              <a:t>اختیار معامله</a:t>
            </a:r>
            <a:endParaRPr lang="en-US" sz="3600" dirty="0">
              <a:cs typeface="B Nazanin" pitchFamily="2" charset="-78"/>
            </a:endParaRPr>
          </a:p>
        </p:txBody>
      </p:sp>
      <p:sp>
        <p:nvSpPr>
          <p:cNvPr id="3" name="Content Placeholder 2"/>
          <p:cNvSpPr>
            <a:spLocks noGrp="1"/>
          </p:cNvSpPr>
          <p:nvPr>
            <p:ph idx="1"/>
          </p:nvPr>
        </p:nvSpPr>
        <p:spPr>
          <a:solidFill>
            <a:schemeClr val="accent5">
              <a:lumMod val="40000"/>
              <a:lumOff val="60000"/>
            </a:schemeClr>
          </a:solidFill>
        </p:spPr>
        <p:txBody>
          <a:bodyPr>
            <a:normAutofit/>
          </a:bodyPr>
          <a:lstStyle/>
          <a:p>
            <a:pPr lvl="0" algn="just" rtl="1"/>
            <a:r>
              <a:rPr lang="fa-IR" sz="2800" dirty="0" smtClean="0">
                <a:cs typeface="B Nazanin" pitchFamily="2" charset="-78"/>
              </a:rPr>
              <a:t>اختيارمعامله </a:t>
            </a:r>
            <a:r>
              <a:rPr lang="fa-IR" sz="2800" dirty="0">
                <a:cs typeface="B Nazanin" pitchFamily="2" charset="-78"/>
              </a:rPr>
              <a:t>قراردادي است كه به دارندۀ آن اختيار خريد </a:t>
            </a:r>
            <a:r>
              <a:rPr lang="fa-IR" sz="2800" dirty="0" smtClean="0">
                <a:cs typeface="B Nazanin" pitchFamily="2" charset="-78"/>
              </a:rPr>
              <a:t>يا </a:t>
            </a:r>
            <a:r>
              <a:rPr lang="fa-IR" sz="2800" dirty="0">
                <a:cs typeface="B Nazanin" pitchFamily="2" charset="-78"/>
              </a:rPr>
              <a:t>فروش دارايي </a:t>
            </a:r>
            <a:r>
              <a:rPr lang="fa-IR" sz="2800" dirty="0" smtClean="0">
                <a:cs typeface="B Nazanin" pitchFamily="2" charset="-78"/>
              </a:rPr>
              <a:t>يا </a:t>
            </a:r>
            <a:r>
              <a:rPr lang="fa-IR" sz="2800" dirty="0">
                <a:cs typeface="B Nazanin" pitchFamily="2" charset="-78"/>
              </a:rPr>
              <a:t>ابزار مالي معيني را در قيمتي مشخص </a:t>
            </a:r>
            <a:r>
              <a:rPr lang="fa-IR" sz="2800" dirty="0" smtClean="0">
                <a:cs typeface="B Nazanin" pitchFamily="2" charset="-78"/>
              </a:rPr>
              <a:t>و طي </a:t>
            </a:r>
            <a:r>
              <a:rPr lang="fa-IR" sz="2800" dirty="0">
                <a:cs typeface="B Nazanin" pitchFamily="2" charset="-78"/>
              </a:rPr>
              <a:t>مدت زماني معين اعطا مي‌كند. </a:t>
            </a:r>
            <a:endParaRPr lang="da-DK" sz="2800" dirty="0" smtClean="0">
              <a:cs typeface="B Nazanin" pitchFamily="2" charset="-78"/>
            </a:endParaRPr>
          </a:p>
          <a:p>
            <a:pPr algn="just" rtl="1"/>
            <a:r>
              <a:rPr lang="fa-IR" sz="2800" dirty="0">
                <a:cs typeface="B Nazanin" pitchFamily="2" charset="-78"/>
              </a:rPr>
              <a:t>اعمال اختيارمعامله برگشت‌ناپذير است، چراكه با اعمال </a:t>
            </a:r>
            <a:r>
              <a:rPr lang="fa-IR" sz="2800" dirty="0" smtClean="0">
                <a:cs typeface="B Nazanin" pitchFamily="2" charset="-78"/>
              </a:rPr>
              <a:t>اختيارمعامله</a:t>
            </a:r>
            <a:r>
              <a:rPr lang="fa-IR" sz="2800" dirty="0">
                <a:cs typeface="B Nazanin" pitchFamily="2" charset="-78"/>
              </a:rPr>
              <a:t>، اختيار از دست </a:t>
            </a:r>
            <a:r>
              <a:rPr lang="fa-IR" sz="2800" dirty="0" smtClean="0">
                <a:cs typeface="B Nazanin" pitchFamily="2" charset="-78"/>
              </a:rPr>
              <a:t>مي‌رود (استفاده </a:t>
            </a:r>
            <a:r>
              <a:rPr lang="fa-IR" sz="2800" dirty="0">
                <a:cs typeface="B Nazanin" pitchFamily="2" charset="-78"/>
              </a:rPr>
              <a:t>مي‌شود). بنابراين، اختيارمعامله را تنها يك‌بار مي‌توان اعمال كرد</a:t>
            </a:r>
            <a:r>
              <a:rPr lang="fa-IR" sz="2800" dirty="0" smtClean="0">
                <a:cs typeface="B Nazanin" pitchFamily="2" charset="-78"/>
              </a:rPr>
              <a:t>.</a:t>
            </a:r>
            <a:endParaRPr lang="da-DK" sz="2800" dirty="0" smtClean="0">
              <a:cs typeface="B Nazanin" pitchFamily="2" charset="-78"/>
            </a:endParaRPr>
          </a:p>
          <a:p>
            <a:pPr lvl="0" algn="just" rtl="1"/>
            <a:r>
              <a:rPr lang="fa-IR" sz="2800" dirty="0">
                <a:cs typeface="B Nazanin" pitchFamily="2" charset="-78"/>
              </a:rPr>
              <a:t>اختیار مالی/واقعی: به اختيارهايي اطلاق مي‌شود كه دارايي مبناي آن‌ها دارايي </a:t>
            </a:r>
            <a:r>
              <a:rPr lang="fa-IR" sz="2800" dirty="0" smtClean="0">
                <a:cs typeface="B Nazanin" pitchFamily="2" charset="-78"/>
              </a:rPr>
              <a:t>مالی/واقعي </a:t>
            </a:r>
            <a:r>
              <a:rPr lang="fa-IR" sz="2800" dirty="0">
                <a:cs typeface="B Nazanin" pitchFamily="2" charset="-78"/>
              </a:rPr>
              <a:t>است. به‌عنوان </a:t>
            </a:r>
            <a:r>
              <a:rPr lang="fa-IR" sz="2800" dirty="0" smtClean="0">
                <a:cs typeface="B Nazanin" pitchFamily="2" charset="-78"/>
              </a:rPr>
              <a:t>مثال، </a:t>
            </a:r>
            <a:r>
              <a:rPr lang="fa-IR" sz="2800" dirty="0">
                <a:cs typeface="B Nazanin" pitchFamily="2" charset="-78"/>
              </a:rPr>
              <a:t>سهام </a:t>
            </a:r>
            <a:r>
              <a:rPr lang="fa-IR" sz="2800" dirty="0" smtClean="0">
                <a:cs typeface="B Nazanin" pitchFamily="2" charset="-78"/>
              </a:rPr>
              <a:t>شرکت</a:t>
            </a:r>
            <a:r>
              <a:rPr lang="fa-IR" sz="2800" dirty="0">
                <a:cs typeface="B Nazanin" pitchFamily="2" charset="-78"/>
              </a:rPr>
              <a:t>‌</a:t>
            </a:r>
            <a:r>
              <a:rPr lang="fa-IR" sz="2800" dirty="0" smtClean="0">
                <a:cs typeface="B Nazanin" pitchFamily="2" charset="-78"/>
              </a:rPr>
              <a:t>ها </a:t>
            </a:r>
            <a:r>
              <a:rPr lang="fa-IR" sz="2800" dirty="0">
                <a:cs typeface="B Nazanin" pitchFamily="2" charset="-78"/>
              </a:rPr>
              <a:t>دارایی مالی و ساختمان يا كارخانه دارايي‌هاي واقعي‌اند.</a:t>
            </a:r>
            <a:endParaRPr lang="en-US" sz="2800" dirty="0">
              <a:cs typeface="B Nazanin" pitchFamily="2" charset="-78"/>
            </a:endParaRPr>
          </a:p>
          <a:p>
            <a:pPr algn="just" rtl="1"/>
            <a:endParaRPr lang="en-US" sz="2800" dirty="0">
              <a:cs typeface="B Nazanin" pitchFamily="2" charset="-78"/>
            </a:endParaRPr>
          </a:p>
          <a:p>
            <a:pPr lvl="0" algn="just" rtl="1"/>
            <a:endParaRPr lang="en-US" sz="2800" dirty="0">
              <a:cs typeface="B Nazanin" pitchFamily="2" charset="-78"/>
            </a:endParaRPr>
          </a:p>
          <a:p>
            <a:pPr algn="just" rtl="1"/>
            <a:endParaRPr lang="en-US" sz="2800" dirty="0"/>
          </a:p>
        </p:txBody>
      </p:sp>
    </p:spTree>
    <p:extLst>
      <p:ext uri="{BB962C8B-B14F-4D97-AF65-F5344CB8AC3E}">
        <p14:creationId xmlns:p14="http://schemas.microsoft.com/office/powerpoint/2010/main" val="7650747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4-4) اختیارات واقعی، </a:t>
            </a:r>
            <a:r>
              <a:rPr lang="fa-IR" sz="2400" dirty="0" smtClean="0">
                <a:cs typeface="B Nazanin" pitchFamily="2" charset="-78"/>
              </a:rPr>
              <a:t>اختیار معاملۀ زمین</a:t>
            </a:r>
            <a:endParaRPr lang="en-US" sz="3600" dirty="0">
              <a:cs typeface="B Nazanin" pitchFamily="2" charset="-78"/>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736326351"/>
              </p:ext>
            </p:extLst>
          </p:nvPr>
        </p:nvGraphicFramePr>
        <p:xfrm>
          <a:off x="4211960" y="1916832"/>
          <a:ext cx="4474840" cy="3744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artisticPencilGrayscale/>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1560" y="1988840"/>
            <a:ext cx="3529323" cy="3657493"/>
          </a:xfrm>
          <a:prstGeom prst="rect">
            <a:avLst/>
          </a:prstGeom>
        </p:spPr>
      </p:pic>
    </p:spTree>
    <p:extLst>
      <p:ext uri="{BB962C8B-B14F-4D97-AF65-F5344CB8AC3E}">
        <p14:creationId xmlns:p14="http://schemas.microsoft.com/office/powerpoint/2010/main" val="32965970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4-4) اختیارات واقعی، </a:t>
            </a:r>
            <a:r>
              <a:rPr lang="fa-IR" sz="2400" dirty="0" smtClean="0">
                <a:cs typeface="B Nazanin" pitchFamily="2" charset="-78"/>
              </a:rPr>
              <a:t>ارزشیابی اختیار معامله</a:t>
            </a:r>
            <a:endParaRPr lang="en-US" sz="3600" dirty="0">
              <a:cs typeface="B Nazanin" pitchFamily="2" charset="-78"/>
            </a:endParaRPr>
          </a:p>
        </p:txBody>
      </p:sp>
      <p:graphicFrame>
        <p:nvGraphicFramePr>
          <p:cNvPr id="6" name="Diagram 5"/>
          <p:cNvGraphicFramePr/>
          <p:nvPr>
            <p:extLst>
              <p:ext uri="{D42A27DB-BD31-4B8C-83A1-F6EECF244321}">
                <p14:modId xmlns:p14="http://schemas.microsoft.com/office/powerpoint/2010/main" val="544777672"/>
              </p:ext>
            </p:extLst>
          </p:nvPr>
        </p:nvGraphicFramePr>
        <p:xfrm>
          <a:off x="395536" y="1556792"/>
          <a:ext cx="813690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21133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4-4) اختیارات واقعی، </a:t>
            </a:r>
            <a:r>
              <a:rPr lang="fa-IR" sz="2400" dirty="0" smtClean="0">
                <a:cs typeface="B Nazanin" pitchFamily="2" charset="-78"/>
              </a:rPr>
              <a:t>مفروضات مدل آربیتراژ</a:t>
            </a:r>
            <a:endParaRPr lang="en-US" sz="3600" dirty="0">
              <a:cs typeface="B Nazanin" pitchFamily="2" charset="-78"/>
            </a:endParaRPr>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2617583746"/>
              </p:ext>
            </p:extLst>
          </p:nvPr>
        </p:nvGraphicFramePr>
        <p:xfrm>
          <a:off x="467544" y="1556792"/>
          <a:ext cx="8229600" cy="433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64396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400" dirty="0" smtClean="0">
                <a:cs typeface="B Nazanin" pitchFamily="2" charset="-78"/>
              </a:rPr>
              <a:t>4-4) اختیارات واقعی، مدل آربیتراژ، مرحلۀ (2) ایجاد سبد همسان</a:t>
            </a:r>
            <a:endParaRPr lang="en-US" sz="3600" dirty="0">
              <a:cs typeface="B Nazanin" pitchFamily="2" charset="-78"/>
            </a:endParaRPr>
          </a:p>
        </p:txBody>
      </p:sp>
      <p:sp>
        <p:nvSpPr>
          <p:cNvPr id="3" name="Content Placeholder 2"/>
          <p:cNvSpPr>
            <a:spLocks noGrp="1"/>
          </p:cNvSpPr>
          <p:nvPr>
            <p:ph idx="1"/>
          </p:nvPr>
        </p:nvSpPr>
        <p:spPr>
          <a:xfrm>
            <a:off x="467544" y="1916832"/>
            <a:ext cx="8229600" cy="3917032"/>
          </a:xfrm>
          <a:solidFill>
            <a:schemeClr val="accent5">
              <a:lumMod val="40000"/>
              <a:lumOff val="60000"/>
            </a:schemeClr>
          </a:solidFill>
        </p:spPr>
        <p:txBody>
          <a:bodyPr>
            <a:normAutofit/>
          </a:bodyPr>
          <a:lstStyle/>
          <a:p>
            <a:pPr lvl="0" algn="justLow" rtl="1"/>
            <a:r>
              <a:rPr lang="fa-IR" sz="2400" dirty="0">
                <a:cs typeface="B Nazanin" pitchFamily="2" charset="-78"/>
              </a:rPr>
              <a:t>فرض کنید امكان ساخت روی زمین معینی براي سال بعد با هزينۀ 90 ميليون دلار موجود است. آن ساختمان براساس مفروضات در سال بعد يا 113/21 ميليون دلار مي‌ارزد يا 78/62 ميليون دلار.</a:t>
            </a:r>
            <a:endParaRPr lang="en-US" sz="2400" dirty="0">
              <a:cs typeface="B Nazanin" pitchFamily="2" charset="-78"/>
            </a:endParaRPr>
          </a:p>
          <a:p>
            <a:pPr lvl="0" algn="justLow" rtl="1"/>
            <a:r>
              <a:rPr lang="fa-IR" sz="2400" dirty="0">
                <a:cs typeface="B Nazanin" pitchFamily="2" charset="-78"/>
              </a:rPr>
              <a:t>فرض کنید هزينۀ سرمايۀ اوراق قرضه سالانه 3 درصد و هزينۀ سرمايۀ ساختمان سالانه 9 درصد است. </a:t>
            </a:r>
            <a:endParaRPr lang="en-US" sz="2400" dirty="0">
              <a:cs typeface="B Nazanin" pitchFamily="2" charset="-78"/>
            </a:endParaRPr>
          </a:p>
          <a:p>
            <a:pPr lvl="0" algn="justLow" rtl="1"/>
            <a:r>
              <a:rPr lang="fa-IR" sz="2400" dirty="0">
                <a:cs typeface="B Nazanin" pitchFamily="2" charset="-78"/>
              </a:rPr>
              <a:t>فرض کنید در زمان حال مي‌توانيم 67/1 درصد منافع آتي ساختمان معيني را براي سال بعد خريداري كنيم. </a:t>
            </a:r>
            <a:endParaRPr lang="en-US" sz="2400" dirty="0">
              <a:cs typeface="B Nazanin" pitchFamily="2" charset="-78"/>
            </a:endParaRPr>
          </a:p>
          <a:p>
            <a:pPr lvl="0" algn="justLow" rtl="1"/>
            <a:r>
              <a:rPr lang="fa-IR" sz="2400" dirty="0">
                <a:cs typeface="B Nazanin" pitchFamily="2" charset="-78"/>
              </a:rPr>
              <a:t>هم‌چنين، فرض كنيد در حال حاضر مي‌توانيم </a:t>
            </a:r>
            <a:r>
              <a:rPr lang="fa-IR" sz="2400" dirty="0" smtClean="0">
                <a:cs typeface="B Nazanin" pitchFamily="2" charset="-78"/>
              </a:rPr>
              <a:t>51/21 </a:t>
            </a:r>
            <a:r>
              <a:rPr lang="fa-IR" sz="2400" dirty="0">
                <a:cs typeface="B Nazanin" pitchFamily="2" charset="-78"/>
              </a:rPr>
              <a:t>ميليون دلار از اين خريد را با نرخ بهرۀ بدون ريسك 3 درصد تأمين مالي كنيم.</a:t>
            </a:r>
            <a:endParaRPr lang="en-US" sz="2400" dirty="0">
              <a:cs typeface="B Nazanin" pitchFamily="2" charset="-78"/>
            </a:endParaRPr>
          </a:p>
          <a:p>
            <a:pPr algn="r" rtl="1"/>
            <a:endParaRPr lang="en-US" sz="2400" dirty="0">
              <a:cs typeface="B Nazanin" pitchFamily="2" charset="-78"/>
            </a:endParaRPr>
          </a:p>
        </p:txBody>
      </p:sp>
    </p:spTree>
    <p:extLst>
      <p:ext uri="{BB962C8B-B14F-4D97-AF65-F5344CB8AC3E}">
        <p14:creationId xmlns:p14="http://schemas.microsoft.com/office/powerpoint/2010/main" val="5733027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000" dirty="0" smtClean="0">
                <a:cs typeface="B Nazanin" pitchFamily="2" charset="-78"/>
              </a:rPr>
              <a:t>4-4) اختیارات واقعی، مدل آربیتراژ، مرحلۀ (2) محاسبۀ خالص سرمایه</a:t>
            </a:r>
            <a:r>
              <a:rPr lang="fa-IR" sz="2000" dirty="0">
                <a:cs typeface="B Nazanin" pitchFamily="2" charset="-78"/>
              </a:rPr>
              <a:t>‌</a:t>
            </a:r>
            <a:r>
              <a:rPr lang="fa-IR" sz="2000" dirty="0" smtClean="0">
                <a:cs typeface="B Nazanin" pitchFamily="2" charset="-78"/>
              </a:rPr>
              <a:t>گذاری</a:t>
            </a:r>
            <a:endParaRPr lang="en-US" sz="3200" dirty="0">
              <a:cs typeface="B Nazanin" pitchFamily="2" charset="-78"/>
            </a:endParaRPr>
          </a:p>
        </p:txBody>
      </p:sp>
      <p:sp>
        <p:nvSpPr>
          <p:cNvPr id="5" name="Rectangle 4"/>
          <p:cNvSpPr/>
          <p:nvPr/>
        </p:nvSpPr>
        <p:spPr>
          <a:xfrm>
            <a:off x="464987" y="1556792"/>
            <a:ext cx="8136904" cy="4154984"/>
          </a:xfrm>
          <a:prstGeom prst="rect">
            <a:avLst/>
          </a:prstGeom>
          <a:solidFill>
            <a:schemeClr val="accent5">
              <a:lumMod val="40000"/>
              <a:lumOff val="60000"/>
            </a:schemeClr>
          </a:solidFill>
        </p:spPr>
        <p:txBody>
          <a:bodyPr wrap="square">
            <a:spAutoFit/>
          </a:bodyPr>
          <a:lstStyle/>
          <a:p>
            <a:pPr lvl="0" algn="justLow" rtl="1"/>
            <a:r>
              <a:rPr lang="fa-IR" sz="2400" dirty="0">
                <a:cs typeface="B Nazanin" pitchFamily="2" charset="-78"/>
              </a:rPr>
              <a:t>چنين خريدي براساس محاسبات ذيل در زمان حال 29/63 ميليون دلار ارزش دارد:</a:t>
            </a:r>
            <a:endParaRPr lang="en-US" sz="2400" dirty="0">
              <a:cs typeface="B Nazanin" pitchFamily="2" charset="-78"/>
            </a:endParaRPr>
          </a:p>
          <a:p>
            <a:pPr lvl="0" algn="justLow" rtl="1"/>
            <a:endParaRPr lang="en-US" sz="2400" dirty="0">
              <a:cs typeface="B Nazanin" pitchFamily="2" charset="-78"/>
            </a:endParaRPr>
          </a:p>
          <a:p>
            <a:pPr lvl="0" algn="justLow" rtl="1"/>
            <a:endParaRPr lang="en-US" sz="2400" dirty="0">
              <a:cs typeface="B Nazanin" pitchFamily="2" charset="-78"/>
            </a:endParaRPr>
          </a:p>
          <a:p>
            <a:pPr lvl="0" algn="justLow" rtl="1"/>
            <a:endParaRPr lang="da-DK" sz="2400" dirty="0" smtClean="0">
              <a:cs typeface="B Nazanin" pitchFamily="2" charset="-78"/>
            </a:endParaRPr>
          </a:p>
          <a:p>
            <a:pPr lvl="0" algn="justLow" rtl="1"/>
            <a:endParaRPr lang="da-DK" sz="2400" dirty="0">
              <a:cs typeface="B Nazanin" pitchFamily="2" charset="-78"/>
            </a:endParaRPr>
          </a:p>
          <a:p>
            <a:pPr lvl="0" algn="justLow" rtl="1"/>
            <a:endParaRPr lang="da-DK" sz="2400" dirty="0" smtClean="0">
              <a:cs typeface="B Nazanin" pitchFamily="2" charset="-78"/>
            </a:endParaRPr>
          </a:p>
          <a:p>
            <a:pPr lvl="0" algn="justLow" rtl="1"/>
            <a:endParaRPr lang="da-DK" sz="2400" dirty="0" smtClean="0">
              <a:cs typeface="B Nazanin" pitchFamily="2" charset="-78"/>
            </a:endParaRPr>
          </a:p>
          <a:p>
            <a:pPr lvl="0" algn="justLow" rtl="1"/>
            <a:endParaRPr lang="da-DK" sz="2400" dirty="0" smtClean="0">
              <a:cs typeface="B Nazanin" pitchFamily="2" charset="-78"/>
            </a:endParaRPr>
          </a:p>
          <a:p>
            <a:pPr lvl="0" algn="justLow" rtl="1"/>
            <a:endParaRPr lang="en-US" sz="2400" dirty="0">
              <a:cs typeface="B Nazanin" pitchFamily="2" charset="-78"/>
            </a:endParaRPr>
          </a:p>
          <a:p>
            <a:pPr lvl="0" algn="justLow" rtl="1"/>
            <a:r>
              <a:rPr lang="fa-IR" sz="2400" dirty="0" smtClean="0">
                <a:cs typeface="B Nazanin" pitchFamily="2" charset="-78"/>
              </a:rPr>
              <a:t>بنابراين، </a:t>
            </a:r>
            <a:r>
              <a:rPr lang="fa-IR" sz="2400" dirty="0">
                <a:cs typeface="B Nazanin" pitchFamily="2" charset="-78"/>
              </a:rPr>
              <a:t>خالص سرمايه‌گذاري ما معادل 12/09 ميليون </a:t>
            </a:r>
            <a:r>
              <a:rPr lang="fa-IR" sz="2400" dirty="0" smtClean="0">
                <a:cs typeface="B Nazanin" pitchFamily="2" charset="-78"/>
              </a:rPr>
              <a:t>دلار</a:t>
            </a:r>
            <a:r>
              <a:rPr lang="fa-IR" sz="2400" dirty="0">
                <a:cs typeface="B Nazanin" pitchFamily="2" charset="-78"/>
              </a:rPr>
              <a:t> </a:t>
            </a:r>
            <a:r>
              <a:rPr lang="fa-IR" sz="2400" dirty="0" smtClean="0">
                <a:cs typeface="B Nazanin" pitchFamily="2" charset="-78"/>
              </a:rPr>
              <a:t>(51/21-63/30</a:t>
            </a:r>
            <a:r>
              <a:rPr lang="fa-IR" sz="2400" dirty="0">
                <a:cs typeface="B Nazanin" pitchFamily="2" charset="-78"/>
              </a:rPr>
              <a:t>) </a:t>
            </a:r>
            <a:r>
              <a:rPr lang="fa-IR" sz="2400" dirty="0" smtClean="0">
                <a:cs typeface="B Nazanin" pitchFamily="2" charset="-78"/>
              </a:rPr>
              <a:t>خواهد بود.</a:t>
            </a:r>
            <a:endParaRPr lang="en-US" sz="2400" dirty="0">
              <a:cs typeface="B Nazanin" pitchFamily="2" charset="-78"/>
            </a:endParaRPr>
          </a:p>
        </p:txBody>
      </p:sp>
      <mc:AlternateContent xmlns:mc="http://schemas.openxmlformats.org/markup-compatibility/2006" xmlns:a14="http://schemas.microsoft.com/office/drawing/2010/main">
        <mc:Choice Requires="a14">
          <p:sp>
            <p:nvSpPr>
              <p:cNvPr id="6" name="Rectangle 5"/>
              <p:cNvSpPr/>
              <p:nvPr/>
            </p:nvSpPr>
            <p:spPr>
              <a:xfrm>
                <a:off x="899592" y="2348880"/>
                <a:ext cx="6984776" cy="2263312"/>
              </a:xfrm>
              <a:prstGeom prst="rect">
                <a:avLst/>
              </a:prstGeom>
            </p:spPr>
            <p:txBody>
              <a:bodyPr wrap="square">
                <a:spAutoFit/>
              </a:bodyPr>
              <a:lstStyle/>
              <a:p>
                <a:pPr rtl="1"/>
                <a14:m>
                  <m:oMathPara xmlns:m="http://schemas.openxmlformats.org/officeDocument/2006/math">
                    <m:oMathParaPr>
                      <m:jc m:val="centerGroup"/>
                    </m:oMathParaPr>
                    <m:oMath xmlns:m="http://schemas.openxmlformats.org/officeDocument/2006/math">
                      <m:r>
                        <a:rPr lang="en-US" sz="2400" smtClean="0">
                          <a:latin typeface="Cambria Math"/>
                        </a:rPr>
                        <m:t>$</m:t>
                      </m:r>
                      <m:r>
                        <a:rPr lang="en-US" sz="2400" smtClean="0">
                          <a:latin typeface="Cambria Math"/>
                        </a:rPr>
                        <m:t>63</m:t>
                      </m:r>
                      <m:r>
                        <a:rPr lang="en-US" sz="2400" smtClean="0">
                          <a:latin typeface="Cambria Math"/>
                        </a:rPr>
                        <m:t>.</m:t>
                      </m:r>
                      <m:r>
                        <a:rPr lang="en-US" sz="2400" smtClean="0">
                          <a:latin typeface="Cambria Math"/>
                        </a:rPr>
                        <m:t>30</m:t>
                      </m:r>
                      <m:r>
                        <a:rPr lang="en-US" sz="2400" smtClean="0">
                          <a:latin typeface="Cambria Math"/>
                        </a:rPr>
                        <m:t>=</m:t>
                      </m:r>
                      <m:r>
                        <a:rPr lang="en-US" sz="2400" smtClean="0">
                          <a:latin typeface="Cambria Math"/>
                        </a:rPr>
                        <m:t>0</m:t>
                      </m:r>
                      <m:r>
                        <a:rPr lang="en-US" sz="2400" smtClean="0">
                          <a:latin typeface="Cambria Math"/>
                        </a:rPr>
                        <m:t>.</m:t>
                      </m:r>
                      <m:r>
                        <a:rPr lang="en-US" sz="2400" smtClean="0">
                          <a:latin typeface="Cambria Math"/>
                        </a:rPr>
                        <m:t>671</m:t>
                      </m:r>
                      <m:r>
                        <a:rPr lang="en-US" sz="2400" smtClean="0">
                          <a:latin typeface="Cambria Math"/>
                        </a:rPr>
                        <m:t> </m:t>
                      </m:r>
                      <m:sSub>
                        <m:sSubPr>
                          <m:ctrlPr>
                            <a:rPr lang="en-US" sz="2400" i="1">
                              <a:latin typeface="Cambria Math"/>
                            </a:rPr>
                          </m:ctrlPr>
                        </m:sSubPr>
                        <m:e>
                          <m:r>
                            <a:rPr lang="en-US" sz="2400" i="1">
                              <a:latin typeface="Cambria Math"/>
                            </a:rPr>
                            <m:t>𝑉</m:t>
                          </m:r>
                        </m:e>
                        <m:sub>
                          <m:r>
                            <a:rPr lang="en-US" sz="2400" i="1">
                              <a:latin typeface="Cambria Math"/>
                            </a:rPr>
                            <m:t>1</m:t>
                          </m:r>
                        </m:sub>
                      </m:sSub>
                      <m:r>
                        <a:rPr lang="en-US" sz="2400" i="1">
                          <a:latin typeface="Cambria Math"/>
                        </a:rPr>
                        <m:t>=</m:t>
                      </m:r>
                      <m:d>
                        <m:dPr>
                          <m:ctrlPr>
                            <a:rPr lang="en-US" sz="2400" i="1">
                              <a:latin typeface="Cambria Math"/>
                            </a:rPr>
                          </m:ctrlPr>
                        </m:dPr>
                        <m:e>
                          <m:r>
                            <a:rPr lang="en-US" sz="2400" i="1">
                              <a:latin typeface="Cambria Math"/>
                            </a:rPr>
                            <m:t>0</m:t>
                          </m:r>
                          <m:r>
                            <a:rPr lang="en-US" sz="2400" i="1">
                              <a:latin typeface="Cambria Math"/>
                            </a:rPr>
                            <m:t>.</m:t>
                          </m:r>
                          <m:r>
                            <a:rPr lang="en-US" sz="2400" i="1">
                              <a:latin typeface="Cambria Math"/>
                            </a:rPr>
                            <m:t>671</m:t>
                          </m:r>
                        </m:e>
                      </m:d>
                      <m:f>
                        <m:fPr>
                          <m:ctrlPr>
                            <a:rPr lang="en-US" sz="2400" i="1">
                              <a:latin typeface="Cambria Math"/>
                            </a:rPr>
                          </m:ctrlPr>
                        </m:fPr>
                        <m:num>
                          <m:r>
                            <a:rPr lang="en-US" sz="2400" i="1">
                              <a:latin typeface="Cambria Math"/>
                            </a:rPr>
                            <m:t>𝐸</m:t>
                          </m:r>
                          <m:d>
                            <m:dPr>
                              <m:begChr m:val="["/>
                              <m:endChr m:val="]"/>
                              <m:ctrlPr>
                                <a:rPr lang="en-US" sz="2400" i="1">
                                  <a:latin typeface="Cambria Math"/>
                                </a:rPr>
                              </m:ctrlPr>
                            </m:dPr>
                            <m:e>
                              <m:sSub>
                                <m:sSubPr>
                                  <m:ctrlPr>
                                    <a:rPr lang="en-US" sz="2400" i="1">
                                      <a:latin typeface="Cambria Math"/>
                                    </a:rPr>
                                  </m:ctrlPr>
                                </m:sSubPr>
                                <m:e>
                                  <m:r>
                                    <a:rPr lang="en-US" sz="2400" i="1">
                                      <a:latin typeface="Cambria Math"/>
                                    </a:rPr>
                                    <m:t>𝑉</m:t>
                                  </m:r>
                                </m:e>
                                <m:sub>
                                  <m:r>
                                    <a:rPr lang="en-US" sz="2400" i="1">
                                      <a:latin typeface="Cambria Math"/>
                                    </a:rPr>
                                    <m:t>1</m:t>
                                  </m:r>
                                </m:sub>
                              </m:sSub>
                            </m:e>
                          </m:d>
                        </m:num>
                        <m:den>
                          <m:r>
                            <a:rPr lang="en-US" sz="2400" i="1">
                              <a:latin typeface="Cambria Math"/>
                            </a:rPr>
                            <m:t>1</m:t>
                          </m:r>
                          <m:r>
                            <a:rPr lang="en-US" sz="2400" i="1">
                              <a:latin typeface="Cambria Math"/>
                            </a:rPr>
                            <m:t>+</m:t>
                          </m:r>
                          <m:r>
                            <a:rPr lang="en-US" sz="2400" i="1">
                              <a:latin typeface="Cambria Math"/>
                            </a:rPr>
                            <m:t>𝐶𝑂𝐶</m:t>
                          </m:r>
                        </m:den>
                      </m:f>
                      <m:r>
                        <a:rPr lang="en-US" sz="2400" i="1">
                          <a:latin typeface="Cambria Math"/>
                        </a:rPr>
                        <m:t>=</m:t>
                      </m:r>
                      <m:d>
                        <m:dPr>
                          <m:ctrlPr>
                            <a:rPr lang="en-US" sz="2400" i="1">
                              <a:latin typeface="Cambria Math"/>
                            </a:rPr>
                          </m:ctrlPr>
                        </m:dPr>
                        <m:e>
                          <m:r>
                            <a:rPr lang="en-US" sz="2400" i="1">
                              <a:latin typeface="Cambria Math"/>
                            </a:rPr>
                            <m:t>0</m:t>
                          </m:r>
                          <m:r>
                            <a:rPr lang="en-US" sz="2400" i="1">
                              <a:latin typeface="Cambria Math"/>
                            </a:rPr>
                            <m:t>.</m:t>
                          </m:r>
                          <m:r>
                            <a:rPr lang="en-US" sz="2400" i="1">
                              <a:latin typeface="Cambria Math"/>
                            </a:rPr>
                            <m:t>671</m:t>
                          </m:r>
                        </m:e>
                      </m:d>
                      <m:f>
                        <m:fPr>
                          <m:ctrlPr>
                            <a:rPr lang="en-US" sz="2400" i="1">
                              <a:latin typeface="Cambria Math"/>
                            </a:rPr>
                          </m:ctrlPr>
                        </m:fPr>
                        <m:num>
                          <m:d>
                            <m:dPr>
                              <m:ctrlPr>
                                <a:rPr lang="en-US" sz="2400" i="1">
                                  <a:latin typeface="Cambria Math"/>
                                </a:rPr>
                              </m:ctrlPr>
                            </m:dPr>
                            <m:e>
                              <m:r>
                                <a:rPr lang="en-US" sz="2400" i="1">
                                  <a:latin typeface="Cambria Math"/>
                                </a:rPr>
                                <m:t>0</m:t>
                              </m:r>
                              <m:r>
                                <a:rPr lang="en-US" sz="2400" i="1">
                                  <a:latin typeface="Cambria Math"/>
                                </a:rPr>
                                <m:t>.</m:t>
                              </m:r>
                              <m:r>
                                <a:rPr lang="en-US" sz="2400" i="1">
                                  <a:latin typeface="Cambria Math"/>
                                </a:rPr>
                                <m:t>7</m:t>
                              </m:r>
                            </m:e>
                          </m:d>
                          <m:r>
                            <a:rPr lang="en-US" sz="2400" i="1">
                              <a:latin typeface="Cambria Math"/>
                            </a:rPr>
                            <m:t>$</m:t>
                          </m:r>
                          <m:r>
                            <a:rPr lang="en-US" sz="2400" i="1">
                              <a:latin typeface="Cambria Math"/>
                            </a:rPr>
                            <m:t>113</m:t>
                          </m:r>
                          <m:r>
                            <a:rPr lang="en-US" sz="2400" i="1">
                              <a:latin typeface="Cambria Math"/>
                            </a:rPr>
                            <m:t>.</m:t>
                          </m:r>
                          <m:r>
                            <a:rPr lang="en-US" sz="2400" i="1">
                              <a:latin typeface="Cambria Math"/>
                            </a:rPr>
                            <m:t>21</m:t>
                          </m:r>
                          <m:r>
                            <a:rPr lang="en-US" sz="2400" i="1">
                              <a:latin typeface="Cambria Math"/>
                            </a:rPr>
                            <m:t>+</m:t>
                          </m:r>
                          <m:d>
                            <m:dPr>
                              <m:ctrlPr>
                                <a:rPr lang="en-US" sz="2400" i="1">
                                  <a:latin typeface="Cambria Math"/>
                                </a:rPr>
                              </m:ctrlPr>
                            </m:dPr>
                            <m:e>
                              <m:r>
                                <a:rPr lang="en-US" sz="2400" i="1">
                                  <a:latin typeface="Cambria Math"/>
                                </a:rPr>
                                <m:t>0</m:t>
                              </m:r>
                              <m:r>
                                <a:rPr lang="en-US" sz="2400" i="1">
                                  <a:latin typeface="Cambria Math"/>
                                </a:rPr>
                                <m:t>.</m:t>
                              </m:r>
                              <m:r>
                                <a:rPr lang="en-US" sz="2400" i="1">
                                  <a:latin typeface="Cambria Math"/>
                                </a:rPr>
                                <m:t>3</m:t>
                              </m:r>
                            </m:e>
                          </m:d>
                          <m:r>
                            <a:rPr lang="en-US" sz="2400" i="1">
                              <a:latin typeface="Cambria Math"/>
                            </a:rPr>
                            <m:t>$</m:t>
                          </m:r>
                          <m:r>
                            <a:rPr lang="en-US" sz="2400" i="1">
                              <a:latin typeface="Cambria Math"/>
                            </a:rPr>
                            <m:t>78</m:t>
                          </m:r>
                          <m:r>
                            <a:rPr lang="en-US" sz="2400" i="1">
                              <a:latin typeface="Cambria Math"/>
                            </a:rPr>
                            <m:t>.</m:t>
                          </m:r>
                          <m:r>
                            <a:rPr lang="en-US" sz="2400" i="1">
                              <a:latin typeface="Cambria Math"/>
                            </a:rPr>
                            <m:t>62</m:t>
                          </m:r>
                        </m:num>
                        <m:den>
                          <m:r>
                            <a:rPr lang="fa-IR" sz="2400" b="0" i="1" smtClean="0">
                              <a:latin typeface="Cambria Math"/>
                            </a:rPr>
                            <m:t>1</m:t>
                          </m:r>
                          <m:r>
                            <a:rPr lang="en-US" sz="2400" i="1">
                              <a:latin typeface="Cambria Math"/>
                            </a:rPr>
                            <m:t>+%</m:t>
                          </m:r>
                          <m:r>
                            <a:rPr lang="en-US" sz="2400" i="1">
                              <a:latin typeface="Cambria Math"/>
                            </a:rPr>
                            <m:t>9</m:t>
                          </m:r>
                        </m:den>
                      </m:f>
                      <m:r>
                        <a:rPr lang="en-US" sz="2400" i="1">
                          <a:latin typeface="Cambria Math"/>
                        </a:rPr>
                        <m:t> </m:t>
                      </m:r>
                    </m:oMath>
                  </m:oMathPara>
                </a14:m>
                <a:endParaRPr lang="en-US" sz="2400" dirty="0">
                  <a:cs typeface="B Nazanin" pitchFamily="2" charset="-78"/>
                </a:endParaRPr>
              </a:p>
              <a:p>
                <a:pPr rtl="1"/>
                <a14:m>
                  <m:oMathPara xmlns:m="http://schemas.openxmlformats.org/officeDocument/2006/math">
                    <m:oMathParaPr>
                      <m:jc m:val="centerGroup"/>
                    </m:oMathParaPr>
                    <m:oMath xmlns:m="http://schemas.openxmlformats.org/officeDocument/2006/math">
                      <m:r>
                        <a:rPr lang="en-US" sz="2400">
                          <a:latin typeface="Cambria Math"/>
                        </a:rPr>
                        <m:t> </m:t>
                      </m:r>
                      <m:r>
                        <a:rPr lang="en-US" sz="2400" i="1">
                          <a:latin typeface="Cambria Math"/>
                        </a:rPr>
                        <m:t>=</m:t>
                      </m:r>
                      <m:d>
                        <m:dPr>
                          <m:ctrlPr>
                            <a:rPr lang="en-US" sz="2400" i="1">
                              <a:latin typeface="Cambria Math"/>
                            </a:rPr>
                          </m:ctrlPr>
                        </m:dPr>
                        <m:e>
                          <m:r>
                            <a:rPr lang="en-US" sz="2400" i="1">
                              <a:latin typeface="Cambria Math"/>
                            </a:rPr>
                            <m:t>0</m:t>
                          </m:r>
                          <m:r>
                            <a:rPr lang="en-US" sz="2400" i="1">
                              <a:latin typeface="Cambria Math"/>
                            </a:rPr>
                            <m:t>.</m:t>
                          </m:r>
                          <m:r>
                            <a:rPr lang="en-US" sz="2400" i="1">
                              <a:latin typeface="Cambria Math"/>
                            </a:rPr>
                            <m:t>671</m:t>
                          </m:r>
                        </m:e>
                      </m:d>
                      <m:f>
                        <m:fPr>
                          <m:ctrlPr>
                            <a:rPr lang="en-US" sz="2400" i="1">
                              <a:latin typeface="Cambria Math"/>
                            </a:rPr>
                          </m:ctrlPr>
                        </m:fPr>
                        <m:num>
                          <m:r>
                            <a:rPr lang="en-US" sz="2400" i="1">
                              <a:latin typeface="Cambria Math"/>
                            </a:rPr>
                            <m:t>$</m:t>
                          </m:r>
                          <m:r>
                            <a:rPr lang="en-US" sz="2400" i="1">
                              <a:latin typeface="Cambria Math"/>
                            </a:rPr>
                            <m:t>102</m:t>
                          </m:r>
                          <m:r>
                            <a:rPr lang="en-US" sz="2400" i="1">
                              <a:latin typeface="Cambria Math"/>
                            </a:rPr>
                            <m:t>.</m:t>
                          </m:r>
                          <m:r>
                            <a:rPr lang="en-US" sz="2400" i="1">
                              <a:latin typeface="Cambria Math"/>
                            </a:rPr>
                            <m:t>83</m:t>
                          </m:r>
                        </m:num>
                        <m:den>
                          <m:r>
                            <a:rPr lang="en-US" sz="2400" i="1">
                              <a:latin typeface="Cambria Math"/>
                            </a:rPr>
                            <m:t>1</m:t>
                          </m:r>
                          <m:r>
                            <a:rPr lang="en-US" sz="2400" i="1">
                              <a:latin typeface="Cambria Math"/>
                            </a:rPr>
                            <m:t>.</m:t>
                          </m:r>
                          <m:r>
                            <a:rPr lang="en-US" sz="2400" i="1">
                              <a:latin typeface="Cambria Math"/>
                            </a:rPr>
                            <m:t>09</m:t>
                          </m:r>
                        </m:den>
                      </m:f>
                      <m:r>
                        <a:rPr lang="en-US" sz="2400" i="1">
                          <a:latin typeface="Cambria Math"/>
                        </a:rPr>
                        <m:t>=</m:t>
                      </m:r>
                      <m:d>
                        <m:dPr>
                          <m:ctrlPr>
                            <a:rPr lang="en-US" sz="2400" i="1">
                              <a:latin typeface="Cambria Math"/>
                            </a:rPr>
                          </m:ctrlPr>
                        </m:dPr>
                        <m:e>
                          <m:r>
                            <a:rPr lang="en-US" sz="2400" i="1">
                              <a:latin typeface="Cambria Math"/>
                            </a:rPr>
                            <m:t>0</m:t>
                          </m:r>
                          <m:r>
                            <a:rPr lang="en-US" sz="2400" i="1">
                              <a:latin typeface="Cambria Math"/>
                            </a:rPr>
                            <m:t>.</m:t>
                          </m:r>
                          <m:r>
                            <a:rPr lang="en-US" sz="2400" i="1">
                              <a:latin typeface="Cambria Math"/>
                            </a:rPr>
                            <m:t>671</m:t>
                          </m:r>
                        </m:e>
                      </m:d>
                      <m:r>
                        <a:rPr lang="en-US" sz="2400" i="1">
                          <a:latin typeface="Cambria Math"/>
                        </a:rPr>
                        <m:t>$</m:t>
                      </m:r>
                      <m:r>
                        <a:rPr lang="en-US" sz="2400" i="1">
                          <a:latin typeface="Cambria Math"/>
                        </a:rPr>
                        <m:t>94</m:t>
                      </m:r>
                      <m:r>
                        <a:rPr lang="en-US" sz="2400" i="1">
                          <a:latin typeface="Cambria Math"/>
                        </a:rPr>
                        <m:t>.</m:t>
                      </m:r>
                      <m:r>
                        <a:rPr lang="en-US" sz="2400" i="1">
                          <a:latin typeface="Cambria Math"/>
                        </a:rPr>
                        <m:t>34</m:t>
                      </m:r>
                      <m:r>
                        <a:rPr lang="en-US" sz="2400" i="1">
                          <a:latin typeface="Cambria Math"/>
                        </a:rPr>
                        <m:t> </m:t>
                      </m:r>
                    </m:oMath>
                  </m:oMathPara>
                </a14:m>
                <a:endParaRPr lang="en-US" sz="2400" dirty="0">
                  <a:cs typeface="B Nazanin"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899592" y="2348880"/>
                <a:ext cx="6984776" cy="226331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2108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r" rtl="1"/>
            <a:r>
              <a:rPr lang="fa-IR" dirty="0" smtClean="0">
                <a:cs typeface="B Nazanin" pitchFamily="2" charset="-78"/>
              </a:rPr>
              <a:t>1-1) آمار کلی بازار، </a:t>
            </a:r>
            <a:r>
              <a:rPr lang="fa-IR" sz="2400" dirty="0" smtClean="0">
                <a:cs typeface="B Nazanin" pitchFamily="2" charset="-78"/>
              </a:rPr>
              <a:t>سهم مسکن از هزینۀ خانوار</a:t>
            </a:r>
            <a:endParaRPr lang="en-US" sz="2400" dirty="0">
              <a:cs typeface="B Nazanin" pitchFamily="2" charset="-78"/>
            </a:endParaRPr>
          </a:p>
        </p:txBody>
      </p:sp>
      <p:sp>
        <p:nvSpPr>
          <p:cNvPr id="9" name="Content Placeholder 2"/>
          <p:cNvSpPr txBox="1">
            <a:spLocks/>
          </p:cNvSpPr>
          <p:nvPr/>
        </p:nvSpPr>
        <p:spPr>
          <a:xfrm>
            <a:off x="187183" y="4509120"/>
            <a:ext cx="8640960" cy="1512168"/>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800" dirty="0" smtClean="0">
                <a:cs typeface="B Nazanin" pitchFamily="2" charset="-78"/>
              </a:rPr>
              <a:t>گرچه سهم مسکن از سبد هزینۀ خانوار در کل کشور تفاوت فاحشی نداشته، ولی در برخی استان</a:t>
            </a:r>
            <a:r>
              <a:rPr lang="fa-IR" sz="2800" dirty="0">
                <a:cs typeface="B Nazanin" pitchFamily="2" charset="-78"/>
              </a:rPr>
              <a:t>‌</a:t>
            </a:r>
            <a:r>
              <a:rPr lang="fa-IR" sz="2800" dirty="0" smtClean="0">
                <a:cs typeface="B Nazanin" pitchFamily="2" charset="-78"/>
              </a:rPr>
              <a:t>ها مثل تهران این رقم از 37 درصد در سال 1365 تا 47/9 درصد در سال 1390 افزایش یافته است.</a:t>
            </a:r>
            <a:endParaRPr lang="en-US" sz="2800" dirty="0">
              <a:cs typeface="B Nazanin" pitchFamily="2" charset="-78"/>
            </a:endParaRPr>
          </a:p>
        </p:txBody>
      </p:sp>
      <p:graphicFrame>
        <p:nvGraphicFramePr>
          <p:cNvPr id="6" name="Chart 5"/>
          <p:cNvGraphicFramePr>
            <a:graphicFrameLocks/>
          </p:cNvGraphicFramePr>
          <p:nvPr>
            <p:extLst>
              <p:ext uri="{D42A27DB-BD31-4B8C-83A1-F6EECF244321}">
                <p14:modId xmlns:p14="http://schemas.microsoft.com/office/powerpoint/2010/main" val="1485008414"/>
              </p:ext>
            </p:extLst>
          </p:nvPr>
        </p:nvGraphicFramePr>
        <p:xfrm>
          <a:off x="0" y="1378885"/>
          <a:ext cx="4788024" cy="30341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64400779"/>
              </p:ext>
            </p:extLst>
          </p:nvPr>
        </p:nvGraphicFramePr>
        <p:xfrm>
          <a:off x="4507663" y="1340768"/>
          <a:ext cx="4604886"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97297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4-4) اختیارات واقعی، </a:t>
            </a:r>
            <a:r>
              <a:rPr lang="fa-IR" sz="2400" dirty="0" smtClean="0">
                <a:cs typeface="B Nazanin" pitchFamily="2" charset="-78"/>
              </a:rPr>
              <a:t>مدل آربیتراژ، مثال</a:t>
            </a:r>
            <a:endParaRPr lang="en-US" sz="3200" dirty="0">
              <a:cs typeface="B Nazanin" pitchFamily="2" charset="-78"/>
            </a:endParaRPr>
          </a:p>
        </p:txBody>
      </p:sp>
      <p:grpSp>
        <p:nvGrpSpPr>
          <p:cNvPr id="9" name="Group 1"/>
          <p:cNvGrpSpPr>
            <a:grpSpLocks/>
          </p:cNvGrpSpPr>
          <p:nvPr/>
        </p:nvGrpSpPr>
        <p:grpSpPr bwMode="auto">
          <a:xfrm>
            <a:off x="312921" y="1731122"/>
            <a:ext cx="8507628" cy="4038600"/>
            <a:chOff x="3502" y="1444"/>
            <a:chExt cx="7333" cy="2629"/>
          </a:xfrm>
        </p:grpSpPr>
        <p:sp>
          <p:nvSpPr>
            <p:cNvPr id="10" name="Oval 2"/>
            <p:cNvSpPr>
              <a:spLocks noChangeArrowheads="1"/>
            </p:cNvSpPr>
            <p:nvPr/>
          </p:nvSpPr>
          <p:spPr bwMode="auto">
            <a:xfrm>
              <a:off x="8415" y="2462"/>
              <a:ext cx="2420" cy="591"/>
            </a:xfrm>
            <a:prstGeom prst="ellipse">
              <a:avLst/>
            </a:prstGeom>
            <a:solidFill>
              <a:schemeClr val="accent5">
                <a:lumMod val="40000"/>
                <a:lumOff val="60000"/>
              </a:schemeClr>
            </a:solidFill>
            <a:ln w="28575">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200" b="0" i="0" u="none" strike="noStrike" cap="none" normalizeH="0" dirty="0" smtClean="0">
                  <a:ln>
                    <a:noFill/>
                  </a:ln>
                  <a:effectLst/>
                  <a:latin typeface="Arial" pitchFamily="34" charset="0"/>
                  <a:ea typeface="Times New Roman" pitchFamily="18" charset="0"/>
                  <a:cs typeface="B Nazanin" pitchFamily="2" charset="-78"/>
                </a:rPr>
                <a:t>12/09= ارزش فعلی</a:t>
              </a:r>
              <a:endParaRPr kumimoji="0" lang="fa-IR" sz="2200" b="0" i="0" u="none" strike="noStrike" cap="none" normalizeH="0" dirty="0" smtClean="0">
                <a:ln>
                  <a:noFill/>
                </a:ln>
                <a:effectLst/>
                <a:latin typeface="Arial" pitchFamily="34" charset="0"/>
                <a:cs typeface="B Nazanin" pitchFamily="2" charset="-78"/>
              </a:endParaRPr>
            </a:p>
          </p:txBody>
        </p:sp>
        <p:sp>
          <p:nvSpPr>
            <p:cNvPr id="11" name="Oval 46"/>
            <p:cNvSpPr>
              <a:spLocks noChangeArrowheads="1"/>
            </p:cNvSpPr>
            <p:nvPr/>
          </p:nvSpPr>
          <p:spPr bwMode="auto">
            <a:xfrm>
              <a:off x="3509" y="2801"/>
              <a:ext cx="3838" cy="1272"/>
            </a:xfrm>
            <a:prstGeom prst="ellipse">
              <a:avLst/>
            </a:prstGeom>
            <a:solidFill>
              <a:schemeClr val="accent5">
                <a:lumMod val="40000"/>
                <a:lumOff val="60000"/>
              </a:schemeClr>
            </a:solidFill>
            <a:ln w="3175">
              <a:solidFill>
                <a:schemeClr val="accent5">
                  <a:lumMod val="50000"/>
                </a:schemeClr>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dirty="0" smtClean="0">
                  <a:latin typeface="Arial" pitchFamily="34" charset="0"/>
                  <a:ea typeface="Times New Roman" pitchFamily="18" charset="0"/>
                  <a:cs typeface="B Nazanin" pitchFamily="2" charset="-78"/>
                </a:rPr>
                <a:t>52/74</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78/62</a:t>
              </a:r>
              <a:r>
                <a:rPr kumimoji="0" lang="fa-IR"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(0/671) : سناریوی رکود</a:t>
              </a:r>
              <a:endParaRPr kumimoji="0" lang="en-US"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74/ 52 : پرداخت اصل و بهره </a:t>
              </a:r>
              <a:endParaRPr kumimoji="0" lang="en-US"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0=  52/74-52/74: خالص </a:t>
              </a:r>
              <a:endParaRPr kumimoji="0" lang="en-US" b="0" i="0" u="none" strike="noStrike" cap="none" normalizeH="0" baseline="0" dirty="0" smtClean="0">
                <a:ln>
                  <a:noFill/>
                </a:ln>
                <a:solidFill>
                  <a:schemeClr val="tx1"/>
                </a:solidFill>
                <a:effectLst/>
                <a:latin typeface="Arial" pitchFamily="34" charset="0"/>
                <a:cs typeface="B Nazanin" pitchFamily="2" charset="-78"/>
              </a:endParaRPr>
            </a:p>
          </p:txBody>
        </p:sp>
        <p:sp>
          <p:nvSpPr>
            <p:cNvPr id="12" name="Straight Arrow Connector 47"/>
            <p:cNvSpPr>
              <a:spLocks noChangeShapeType="1"/>
            </p:cNvSpPr>
            <p:nvPr/>
          </p:nvSpPr>
          <p:spPr bwMode="auto">
            <a:xfrm rot="10800000">
              <a:off x="7340" y="2084"/>
              <a:ext cx="1066" cy="632"/>
            </a:xfrm>
            <a:prstGeom prst="bentConnector3">
              <a:avLst>
                <a:gd name="adj1" fmla="val 43620"/>
              </a:avLst>
            </a:prstGeom>
            <a:noFill/>
            <a:ln w="9525">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sz="1600">
                <a:cs typeface="B Nazanin" pitchFamily="2" charset="-78"/>
              </a:endParaRPr>
            </a:p>
          </p:txBody>
        </p:sp>
        <p:sp>
          <p:nvSpPr>
            <p:cNvPr id="13" name="Straight Arrow Connector 48"/>
            <p:cNvSpPr>
              <a:spLocks noChangeShapeType="1"/>
            </p:cNvSpPr>
            <p:nvPr/>
          </p:nvSpPr>
          <p:spPr bwMode="auto">
            <a:xfrm rot="10800000" flipV="1">
              <a:off x="7347" y="2801"/>
              <a:ext cx="1059" cy="632"/>
            </a:xfrm>
            <a:prstGeom prst="bentConnector3">
              <a:avLst>
                <a:gd name="adj1" fmla="val 44944"/>
              </a:avLst>
            </a:prstGeom>
            <a:noFill/>
            <a:ln w="9525">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sz="1600">
                <a:cs typeface="B Nazanin" pitchFamily="2" charset="-78"/>
              </a:endParaRPr>
            </a:p>
          </p:txBody>
        </p:sp>
        <p:sp>
          <p:nvSpPr>
            <p:cNvPr id="14" name="Text Box 49"/>
            <p:cNvSpPr txBox="1">
              <a:spLocks noChangeArrowheads="1"/>
            </p:cNvSpPr>
            <p:nvPr/>
          </p:nvSpPr>
          <p:spPr bwMode="auto">
            <a:xfrm>
              <a:off x="7304" y="1737"/>
              <a:ext cx="1102"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t>
              </a:r>
              <a:r>
                <a:rPr kumimoji="0" lang="fa-I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2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70%</a:t>
              </a: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15" name="Text Box 50"/>
            <p:cNvSpPr txBox="1">
              <a:spLocks noChangeArrowheads="1"/>
            </p:cNvSpPr>
            <p:nvPr/>
          </p:nvSpPr>
          <p:spPr bwMode="auto">
            <a:xfrm>
              <a:off x="7217" y="3486"/>
              <a:ext cx="138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1</a:t>
              </a: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t>
              </a:r>
              <a:r>
                <a:rPr kumimoji="0" lang="fa-I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2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30%</a:t>
              </a:r>
              <a:endParaRPr kumimoji="0" lang="en-US" sz="22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16" name="Oval 46"/>
            <p:cNvSpPr>
              <a:spLocks noChangeArrowheads="1"/>
            </p:cNvSpPr>
            <p:nvPr/>
          </p:nvSpPr>
          <p:spPr bwMode="auto">
            <a:xfrm>
              <a:off x="3502" y="1444"/>
              <a:ext cx="3838" cy="1272"/>
            </a:xfrm>
            <a:prstGeom prst="ellipse">
              <a:avLst/>
            </a:prstGeom>
            <a:solidFill>
              <a:schemeClr val="accent5">
                <a:lumMod val="40000"/>
                <a:lumOff val="60000"/>
              </a:schemeClr>
            </a:solidFill>
            <a:ln w="3175">
              <a:solidFill>
                <a:schemeClr val="accent5">
                  <a:lumMod val="50000"/>
                </a:schemeClr>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75/95 = 113/21 </a:t>
              </a:r>
              <a:r>
                <a:rPr kumimoji="0" lang="fa-IR"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r>
                <a:rPr kumimoji="0" lang="fa-IR" sz="16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(0/671) : سناریوی رونق</a:t>
              </a: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74/ 52 : پرداخت اصل و بهره </a:t>
              </a: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23/21=  52/74-75/95: خالص</a:t>
              </a:r>
              <a:endParaRPr kumimoji="0" lang="fa-IR" sz="1600" b="0" i="0" u="none" strike="noStrike" cap="none" normalizeH="0" baseline="0" dirty="0" smtClean="0">
                <a:ln>
                  <a:noFill/>
                </a:ln>
                <a:solidFill>
                  <a:schemeClr val="tx1"/>
                </a:solidFill>
                <a:effectLst/>
                <a:latin typeface="Arial" pitchFamily="34" charset="0"/>
                <a:cs typeface="B Nazanin" pitchFamily="2" charset="-78"/>
              </a:endParaRPr>
            </a:p>
          </p:txBody>
        </p:sp>
      </p:grpSp>
    </p:spTree>
    <p:extLst>
      <p:ext uri="{BB962C8B-B14F-4D97-AF65-F5344CB8AC3E}">
        <p14:creationId xmlns:p14="http://schemas.microsoft.com/office/powerpoint/2010/main" val="21279035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4-4) اختیارات واقعی، </a:t>
            </a:r>
            <a:r>
              <a:rPr lang="fa-IR" sz="2400" dirty="0" smtClean="0">
                <a:cs typeface="B Nazanin" pitchFamily="2" charset="-78"/>
              </a:rPr>
              <a:t>مدل آربیتراژ، مثال</a:t>
            </a:r>
            <a:endParaRPr lang="en-US" sz="3600" dirty="0">
              <a:cs typeface="B Nazanin" pitchFamily="2" charset="-78"/>
            </a:endParaRPr>
          </a:p>
        </p:txBody>
      </p:sp>
      <p:graphicFrame>
        <p:nvGraphicFramePr>
          <p:cNvPr id="19" name="Content Placeholder 16"/>
          <p:cNvGraphicFramePr>
            <a:graphicFrameLocks/>
          </p:cNvGraphicFramePr>
          <p:nvPr>
            <p:extLst>
              <p:ext uri="{D42A27DB-BD31-4B8C-83A1-F6EECF244321}">
                <p14:modId xmlns:p14="http://schemas.microsoft.com/office/powerpoint/2010/main" val="3704055023"/>
              </p:ext>
            </p:extLst>
          </p:nvPr>
        </p:nvGraphicFramePr>
        <p:xfrm>
          <a:off x="395536" y="1412776"/>
          <a:ext cx="8534401" cy="4542691"/>
        </p:xfrm>
        <a:graphic>
          <a:graphicData uri="http://schemas.openxmlformats.org/drawingml/2006/table">
            <a:tbl>
              <a:tblPr firstRow="1">
                <a:tableStyleId>{93296810-A885-4BE3-A3E7-6D5BEEA58F35}</a:tableStyleId>
              </a:tblPr>
              <a:tblGrid>
                <a:gridCol w="1754738"/>
                <a:gridCol w="2233301"/>
                <a:gridCol w="2552344"/>
                <a:gridCol w="1994018"/>
              </a:tblGrid>
              <a:tr h="1051560">
                <a:tc gridSpan="2">
                  <a:txBody>
                    <a:bodyPr/>
                    <a:lstStyle/>
                    <a:p>
                      <a:pPr marL="0" marR="0" algn="ctr" rtl="1">
                        <a:spcBef>
                          <a:spcPts val="0"/>
                        </a:spcBef>
                        <a:spcAft>
                          <a:spcPts val="0"/>
                        </a:spcAft>
                      </a:pPr>
                      <a:endParaRPr lang="en-US" sz="2400" dirty="0" smtClean="0">
                        <a:effectLst/>
                        <a:cs typeface="B Zar" pitchFamily="2" charset="-78"/>
                      </a:endParaRPr>
                    </a:p>
                    <a:p>
                      <a:pPr marL="0" marR="0" algn="ctr" rtl="1">
                        <a:spcBef>
                          <a:spcPts val="0"/>
                        </a:spcBef>
                        <a:spcAft>
                          <a:spcPts val="0"/>
                        </a:spcAft>
                      </a:pPr>
                      <a:r>
                        <a:rPr lang="ar-SA" sz="2400" dirty="0" smtClean="0">
                          <a:effectLst/>
                          <a:cs typeface="B Nazanin" pitchFamily="2" charset="-78"/>
                        </a:rPr>
                        <a:t>سال </a:t>
                      </a:r>
                      <a:r>
                        <a:rPr lang="ar-SA" sz="2400" dirty="0">
                          <a:effectLst/>
                          <a:cs typeface="B Nazanin" pitchFamily="2" charset="-78"/>
                        </a:rPr>
                        <a:t>بعد</a:t>
                      </a:r>
                      <a:endParaRPr lang="en-US" sz="2400" dirty="0">
                        <a:effectLst/>
                        <a:latin typeface="Times New Roman"/>
                        <a:ea typeface="Times New Roman"/>
                        <a:cs typeface="B Nazanin" pitchFamily="2" charset="-78"/>
                      </a:endParaRPr>
                    </a:p>
                  </a:txBody>
                  <a:tcPr marL="68580" marR="68580" marT="0" marB="0">
                    <a:solidFill>
                      <a:schemeClr val="accent5">
                        <a:lumMod val="50000"/>
                      </a:schemeClr>
                    </a:solidFill>
                  </a:tcPr>
                </a:tc>
                <a:tc hMerge="1">
                  <a:txBody>
                    <a:bodyPr/>
                    <a:lstStyle/>
                    <a:p>
                      <a:pPr marL="0" marR="0" algn="ctr" rtl="1">
                        <a:spcBef>
                          <a:spcPts val="0"/>
                        </a:spcBef>
                        <a:spcAft>
                          <a:spcPts val="0"/>
                        </a:spcAft>
                      </a:pPr>
                      <a:endParaRPr lang="en-US" sz="2400" dirty="0">
                        <a:effectLst/>
                        <a:latin typeface="Times New Roman"/>
                        <a:ea typeface="Times New Roman"/>
                        <a:cs typeface="B Zar" pitchFamily="2" charset="-78"/>
                      </a:endParaRPr>
                    </a:p>
                  </a:txBody>
                  <a:tcPr marL="68580" marR="68580" marT="0" marB="0" anchor="ctr"/>
                </a:tc>
                <a:tc>
                  <a:txBody>
                    <a:bodyPr/>
                    <a:lstStyle/>
                    <a:p>
                      <a:pPr marL="0" marR="0" algn="ctr" rtl="1">
                        <a:spcBef>
                          <a:spcPts val="0"/>
                        </a:spcBef>
                        <a:spcAft>
                          <a:spcPts val="0"/>
                        </a:spcAft>
                      </a:pPr>
                      <a:r>
                        <a:rPr lang="ar-SA" sz="2400" dirty="0">
                          <a:effectLst/>
                          <a:cs typeface="B Nazanin" pitchFamily="2" charset="-78"/>
                        </a:rPr>
                        <a:t>امسال</a:t>
                      </a:r>
                      <a:endParaRPr lang="en-US" sz="2400" dirty="0">
                        <a:effectLst/>
                        <a:latin typeface="Times New Roman"/>
                        <a:ea typeface="Times New Roman"/>
                        <a:cs typeface="B Nazanin" pitchFamily="2" charset="-78"/>
                      </a:endParaRPr>
                    </a:p>
                  </a:txBody>
                  <a:tcPr marL="68580" marR="68580" marT="0" marB="0" anchor="ctr">
                    <a:solidFill>
                      <a:schemeClr val="accent5">
                        <a:lumMod val="50000"/>
                      </a:schemeClr>
                    </a:solidFill>
                  </a:tcPr>
                </a:tc>
                <a:tc>
                  <a:txBody>
                    <a:bodyPr/>
                    <a:lstStyle/>
                    <a:p>
                      <a:pPr marL="0" marR="0" algn="ctr" rtl="1">
                        <a:spcBef>
                          <a:spcPts val="0"/>
                        </a:spcBef>
                        <a:spcAft>
                          <a:spcPts val="0"/>
                        </a:spcAft>
                      </a:pPr>
                      <a:r>
                        <a:rPr lang="ar-SA" sz="2400" dirty="0">
                          <a:effectLst/>
                          <a:cs typeface="B Zar" pitchFamily="2" charset="-78"/>
                        </a:rPr>
                        <a:t> </a:t>
                      </a:r>
                      <a:endParaRPr lang="en-US" sz="2400" dirty="0">
                        <a:effectLst/>
                        <a:latin typeface="Times New Roman"/>
                        <a:ea typeface="Times New Roman"/>
                        <a:cs typeface="B Zar" pitchFamily="2" charset="-78"/>
                      </a:endParaRPr>
                    </a:p>
                  </a:txBody>
                  <a:tcPr marL="68580" marR="68580" marT="0" marB="0" anchor="ctr">
                    <a:solidFill>
                      <a:schemeClr val="accent5">
                        <a:lumMod val="50000"/>
                      </a:schemeClr>
                    </a:solidFill>
                  </a:tcPr>
                </a:tc>
              </a:tr>
              <a:tr h="777240">
                <a:tc>
                  <a:txBody>
                    <a:bodyPr/>
                    <a:lstStyle/>
                    <a:p>
                      <a:pPr marL="0" marR="0" algn="ctr" rtl="0">
                        <a:spcBef>
                          <a:spcPts val="0"/>
                        </a:spcBef>
                        <a:spcAft>
                          <a:spcPts val="0"/>
                        </a:spcAft>
                      </a:pPr>
                      <a:endParaRPr lang="ar-SA" sz="2400">
                        <a:solidFill>
                          <a:srgbClr val="000000"/>
                        </a:solidFill>
                        <a:effectLst/>
                        <a:latin typeface="Calibri"/>
                        <a:ea typeface="Times New Roman"/>
                        <a:cs typeface="B Zar" pitchFamily="2" charset="-78"/>
                      </a:endParaRPr>
                    </a:p>
                  </a:txBody>
                  <a:tcPr marL="68580" marR="68580" marT="0" marB="0" anchor="ctr"/>
                </a:tc>
                <a:tc>
                  <a:txBody>
                    <a:bodyPr/>
                    <a:lstStyle/>
                    <a:p>
                      <a:pPr marL="0" marR="0" algn="ctr" rtl="0">
                        <a:spcBef>
                          <a:spcPts val="0"/>
                        </a:spcBef>
                        <a:spcAft>
                          <a:spcPts val="0"/>
                        </a:spcAft>
                      </a:pPr>
                      <a:endParaRPr lang="ar-SA" sz="2400" dirty="0">
                        <a:solidFill>
                          <a:srgbClr val="000000"/>
                        </a:solidFill>
                        <a:effectLst/>
                        <a:latin typeface="Calibri"/>
                        <a:ea typeface="Times New Roman"/>
                        <a:cs typeface="B Zar" pitchFamily="2" charset="-78"/>
                      </a:endParaRPr>
                    </a:p>
                  </a:txBody>
                  <a:tcPr marL="68580" marR="68580" marT="0" marB="0" anchor="ctr"/>
                </a:tc>
                <a:tc>
                  <a:txBody>
                    <a:bodyPr/>
                    <a:lstStyle/>
                    <a:p>
                      <a:pPr marL="0" marR="0" algn="ctr" rtl="1">
                        <a:spcBef>
                          <a:spcPts val="0"/>
                        </a:spcBef>
                        <a:spcAft>
                          <a:spcPts val="0"/>
                        </a:spcAft>
                      </a:pPr>
                      <a:endParaRPr lang="en-US" sz="2400">
                        <a:effectLst/>
                        <a:latin typeface="Times New Roman"/>
                        <a:ea typeface="Times New Roman"/>
                        <a:cs typeface="B Zar" pitchFamily="2" charset="-78"/>
                      </a:endParaRPr>
                    </a:p>
                  </a:txBody>
                  <a:tcPr marL="68580" marR="68580" marT="0" marB="0" anchor="ctr"/>
                </a:tc>
                <a:tc>
                  <a:txBody>
                    <a:bodyPr/>
                    <a:lstStyle/>
                    <a:p>
                      <a:pPr marL="0" marR="0" algn="ctr" rtl="1">
                        <a:spcBef>
                          <a:spcPts val="0"/>
                        </a:spcBef>
                        <a:spcAft>
                          <a:spcPts val="0"/>
                        </a:spcAft>
                      </a:pPr>
                      <a:r>
                        <a:rPr lang="fa-IR" sz="2400" dirty="0">
                          <a:effectLst/>
                          <a:cs typeface="B Nazanin" pitchFamily="2" charset="-78"/>
                        </a:rPr>
                        <a:t>اختيار ساخت‌وساز</a:t>
                      </a:r>
                      <a:endParaRPr lang="en-US" sz="2400" dirty="0">
                        <a:effectLst/>
                        <a:latin typeface="Times New Roman"/>
                        <a:ea typeface="Times New Roman"/>
                        <a:cs typeface="B Nazanin" pitchFamily="2" charset="-78"/>
                      </a:endParaRPr>
                    </a:p>
                  </a:txBody>
                  <a:tcPr marL="68580" marR="68580" marT="0" marB="0" anchor="ctr"/>
                </a:tc>
              </a:tr>
              <a:tr h="1051560">
                <a:tc>
                  <a:txBody>
                    <a:bodyPr/>
                    <a:lstStyle/>
                    <a:p>
                      <a:pPr marL="0" marR="0" algn="ctr" rtl="0">
                        <a:spcBef>
                          <a:spcPts val="0"/>
                        </a:spcBef>
                        <a:spcAft>
                          <a:spcPts val="0"/>
                        </a:spcAft>
                      </a:pPr>
                      <a:endParaRPr lang="en-US" sz="2400" dirty="0">
                        <a:solidFill>
                          <a:srgbClr val="000000"/>
                        </a:solidFill>
                        <a:effectLst/>
                        <a:latin typeface="Calibri"/>
                        <a:ea typeface="Times New Roman"/>
                        <a:cs typeface="B Zar" pitchFamily="2" charset="-78"/>
                      </a:endParaRPr>
                    </a:p>
                  </a:txBody>
                  <a:tcPr marL="68580" marR="68580" marT="0" marB="0" anchor="ctr"/>
                </a:tc>
                <a:tc>
                  <a:txBody>
                    <a:bodyPr/>
                    <a:lstStyle/>
                    <a:p>
                      <a:pPr marL="0" marR="0" algn="ctr" rtl="0">
                        <a:spcBef>
                          <a:spcPts val="0"/>
                        </a:spcBef>
                        <a:spcAft>
                          <a:spcPts val="0"/>
                        </a:spcAft>
                      </a:pPr>
                      <a:endParaRPr lang="en-US" sz="2400" dirty="0">
                        <a:solidFill>
                          <a:srgbClr val="000000"/>
                        </a:solidFill>
                        <a:effectLst/>
                        <a:latin typeface="Calibri"/>
                        <a:ea typeface="Times New Roman"/>
                        <a:cs typeface="B Zar" pitchFamily="2" charset="-78"/>
                      </a:endParaRPr>
                    </a:p>
                  </a:txBody>
                  <a:tcPr marL="68580" marR="68580" marT="0" marB="0" anchor="ctr"/>
                </a:tc>
                <a:tc>
                  <a:txBody>
                    <a:bodyPr/>
                    <a:lstStyle/>
                    <a:p>
                      <a:pPr marL="0" marR="0" algn="ctr" rtl="0">
                        <a:spcBef>
                          <a:spcPts val="0"/>
                        </a:spcBef>
                        <a:spcAft>
                          <a:spcPts val="0"/>
                        </a:spcAft>
                      </a:pPr>
                      <a:endParaRPr lang="en-US" sz="2400" dirty="0">
                        <a:solidFill>
                          <a:srgbClr val="000000"/>
                        </a:solidFill>
                        <a:effectLst/>
                        <a:latin typeface="Calibri"/>
                        <a:ea typeface="Times New Roman"/>
                        <a:cs typeface="B Zar" pitchFamily="2" charset="-78"/>
                      </a:endParaRPr>
                    </a:p>
                  </a:txBody>
                  <a:tcPr marL="68580" marR="68580" marT="0" marB="0" anchor="ctr"/>
                </a:tc>
                <a:tc>
                  <a:txBody>
                    <a:bodyPr/>
                    <a:lstStyle/>
                    <a:p>
                      <a:pPr marL="0" marR="0" algn="ctr" rtl="1">
                        <a:spcBef>
                          <a:spcPts val="0"/>
                        </a:spcBef>
                        <a:spcAft>
                          <a:spcPts val="0"/>
                        </a:spcAft>
                      </a:pPr>
                      <a:r>
                        <a:rPr lang="fa-IR" sz="2400" dirty="0">
                          <a:effectLst/>
                          <a:cs typeface="B Nazanin" pitchFamily="2" charset="-78"/>
                        </a:rPr>
                        <a:t>ارزش ساختمان</a:t>
                      </a:r>
                      <a:endParaRPr lang="en-US" sz="2400" dirty="0">
                        <a:effectLst/>
                        <a:latin typeface="Times New Roman"/>
                        <a:ea typeface="Times New Roman"/>
                        <a:cs typeface="B Nazanin" pitchFamily="2" charset="-78"/>
                      </a:endParaRPr>
                    </a:p>
                  </a:txBody>
                  <a:tcPr marL="68580" marR="68580" marT="0" marB="0" anchor="ctr"/>
                </a:tc>
              </a:tr>
              <a:tr h="853440">
                <a:tc>
                  <a:txBody>
                    <a:bodyPr/>
                    <a:lstStyle/>
                    <a:p>
                      <a:pPr marL="0" marR="0" algn="ctr" rtl="0">
                        <a:spcBef>
                          <a:spcPts val="0"/>
                        </a:spcBef>
                        <a:spcAft>
                          <a:spcPts val="0"/>
                        </a:spcAft>
                      </a:pPr>
                      <a:endParaRPr lang="en-US" sz="2400">
                        <a:solidFill>
                          <a:srgbClr val="000000"/>
                        </a:solidFill>
                        <a:effectLst/>
                        <a:latin typeface="Calibri"/>
                        <a:ea typeface="Times New Roman"/>
                        <a:cs typeface="B Zar" pitchFamily="2" charset="-78"/>
                      </a:endParaRPr>
                    </a:p>
                  </a:txBody>
                  <a:tcPr marL="68580" marR="68580" marT="0" marB="0" anchor="ctr"/>
                </a:tc>
                <a:tc>
                  <a:txBody>
                    <a:bodyPr/>
                    <a:lstStyle/>
                    <a:p>
                      <a:pPr marL="0" marR="0" algn="ctr" rtl="0">
                        <a:spcBef>
                          <a:spcPts val="0"/>
                        </a:spcBef>
                        <a:spcAft>
                          <a:spcPts val="0"/>
                        </a:spcAft>
                      </a:pPr>
                      <a:endParaRPr lang="en-US" sz="2400" dirty="0">
                        <a:solidFill>
                          <a:srgbClr val="000000"/>
                        </a:solidFill>
                        <a:effectLst/>
                        <a:latin typeface="Calibri"/>
                        <a:ea typeface="Times New Roman"/>
                        <a:cs typeface="B Zar" pitchFamily="2" charset="-78"/>
                      </a:endParaRPr>
                    </a:p>
                  </a:txBody>
                  <a:tcPr marL="68580" marR="68580" marT="0" marB="0" anchor="ctr"/>
                </a:tc>
                <a:tc>
                  <a:txBody>
                    <a:bodyPr/>
                    <a:lstStyle/>
                    <a:p>
                      <a:pPr marL="0" marR="0" algn="ctr" rtl="1">
                        <a:spcBef>
                          <a:spcPts val="0"/>
                        </a:spcBef>
                        <a:spcAft>
                          <a:spcPts val="0"/>
                        </a:spcAft>
                      </a:pPr>
                      <a:r>
                        <a:rPr lang="fa-IR" sz="2400" dirty="0" smtClean="0">
                          <a:effectLst/>
                          <a:cs typeface="B Zar" pitchFamily="2" charset="-78"/>
                        </a:rPr>
                        <a:t>51/21</a:t>
                      </a:r>
                      <a:endParaRPr lang="en-US" sz="2400" dirty="0">
                        <a:effectLst/>
                        <a:latin typeface="Times New Roman"/>
                        <a:ea typeface="Times New Roman"/>
                        <a:cs typeface="B Zar" pitchFamily="2" charset="-78"/>
                      </a:endParaRPr>
                    </a:p>
                  </a:txBody>
                  <a:tcPr marL="68580" marR="68580" marT="0" marB="0" anchor="ctr"/>
                </a:tc>
                <a:tc>
                  <a:txBody>
                    <a:bodyPr/>
                    <a:lstStyle/>
                    <a:p>
                      <a:pPr marL="0" marR="0" algn="ctr" rtl="1">
                        <a:spcBef>
                          <a:spcPts val="0"/>
                        </a:spcBef>
                        <a:spcAft>
                          <a:spcPts val="0"/>
                        </a:spcAft>
                      </a:pPr>
                      <a:r>
                        <a:rPr lang="fa-IR" sz="2400" dirty="0">
                          <a:effectLst/>
                          <a:cs typeface="B Nazanin" pitchFamily="2" charset="-78"/>
                        </a:rPr>
                        <a:t>ارزش اوراق قرضه</a:t>
                      </a:r>
                      <a:endParaRPr lang="en-US" sz="2400" dirty="0">
                        <a:effectLst/>
                        <a:latin typeface="Times New Roman"/>
                        <a:ea typeface="Times New Roman"/>
                        <a:cs typeface="B Nazanin" pitchFamily="2" charset="-78"/>
                      </a:endParaRPr>
                    </a:p>
                  </a:txBody>
                  <a:tcPr marL="68580" marR="68580" marT="0" marB="0" anchor="ctr"/>
                </a:tc>
              </a:tr>
              <a:tr h="808891">
                <a:tc>
                  <a:txBody>
                    <a:bodyPr/>
                    <a:lstStyle/>
                    <a:p>
                      <a:pPr marL="0" marR="0" algn="ctr" rtl="0">
                        <a:spcBef>
                          <a:spcPts val="0"/>
                        </a:spcBef>
                        <a:spcAft>
                          <a:spcPts val="0"/>
                        </a:spcAft>
                      </a:pPr>
                      <a:endParaRPr lang="en-US" sz="2400" dirty="0">
                        <a:solidFill>
                          <a:srgbClr val="000000"/>
                        </a:solidFill>
                        <a:effectLst/>
                        <a:latin typeface="Calibri"/>
                        <a:ea typeface="Times New Roman"/>
                        <a:cs typeface="B Zar" pitchFamily="2" charset="-78"/>
                      </a:endParaRPr>
                    </a:p>
                  </a:txBody>
                  <a:tcPr marL="68580" marR="68580" marT="0" marB="0" anchor="ctr"/>
                </a:tc>
                <a:tc>
                  <a:txBody>
                    <a:bodyPr/>
                    <a:lstStyle/>
                    <a:p>
                      <a:pPr marL="0" marR="0" algn="ctr" rtl="0">
                        <a:spcBef>
                          <a:spcPts val="0"/>
                        </a:spcBef>
                        <a:spcAft>
                          <a:spcPts val="0"/>
                        </a:spcAft>
                      </a:pPr>
                      <a:endParaRPr lang="en-US" sz="2400" dirty="0">
                        <a:solidFill>
                          <a:srgbClr val="000000"/>
                        </a:solidFill>
                        <a:effectLst/>
                        <a:latin typeface="Calibri"/>
                        <a:ea typeface="Times New Roman"/>
                        <a:cs typeface="B Zar" pitchFamily="2" charset="-78"/>
                      </a:endParaRPr>
                    </a:p>
                  </a:txBody>
                  <a:tcPr marL="68580" marR="68580" marT="0" marB="0" anchor="ctr"/>
                </a:tc>
                <a:tc>
                  <a:txBody>
                    <a:bodyPr/>
                    <a:lstStyle/>
                    <a:p>
                      <a:pPr marL="0" marR="0" algn="ctr" rtl="0">
                        <a:spcBef>
                          <a:spcPts val="0"/>
                        </a:spcBef>
                        <a:spcAft>
                          <a:spcPts val="0"/>
                        </a:spcAft>
                      </a:pPr>
                      <a:endParaRPr lang="en-US" sz="2400" dirty="0">
                        <a:solidFill>
                          <a:srgbClr val="000000"/>
                        </a:solidFill>
                        <a:effectLst/>
                        <a:latin typeface="Calibri"/>
                        <a:ea typeface="Times New Roman"/>
                        <a:cs typeface="B Zar" pitchFamily="2" charset="-78"/>
                      </a:endParaRPr>
                    </a:p>
                  </a:txBody>
                  <a:tcPr marL="68580" marR="68580" marT="0" marB="0" anchor="ctr"/>
                </a:tc>
                <a:tc>
                  <a:txBody>
                    <a:bodyPr/>
                    <a:lstStyle/>
                    <a:p>
                      <a:pPr marL="0" marR="0" algn="ctr" rtl="1">
                        <a:spcBef>
                          <a:spcPts val="0"/>
                        </a:spcBef>
                        <a:spcAft>
                          <a:spcPts val="0"/>
                        </a:spcAft>
                      </a:pPr>
                      <a:r>
                        <a:rPr lang="fa-IR" sz="2400" dirty="0">
                          <a:effectLst/>
                          <a:cs typeface="B Nazanin" pitchFamily="2" charset="-78"/>
                        </a:rPr>
                        <a:t>سبد همسان</a:t>
                      </a:r>
                      <a:endParaRPr lang="en-US" sz="2400" dirty="0">
                        <a:effectLst/>
                        <a:latin typeface="Times New Roman"/>
                        <a:ea typeface="Times New Roman"/>
                        <a:cs typeface="B Nazanin" pitchFamily="2" charset="-78"/>
                      </a:endParaRPr>
                    </a:p>
                  </a:txBody>
                  <a:tcPr marL="68580" marR="68580" marT="0" marB="0" anchor="ctr"/>
                </a:tc>
              </a:tr>
            </a:tbl>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928094914"/>
              </p:ext>
            </p:extLst>
          </p:nvPr>
        </p:nvGraphicFramePr>
        <p:xfrm>
          <a:off x="624138" y="2708176"/>
          <a:ext cx="602167" cy="334537"/>
        </p:xfrm>
        <a:graphic>
          <a:graphicData uri="http://schemas.openxmlformats.org/presentationml/2006/ole">
            <mc:AlternateContent xmlns:mc="http://schemas.openxmlformats.org/markup-compatibility/2006">
              <mc:Choice xmlns:v="urn:schemas-microsoft-com:vml" Requires="v">
                <p:oleObj spid="_x0000_s1642" r:id="rId4" imgW="545626" imgH="304536" progId="Equation.DSMT4">
                  <p:embed/>
                </p:oleObj>
              </mc:Choice>
              <mc:Fallback>
                <p:oleObj r:id="rId4" imgW="545626" imgH="30453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138" y="2708176"/>
                        <a:ext cx="602167" cy="33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024987663"/>
              </p:ext>
            </p:extLst>
          </p:nvPr>
        </p:nvGraphicFramePr>
        <p:xfrm>
          <a:off x="2224338" y="2708176"/>
          <a:ext cx="1873404" cy="367990"/>
        </p:xfrm>
        <a:graphic>
          <a:graphicData uri="http://schemas.openxmlformats.org/presentationml/2006/ole">
            <mc:AlternateContent xmlns:mc="http://schemas.openxmlformats.org/markup-compatibility/2006">
              <mc:Choice xmlns:v="urn:schemas-microsoft-com:vml" Requires="v">
                <p:oleObj spid="_x0000_s1643" r:id="rId6" imgW="1548728" imgH="304668" progId="Equation.DSMT4">
                  <p:embed/>
                </p:oleObj>
              </mc:Choice>
              <mc:Fallback>
                <p:oleObj r:id="rId6" imgW="1548728" imgH="304668"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338" y="2708176"/>
                        <a:ext cx="1873404" cy="367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456982192"/>
              </p:ext>
            </p:extLst>
          </p:nvPr>
        </p:nvGraphicFramePr>
        <p:xfrm>
          <a:off x="4978689" y="2860576"/>
          <a:ext cx="669073" cy="284356"/>
        </p:xfrm>
        <a:graphic>
          <a:graphicData uri="http://schemas.openxmlformats.org/presentationml/2006/ole">
            <mc:AlternateContent xmlns:mc="http://schemas.openxmlformats.org/markup-compatibility/2006">
              <mc:Choice xmlns:v="urn:schemas-microsoft-com:vml" Requires="v">
                <p:oleObj spid="_x0000_s1644" r:id="rId8" imgW="672808" imgH="279279" progId="Equation.DSMT4">
                  <p:embed/>
                </p:oleObj>
              </mc:Choice>
              <mc:Fallback>
                <p:oleObj r:id="rId8" imgW="672808" imgH="27927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8689" y="2860576"/>
                        <a:ext cx="669073" cy="284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758861353"/>
              </p:ext>
            </p:extLst>
          </p:nvPr>
        </p:nvGraphicFramePr>
        <p:xfrm>
          <a:off x="2376738" y="3546376"/>
          <a:ext cx="886521" cy="351263"/>
        </p:xfrm>
        <a:graphic>
          <a:graphicData uri="http://schemas.openxmlformats.org/presentationml/2006/ole">
            <mc:AlternateContent xmlns:mc="http://schemas.openxmlformats.org/markup-compatibility/2006">
              <mc:Choice xmlns:v="urn:schemas-microsoft-com:vml" Requires="v">
                <p:oleObj spid="_x0000_s1645" r:id="rId10" imgW="774364" imgH="304668" progId="Equation.DSMT4">
                  <p:embed/>
                </p:oleObj>
              </mc:Choice>
              <mc:Fallback>
                <p:oleObj r:id="rId10" imgW="774364" imgH="304668"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6738" y="3546376"/>
                        <a:ext cx="886521" cy="351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889041299"/>
              </p:ext>
            </p:extLst>
          </p:nvPr>
        </p:nvGraphicFramePr>
        <p:xfrm>
          <a:off x="547938" y="3546376"/>
          <a:ext cx="1058334" cy="381000"/>
        </p:xfrm>
        <a:graphic>
          <a:graphicData uri="http://schemas.openxmlformats.org/presentationml/2006/ole">
            <mc:AlternateContent xmlns:mc="http://schemas.openxmlformats.org/markup-compatibility/2006">
              <mc:Choice xmlns:v="urn:schemas-microsoft-com:vml" Requires="v">
                <p:oleObj spid="_x0000_s1646" r:id="rId12" imgW="825142" imgH="304668" progId="Equation.DSMT4">
                  <p:embed/>
                </p:oleObj>
              </mc:Choice>
              <mc:Fallback>
                <p:oleObj r:id="rId12" imgW="825142" imgH="304668"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938" y="3546376"/>
                        <a:ext cx="1058334"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1287822"/>
              </p:ext>
            </p:extLst>
          </p:nvPr>
        </p:nvGraphicFramePr>
        <p:xfrm>
          <a:off x="4662738" y="3393976"/>
          <a:ext cx="1930400" cy="609600"/>
        </p:xfrm>
        <a:graphic>
          <a:graphicData uri="http://schemas.openxmlformats.org/presentationml/2006/ole">
            <mc:AlternateContent xmlns:mc="http://schemas.openxmlformats.org/markup-compatibility/2006">
              <mc:Choice xmlns:v="urn:schemas-microsoft-com:vml" Requires="v">
                <p:oleObj spid="_x0000_s1647" r:id="rId14" imgW="1892300" imgH="609600" progId="Equation.DSMT4">
                  <p:embed/>
                </p:oleObj>
              </mc:Choice>
              <mc:Fallback>
                <p:oleObj r:id="rId14" imgW="1892300" imgH="609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2738" y="3393976"/>
                        <a:ext cx="1930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075895113"/>
              </p:ext>
            </p:extLst>
          </p:nvPr>
        </p:nvGraphicFramePr>
        <p:xfrm>
          <a:off x="488467" y="4536976"/>
          <a:ext cx="1354871" cy="250902"/>
        </p:xfrm>
        <a:graphic>
          <a:graphicData uri="http://schemas.openxmlformats.org/presentationml/2006/ole">
            <mc:AlternateContent xmlns:mc="http://schemas.openxmlformats.org/markup-compatibility/2006">
              <mc:Choice xmlns:v="urn:schemas-microsoft-com:vml" Requires="v">
                <p:oleObj spid="_x0000_s1648" r:id="rId16" imgW="1079032" imgH="203112" progId="Equation.DSMT4">
                  <p:embed/>
                </p:oleObj>
              </mc:Choice>
              <mc:Fallback>
                <p:oleObj r:id="rId16" imgW="1079032" imgH="203112"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8467" y="4536976"/>
                        <a:ext cx="1354871" cy="250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410448701"/>
              </p:ext>
            </p:extLst>
          </p:nvPr>
        </p:nvGraphicFramePr>
        <p:xfrm>
          <a:off x="547938" y="5222776"/>
          <a:ext cx="1405054" cy="685800"/>
        </p:xfrm>
        <a:graphic>
          <a:graphicData uri="http://schemas.openxmlformats.org/presentationml/2006/ole">
            <mc:AlternateContent xmlns:mc="http://schemas.openxmlformats.org/markup-compatibility/2006">
              <mc:Choice xmlns:v="urn:schemas-microsoft-com:vml" Requires="v">
                <p:oleObj spid="_x0000_s1649" r:id="rId18" imgW="1257300" imgH="609600" progId="Equation.DSMT4">
                  <p:embed/>
                </p:oleObj>
              </mc:Choice>
              <mc:Fallback>
                <p:oleObj r:id="rId18" imgW="1257300" imgH="609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7938" y="5222776"/>
                        <a:ext cx="1405054"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947416933"/>
              </p:ext>
            </p:extLst>
          </p:nvPr>
        </p:nvGraphicFramePr>
        <p:xfrm>
          <a:off x="2452938" y="5222776"/>
          <a:ext cx="1589049" cy="702527"/>
        </p:xfrm>
        <a:graphic>
          <a:graphicData uri="http://schemas.openxmlformats.org/presentationml/2006/ole">
            <mc:AlternateContent xmlns:mc="http://schemas.openxmlformats.org/markup-compatibility/2006">
              <mc:Choice xmlns:v="urn:schemas-microsoft-com:vml" Requires="v">
                <p:oleObj spid="_x0000_s1650" r:id="rId20" imgW="1371600" imgH="609600" progId="Equation.DSMT4">
                  <p:embed/>
                </p:oleObj>
              </mc:Choice>
              <mc:Fallback>
                <p:oleObj r:id="rId20" imgW="1371600" imgH="609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52938" y="5222776"/>
                        <a:ext cx="1589049" cy="702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508876409"/>
              </p:ext>
            </p:extLst>
          </p:nvPr>
        </p:nvGraphicFramePr>
        <p:xfrm>
          <a:off x="4815138" y="5257412"/>
          <a:ext cx="1600200" cy="727364"/>
        </p:xfrm>
        <a:graphic>
          <a:graphicData uri="http://schemas.openxmlformats.org/presentationml/2006/ole">
            <mc:AlternateContent xmlns:mc="http://schemas.openxmlformats.org/markup-compatibility/2006">
              <mc:Choice xmlns:v="urn:schemas-microsoft-com:vml" Requires="v">
                <p:oleObj spid="_x0000_s1651" r:id="rId22" imgW="1524000" imgH="609600" progId="Equation.DSMT4">
                  <p:embed/>
                </p:oleObj>
              </mc:Choice>
              <mc:Fallback>
                <p:oleObj r:id="rId22" imgW="1524000" imgH="609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15138" y="5257412"/>
                        <a:ext cx="1600200" cy="727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847263606"/>
              </p:ext>
            </p:extLst>
          </p:nvPr>
        </p:nvGraphicFramePr>
        <p:xfrm>
          <a:off x="2376738" y="4536976"/>
          <a:ext cx="1354138" cy="250825"/>
        </p:xfrm>
        <a:graphic>
          <a:graphicData uri="http://schemas.openxmlformats.org/presentationml/2006/ole">
            <mc:AlternateContent xmlns:mc="http://schemas.openxmlformats.org/markup-compatibility/2006">
              <mc:Choice xmlns:v="urn:schemas-microsoft-com:vml" Requires="v">
                <p:oleObj spid="_x0000_s1652" r:id="rId24" imgW="1079032" imgH="203112" progId="Equation.DSMT4">
                  <p:embed/>
                </p:oleObj>
              </mc:Choice>
              <mc:Fallback>
                <p:oleObj r:id="rId24" imgW="1079032" imgH="203112"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76738" y="4536976"/>
                        <a:ext cx="13541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417117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4-4) اختیارات واقعی، </a:t>
            </a:r>
            <a:r>
              <a:rPr lang="fa-IR" sz="2400" dirty="0" smtClean="0">
                <a:cs typeface="B Nazanin" pitchFamily="2" charset="-78"/>
              </a:rPr>
              <a:t>مدل آربیتراژ، مثال</a:t>
            </a:r>
            <a:endParaRPr lang="en-US" sz="3200" dirty="0">
              <a:cs typeface="B Nazanin" pitchFamily="2" charset="-78"/>
            </a:endParaRPr>
          </a:p>
        </p:txBody>
      </p:sp>
      <p:sp>
        <p:nvSpPr>
          <p:cNvPr id="5" name="Rectangle 4"/>
          <p:cNvSpPr/>
          <p:nvPr/>
        </p:nvSpPr>
        <p:spPr>
          <a:xfrm>
            <a:off x="464987" y="1556792"/>
            <a:ext cx="8136904" cy="4480560"/>
          </a:xfrm>
          <a:prstGeom prst="rect">
            <a:avLst/>
          </a:prstGeom>
          <a:solidFill>
            <a:schemeClr val="accent5">
              <a:lumMod val="40000"/>
              <a:lumOff val="60000"/>
            </a:schemeClr>
          </a:solidFill>
        </p:spPr>
        <p:txBody>
          <a:bodyPr wrap="square">
            <a:spAutoFit/>
          </a:bodyPr>
          <a:lstStyle/>
          <a:p>
            <a:pPr marL="342900" indent="-342900" algn="justLow" rtl="1">
              <a:buFont typeface="Arial" pitchFamily="34" charset="0"/>
              <a:buChar char="•"/>
            </a:pPr>
            <a:r>
              <a:rPr lang="fa-IR" sz="2600" dirty="0" smtClean="0">
                <a:cs typeface="B Nazanin" pitchFamily="2" charset="-78"/>
              </a:rPr>
              <a:t>نتیجه</a:t>
            </a:r>
            <a:r>
              <a:rPr lang="fa-IR" sz="2600" dirty="0">
                <a:cs typeface="B Nazanin" pitchFamily="2" charset="-78"/>
              </a:rPr>
              <a:t>‌</a:t>
            </a:r>
            <a:r>
              <a:rPr lang="fa-IR" sz="2600" dirty="0" smtClean="0">
                <a:cs typeface="B Nazanin" pitchFamily="2" charset="-78"/>
              </a:rPr>
              <a:t>گیری: </a:t>
            </a:r>
            <a:r>
              <a:rPr lang="fa-IR" sz="2600" dirty="0">
                <a:cs typeface="B Nazanin" pitchFamily="2" charset="-78"/>
              </a:rPr>
              <a:t>اگر سبد سرمايه‌گذاري در هر حالت همان جريان‌هاي نقدي حاصل از اختيارمعامله را ايجاد مي‌كند، بايد ارزشي برابر ارزش روز اختيارمعامله نيز داشته باشد. ارزش سبد سرمايه‌گذاري 12/09 ميليون دلار است. بنابراين، اختيار صبركردن و ساخت‌وساز در سال بعد نيز بايد 12/09 ميليون دلار ارزش داشته باشد، نه 13/54 ميليون دلار. اين ارزش اختيار در واقع همان ارزش زمين است. </a:t>
            </a:r>
            <a:endParaRPr lang="da-DK" sz="2600" dirty="0" smtClean="0">
              <a:cs typeface="B Nazanin" pitchFamily="2" charset="-78"/>
            </a:endParaRPr>
          </a:p>
          <a:p>
            <a:pPr marL="342900" lvl="0" indent="-342900" algn="justLow" rtl="1">
              <a:buFont typeface="Arial" pitchFamily="34" charset="0"/>
              <a:buChar char="•"/>
            </a:pPr>
            <a:r>
              <a:rPr lang="fa-IR" sz="2600" dirty="0" smtClean="0">
                <a:cs typeface="B Nazanin" pitchFamily="2" charset="-78"/>
              </a:rPr>
              <a:t>نتیجۀ </a:t>
            </a:r>
            <a:r>
              <a:rPr lang="fa-IR" sz="2600" dirty="0" smtClean="0">
                <a:cs typeface="B Nazanin" pitchFamily="2" charset="-78"/>
              </a:rPr>
              <a:t>انحراف از قیمت: </a:t>
            </a:r>
            <a:r>
              <a:rPr lang="fa-IR" sz="2600" dirty="0">
                <a:cs typeface="B Nazanin" pitchFamily="2" charset="-78"/>
              </a:rPr>
              <a:t>اگر سبد سرمايه‌گذاري ارزشي غير از 12/09 ميليون دلار داشته باشد، در اقتصاد رويايي ما فرصت </a:t>
            </a:r>
            <a:r>
              <a:rPr lang="fa-IR" sz="2600" dirty="0" smtClean="0">
                <a:cs typeface="B Nazanin" pitchFamily="2" charset="-78"/>
              </a:rPr>
              <a:t>آربيتراژ </a:t>
            </a:r>
            <a:r>
              <a:rPr lang="fa-IR" sz="2600" dirty="0">
                <a:cs typeface="B Nazanin" pitchFamily="2" charset="-78"/>
              </a:rPr>
              <a:t>ايجاد خواهد شد. بدان معني كه سرمايه‌گذاران مي‌توانند بدون تحمل ريسك، بازده اضافي حاصل كنند. به عبارتي ديگر، شما در اين اقتصاد </a:t>
            </a:r>
            <a:r>
              <a:rPr lang="fa-IR" sz="2600" dirty="0" smtClean="0">
                <a:cs typeface="B Nazanin" pitchFamily="2" charset="-78"/>
              </a:rPr>
              <a:t>مي‌توانيد ماشين </a:t>
            </a:r>
            <a:r>
              <a:rPr lang="fa-IR" sz="2600" dirty="0">
                <a:cs typeface="B Nazanin" pitchFamily="2" charset="-78"/>
              </a:rPr>
              <a:t>توليدكنندۀ پول ايجاد </a:t>
            </a:r>
            <a:r>
              <a:rPr lang="fa-IR" sz="2600" dirty="0" smtClean="0">
                <a:cs typeface="B Nazanin" pitchFamily="2" charset="-78"/>
              </a:rPr>
              <a:t>كنيد</a:t>
            </a:r>
            <a:r>
              <a:rPr lang="da-DK" sz="2600" dirty="0" smtClean="0">
                <a:cs typeface="B Nazanin" pitchFamily="2" charset="-78"/>
              </a:rPr>
              <a:t>.</a:t>
            </a:r>
            <a:endParaRPr lang="en-US" sz="2600" dirty="0">
              <a:cs typeface="B Nazanin" pitchFamily="2" charset="-78"/>
            </a:endParaRPr>
          </a:p>
          <a:p>
            <a:pPr marL="342900" indent="-342900" algn="justLow" rtl="1">
              <a:buFont typeface="Arial" pitchFamily="34" charset="0"/>
              <a:buChar char="•"/>
            </a:pPr>
            <a:endParaRPr lang="en-US" sz="2600" dirty="0">
              <a:cs typeface="B Nazanin" pitchFamily="2" charset="-78"/>
            </a:endParaRPr>
          </a:p>
          <a:p>
            <a:pPr lvl="0" algn="justLow" rtl="1"/>
            <a:endParaRPr lang="en-US" sz="2600" dirty="0">
              <a:cs typeface="B Nazanin" pitchFamily="2" charset="-78"/>
            </a:endParaRPr>
          </a:p>
        </p:txBody>
      </p:sp>
    </p:spTree>
    <p:extLst>
      <p:ext uri="{BB962C8B-B14F-4D97-AF65-F5344CB8AC3E}">
        <p14:creationId xmlns:p14="http://schemas.microsoft.com/office/powerpoint/2010/main" val="1714131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4-4) اختیارات واقعی، </a:t>
            </a:r>
            <a:r>
              <a:rPr lang="fa-IR" sz="2400" dirty="0" smtClean="0">
                <a:cs typeface="B Nazanin" pitchFamily="2" charset="-78"/>
              </a:rPr>
              <a:t>مدل معادل مطمئن</a:t>
            </a:r>
            <a:endParaRPr lang="en-US" sz="3200" dirty="0">
              <a:cs typeface="B Nazanin" pitchFamily="2" charset="-78"/>
            </a:endParaRPr>
          </a:p>
        </p:txBody>
      </p:sp>
      <p:sp>
        <p:nvSpPr>
          <p:cNvPr id="5" name="Rectangle 4"/>
          <p:cNvSpPr/>
          <p:nvPr/>
        </p:nvSpPr>
        <p:spPr>
          <a:xfrm>
            <a:off x="464987" y="1556792"/>
            <a:ext cx="8136904" cy="1569660"/>
          </a:xfrm>
          <a:prstGeom prst="rect">
            <a:avLst/>
          </a:prstGeom>
          <a:solidFill>
            <a:schemeClr val="accent5">
              <a:lumMod val="40000"/>
              <a:lumOff val="60000"/>
            </a:schemeClr>
          </a:solidFill>
        </p:spPr>
        <p:txBody>
          <a:bodyPr wrap="square">
            <a:spAutoFit/>
          </a:bodyPr>
          <a:lstStyle/>
          <a:p>
            <a:pPr lvl="0" algn="just" rtl="1"/>
            <a:r>
              <a:rPr lang="fa-IR" sz="2400" dirty="0">
                <a:cs typeface="B Nazanin" pitchFamily="2" charset="-78"/>
              </a:rPr>
              <a:t>برای رسیدن به معادل مطمئن </a:t>
            </a:r>
            <a:r>
              <a:rPr lang="fa-IR" sz="2400" dirty="0" smtClean="0">
                <a:cs typeface="B Nazanin" pitchFamily="2" charset="-78"/>
              </a:rPr>
              <a:t>هر </a:t>
            </a:r>
            <a:r>
              <a:rPr lang="fa-IR" sz="2400" dirty="0" smtClean="0">
                <a:cs typeface="B Nazanin" pitchFamily="2" charset="-78"/>
              </a:rPr>
              <a:t>دارایی</a:t>
            </a:r>
            <a:r>
              <a:rPr lang="fa-IR" sz="2400" dirty="0">
                <a:cs typeface="B Nazanin" pitchFamily="2" charset="-78"/>
              </a:rPr>
              <a:t>، باید قیمت ریسک دارایی را از ارزش موردانتظار آن </a:t>
            </a:r>
            <a:r>
              <a:rPr lang="fa-IR" sz="2400" dirty="0" smtClean="0">
                <a:cs typeface="B Nazanin" pitchFamily="2" charset="-78"/>
              </a:rPr>
              <a:t>کسر </a:t>
            </a:r>
            <a:r>
              <a:rPr lang="fa-IR" sz="2400" dirty="0">
                <a:cs typeface="B Nazanin" pitchFamily="2" charset="-78"/>
              </a:rPr>
              <a:t>کنیم.</a:t>
            </a:r>
            <a:endParaRPr lang="en-US" sz="2400" dirty="0">
              <a:cs typeface="B Nazanin" pitchFamily="2" charset="-78"/>
            </a:endParaRPr>
          </a:p>
          <a:p>
            <a:pPr marL="342900" indent="-342900" algn="just" rtl="1">
              <a:buFont typeface="Arial" pitchFamily="34" charset="0"/>
              <a:buChar char="•"/>
            </a:pPr>
            <a:endParaRPr lang="en-US" sz="2400" dirty="0">
              <a:cs typeface="B Nazanin" pitchFamily="2" charset="-78"/>
            </a:endParaRPr>
          </a:p>
          <a:p>
            <a:pPr lvl="0" algn="just" rtl="1"/>
            <a:endParaRPr lang="en-US" sz="2400" dirty="0">
              <a:cs typeface="B Nazanin" pitchFamily="2" charset="-78"/>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673870589"/>
              </p:ext>
            </p:extLst>
          </p:nvPr>
        </p:nvGraphicFramePr>
        <p:xfrm>
          <a:off x="464986" y="2852936"/>
          <a:ext cx="8136905" cy="281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07234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4-4) اختیارات واقعی، </a:t>
            </a:r>
            <a:r>
              <a:rPr lang="fa-IR" sz="2400" dirty="0" smtClean="0">
                <a:cs typeface="B Nazanin" pitchFamily="2" charset="-78"/>
              </a:rPr>
              <a:t>مدل معادل </a:t>
            </a:r>
            <a:r>
              <a:rPr lang="fa-IR" sz="2400" dirty="0" smtClean="0">
                <a:cs typeface="B Nazanin" pitchFamily="2" charset="-78"/>
              </a:rPr>
              <a:t>مطمئن، ارزش</a:t>
            </a:r>
            <a:endParaRPr lang="en-US" sz="3200" dirty="0">
              <a:cs typeface="B Nazanin" pitchFamily="2" charset="-78"/>
            </a:endParaRPr>
          </a:p>
        </p:txBody>
      </p:sp>
      <p:sp>
        <p:nvSpPr>
          <p:cNvPr id="8" name="Rectangle 7"/>
          <p:cNvSpPr/>
          <p:nvPr/>
        </p:nvSpPr>
        <p:spPr>
          <a:xfrm>
            <a:off x="464987" y="1556792"/>
            <a:ext cx="8136904" cy="1200329"/>
          </a:xfrm>
          <a:prstGeom prst="rect">
            <a:avLst/>
          </a:prstGeom>
          <a:solidFill>
            <a:schemeClr val="accent5">
              <a:lumMod val="40000"/>
              <a:lumOff val="60000"/>
            </a:schemeClr>
          </a:solidFill>
        </p:spPr>
        <p:txBody>
          <a:bodyPr wrap="square">
            <a:spAutoFit/>
          </a:bodyPr>
          <a:lstStyle/>
          <a:p>
            <a:pPr lvl="0" algn="r"/>
            <a:r>
              <a:rPr lang="fa-IR" sz="2400" dirty="0">
                <a:cs typeface="B Nazanin" pitchFamily="2" charset="-78"/>
              </a:rPr>
              <a:t>در دنيايي كه فقط دو حالت براي آن متصوريم، ارزش اختيار خريد از رابطۀ زير به‌دست مي‌آيد</a:t>
            </a:r>
            <a:r>
              <a:rPr lang="fa-IR" sz="2400" dirty="0" smtClean="0">
                <a:cs typeface="B Nazanin" pitchFamily="2" charset="-78"/>
              </a:rPr>
              <a:t>:</a:t>
            </a:r>
            <a:endParaRPr lang="en-US" sz="2400" dirty="0">
              <a:cs typeface="B Nazanin" pitchFamily="2" charset="-78"/>
            </a:endParaRPr>
          </a:p>
          <a:p>
            <a:pPr lvl="0" algn="just" rtl="1"/>
            <a:endParaRPr lang="en-US" sz="2400" dirty="0">
              <a:cs typeface="B Nazanin" pitchFamily="2" charset="-78"/>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07917566"/>
              </p:ext>
            </p:extLst>
          </p:nvPr>
        </p:nvGraphicFramePr>
        <p:xfrm>
          <a:off x="1014745" y="3068960"/>
          <a:ext cx="7037388" cy="1981200"/>
        </p:xfrm>
        <a:graphic>
          <a:graphicData uri="http://schemas.openxmlformats.org/presentationml/2006/ole">
            <mc:AlternateContent xmlns:mc="http://schemas.openxmlformats.org/markup-compatibility/2006">
              <mc:Choice xmlns:v="urn:schemas-microsoft-com:vml" Requires="v">
                <p:oleObj spid="_x0000_s2106" r:id="rId4" imgW="3136900" imgH="876300" progId="Equation.DSMT4">
                  <p:embed/>
                </p:oleObj>
              </mc:Choice>
              <mc:Fallback>
                <p:oleObj r:id="rId4" imgW="3136900" imgH="8763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745" y="3068960"/>
                        <a:ext cx="7037388" cy="1981200"/>
                      </a:xfrm>
                      <a:prstGeom prst="rect">
                        <a:avLst/>
                      </a:prstGeom>
                      <a:solidFill>
                        <a:schemeClr val="accent5">
                          <a:lumMod val="40000"/>
                          <a:lumOff val="60000"/>
                        </a:schemeClr>
                      </a:solidFill>
                      <a:ln w="38100">
                        <a:solidFill>
                          <a:schemeClr val="accent5">
                            <a:lumMod val="50000"/>
                          </a:schemeClr>
                        </a:solidFill>
                      </a:ln>
                    </p:spPr>
                  </p:pic>
                </p:oleObj>
              </mc:Fallback>
            </mc:AlternateContent>
          </a:graphicData>
        </a:graphic>
      </p:graphicFrame>
    </p:spTree>
    <p:extLst>
      <p:ext uri="{BB962C8B-B14F-4D97-AF65-F5344CB8AC3E}">
        <p14:creationId xmlns:p14="http://schemas.microsoft.com/office/powerpoint/2010/main" val="12089487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4-4) اختیارات واقعی، </a:t>
            </a:r>
            <a:r>
              <a:rPr lang="fa-IR" sz="2400" dirty="0" smtClean="0">
                <a:cs typeface="B Nazanin" pitchFamily="2" charset="-78"/>
              </a:rPr>
              <a:t>مدل معادل مطمئن، مثال</a:t>
            </a:r>
            <a:endParaRPr lang="en-US" sz="3200" dirty="0">
              <a:cs typeface="B Nazanin" pitchFamily="2" charset="-7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08880883"/>
              </p:ext>
            </p:extLst>
          </p:nvPr>
        </p:nvGraphicFramePr>
        <p:xfrm>
          <a:off x="731838" y="2060848"/>
          <a:ext cx="4373562" cy="1101725"/>
        </p:xfrm>
        <a:graphic>
          <a:graphicData uri="http://schemas.openxmlformats.org/presentationml/2006/ole">
            <mc:AlternateContent xmlns:mc="http://schemas.openxmlformats.org/markup-compatibility/2006">
              <mc:Choice xmlns:v="urn:schemas-microsoft-com:vml" Requires="v">
                <p:oleObj spid="_x0000_s3186" r:id="rId4" imgW="3213100" imgH="812800" progId="Equation.DSMT4">
                  <p:embed/>
                </p:oleObj>
              </mc:Choice>
              <mc:Fallback>
                <p:oleObj r:id="rId4" imgW="3213100" imgH="8128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38" y="2060848"/>
                        <a:ext cx="437356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4718731"/>
              </p:ext>
            </p:extLst>
          </p:nvPr>
        </p:nvGraphicFramePr>
        <p:xfrm>
          <a:off x="762000" y="3874368"/>
          <a:ext cx="7539038" cy="1066800"/>
        </p:xfrm>
        <a:graphic>
          <a:graphicData uri="http://schemas.openxmlformats.org/presentationml/2006/ole">
            <mc:AlternateContent xmlns:mc="http://schemas.openxmlformats.org/markup-compatibility/2006">
              <mc:Choice xmlns:v="urn:schemas-microsoft-com:vml" Requires="v">
                <p:oleObj spid="_x0000_s3187" r:id="rId6" imgW="5613400" imgH="800100" progId="Equation.DSMT4">
                  <p:embed/>
                </p:oleObj>
              </mc:Choice>
              <mc:Fallback>
                <p:oleObj r:id="rId6" imgW="5613400" imgH="8001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874368"/>
                        <a:ext cx="75390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64193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4-4) اختیارات واقعی، </a:t>
            </a:r>
            <a:r>
              <a:rPr lang="fa-IR" sz="2400" dirty="0" smtClean="0">
                <a:cs typeface="B Nazanin" pitchFamily="2" charset="-78"/>
              </a:rPr>
              <a:t>مدل معادل مطمئن، مثال</a:t>
            </a:r>
            <a:endParaRPr lang="en-US" sz="3200" dirty="0">
              <a:cs typeface="B Nazanin" pitchFamily="2" charset="-78"/>
            </a:endParaRPr>
          </a:p>
        </p:txBody>
      </p:sp>
      <p:grpSp>
        <p:nvGrpSpPr>
          <p:cNvPr id="5" name="Group 4"/>
          <p:cNvGrpSpPr>
            <a:grpSpLocks/>
          </p:cNvGrpSpPr>
          <p:nvPr/>
        </p:nvGrpSpPr>
        <p:grpSpPr bwMode="auto">
          <a:xfrm>
            <a:off x="561975" y="1676400"/>
            <a:ext cx="7743825" cy="4697499"/>
            <a:chOff x="0" y="0"/>
            <a:chExt cx="50006" cy="26765"/>
          </a:xfrm>
        </p:grpSpPr>
        <p:cxnSp>
          <p:nvCxnSpPr>
            <p:cNvPr id="6" name="Straight Arrow Connector 5"/>
            <p:cNvCxnSpPr>
              <a:cxnSpLocks noChangeShapeType="1"/>
            </p:cNvCxnSpPr>
            <p:nvPr/>
          </p:nvCxnSpPr>
          <p:spPr bwMode="auto">
            <a:xfrm>
              <a:off x="6381" y="21240"/>
              <a:ext cx="39910" cy="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a:off x="6381" y="285"/>
              <a:ext cx="0" cy="20955"/>
            </a:xfrm>
            <a:prstGeom prst="straightConnector1">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cxnSp>
        <p:cxnSp>
          <p:nvCxnSpPr>
            <p:cNvPr id="8" name="Straight Connector 7"/>
            <p:cNvCxnSpPr/>
            <p:nvPr/>
          </p:nvCxnSpPr>
          <p:spPr bwMode="auto">
            <a:xfrm flipV="1">
              <a:off x="6381" y="2571"/>
              <a:ext cx="37624" cy="157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 name="Text Box 53"/>
            <p:cNvSpPr txBox="1">
              <a:spLocks noChangeArrowheads="1"/>
            </p:cNvSpPr>
            <p:nvPr/>
          </p:nvSpPr>
          <p:spPr bwMode="auto">
            <a:xfrm>
              <a:off x="15240" y="21145"/>
              <a:ext cx="8382"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80000"/>
                </a:lnSpc>
                <a:spcBef>
                  <a:spcPts val="0"/>
                </a:spcBef>
                <a:spcAft>
                  <a:spcPts val="1000"/>
                </a:spcAft>
              </a:pPr>
              <a:r>
                <a:rPr lang="fa-IR" sz="1600" dirty="0">
                  <a:effectLst/>
                  <a:latin typeface="Calibri"/>
                  <a:ea typeface="Calibri"/>
                  <a:cs typeface="B Nazanin" pitchFamily="2" charset="-78"/>
                </a:rPr>
                <a:t>ساختمان</a:t>
              </a:r>
              <a:endParaRPr lang="en-US" sz="1600" dirty="0">
                <a:effectLst/>
                <a:latin typeface="Calibri"/>
                <a:ea typeface="Calibri"/>
                <a:cs typeface="B Nazanin" pitchFamily="2" charset="-78"/>
              </a:endParaRPr>
            </a:p>
            <a:p>
              <a:pPr marL="0" marR="0" algn="ctr">
                <a:lnSpc>
                  <a:spcPct val="80000"/>
                </a:lnSpc>
                <a:spcBef>
                  <a:spcPts val="0"/>
                </a:spcBef>
                <a:spcAft>
                  <a:spcPts val="1000"/>
                </a:spcAft>
              </a:pPr>
              <a:r>
                <a:rPr lang="fa-IR" sz="1600" dirty="0">
                  <a:effectLst/>
                  <a:latin typeface="Calibri"/>
                  <a:ea typeface="Calibri"/>
                  <a:cs typeface="B Nazanin" pitchFamily="2" charset="-78"/>
                </a:rPr>
                <a:t>دامنک</a:t>
              </a:r>
              <a:r>
                <a:rPr lang="fa-IR" sz="1600" dirty="0">
                  <a:effectLst/>
                  <a:latin typeface="Calibri"/>
                  <a:ea typeface="Calibri"/>
                  <a:cs typeface="B Zar"/>
                </a:rPr>
                <a:t> </a:t>
              </a:r>
              <a:r>
                <a:rPr lang="fa-IR" sz="1600" dirty="0">
                  <a:effectLst/>
                  <a:latin typeface="Calibri"/>
                  <a:ea typeface="Calibri"/>
                  <a:cs typeface="B Nazanin" pitchFamily="2" charset="-78"/>
                </a:rPr>
                <a:t>37</a:t>
              </a:r>
              <a:r>
                <a:rPr lang="fa-IR" sz="1600" dirty="0">
                  <a:effectLst/>
                  <a:latin typeface="Calibri"/>
                  <a:ea typeface="Calibri"/>
                  <a:cs typeface="B Zar"/>
                </a:rPr>
                <a:t>%</a:t>
              </a:r>
              <a:endParaRPr lang="en-US" sz="1600" dirty="0">
                <a:effectLst/>
                <a:latin typeface="Calibri"/>
                <a:ea typeface="Calibri"/>
                <a:cs typeface="Arial"/>
              </a:endParaRPr>
            </a:p>
            <a:p>
              <a:pPr marL="0" marR="0">
                <a:lnSpc>
                  <a:spcPct val="80000"/>
                </a:lnSpc>
                <a:spcBef>
                  <a:spcPts val="0"/>
                </a:spcBef>
                <a:spcAft>
                  <a:spcPts val="1000"/>
                </a:spcAft>
              </a:pPr>
              <a:r>
                <a:rPr lang="en-US" sz="1600" dirty="0">
                  <a:effectLst/>
                  <a:latin typeface="Calibri"/>
                  <a:ea typeface="Calibri"/>
                  <a:cs typeface="B Zar"/>
                </a:rPr>
                <a:t> </a:t>
              </a:r>
              <a:endParaRPr lang="en-US" sz="1600" dirty="0">
                <a:effectLst/>
                <a:latin typeface="Calibri"/>
                <a:ea typeface="Calibri"/>
                <a:cs typeface="Arial"/>
              </a:endParaRPr>
            </a:p>
          </p:txBody>
        </p:sp>
        <p:sp>
          <p:nvSpPr>
            <p:cNvPr id="10" name="Text Box 54"/>
            <p:cNvSpPr txBox="1">
              <a:spLocks noChangeArrowheads="1"/>
            </p:cNvSpPr>
            <p:nvPr/>
          </p:nvSpPr>
          <p:spPr bwMode="auto">
            <a:xfrm>
              <a:off x="33147" y="21336"/>
              <a:ext cx="9779" cy="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80000"/>
                </a:lnSpc>
                <a:spcBef>
                  <a:spcPts val="0"/>
                </a:spcBef>
                <a:spcAft>
                  <a:spcPts val="1000"/>
                </a:spcAft>
              </a:pPr>
              <a:r>
                <a:rPr lang="fa-IR" sz="1600" dirty="0">
                  <a:effectLst/>
                  <a:latin typeface="Calibri"/>
                  <a:ea typeface="Calibri"/>
                  <a:cs typeface="B Nazanin" pitchFamily="2" charset="-78"/>
                </a:rPr>
                <a:t>اختیار ساخت‌وساز</a:t>
              </a:r>
              <a:endParaRPr lang="en-US" sz="1600" dirty="0">
                <a:effectLst/>
                <a:latin typeface="Calibri"/>
                <a:ea typeface="Calibri"/>
                <a:cs typeface="B Nazanin" pitchFamily="2" charset="-78"/>
              </a:endParaRPr>
            </a:p>
            <a:p>
              <a:pPr marL="0" marR="0" algn="ctr">
                <a:lnSpc>
                  <a:spcPct val="80000"/>
                </a:lnSpc>
                <a:spcBef>
                  <a:spcPts val="0"/>
                </a:spcBef>
                <a:spcAft>
                  <a:spcPts val="1000"/>
                </a:spcAft>
              </a:pPr>
              <a:r>
                <a:rPr lang="fa-IR" sz="1600" dirty="0">
                  <a:effectLst/>
                  <a:latin typeface="Calibri"/>
                  <a:ea typeface="Calibri"/>
                  <a:cs typeface="B Nazanin" pitchFamily="2" charset="-78"/>
                </a:rPr>
                <a:t>دامنک 192%</a:t>
              </a:r>
              <a:endParaRPr lang="en-US" sz="1600" dirty="0">
                <a:effectLst/>
                <a:latin typeface="Calibri"/>
                <a:ea typeface="Calibri"/>
                <a:cs typeface="B Nazanin" pitchFamily="2" charset="-78"/>
              </a:endParaRPr>
            </a:p>
            <a:p>
              <a:pPr marL="0" marR="0">
                <a:lnSpc>
                  <a:spcPct val="80000"/>
                </a:lnSpc>
                <a:spcBef>
                  <a:spcPts val="0"/>
                </a:spcBef>
                <a:spcAft>
                  <a:spcPts val="1000"/>
                </a:spcAft>
              </a:pPr>
              <a:r>
                <a:rPr lang="fa-IR" sz="1600" dirty="0">
                  <a:effectLst/>
                  <a:latin typeface="Calibri"/>
                  <a:ea typeface="Calibri"/>
                  <a:cs typeface="B Zar"/>
                </a:rPr>
                <a:t> </a:t>
              </a:r>
              <a:endParaRPr lang="en-US" sz="1600" dirty="0">
                <a:effectLst/>
                <a:latin typeface="Calibri"/>
                <a:ea typeface="Calibri"/>
                <a:cs typeface="Arial"/>
              </a:endParaRPr>
            </a:p>
            <a:p>
              <a:pPr marL="0" marR="0">
                <a:lnSpc>
                  <a:spcPct val="80000"/>
                </a:lnSpc>
                <a:spcBef>
                  <a:spcPts val="0"/>
                </a:spcBef>
                <a:spcAft>
                  <a:spcPts val="1000"/>
                </a:spcAft>
              </a:pPr>
              <a:r>
                <a:rPr lang="en-US" sz="1600" dirty="0">
                  <a:effectLst/>
                  <a:latin typeface="Calibri"/>
                  <a:ea typeface="Calibri"/>
                  <a:cs typeface="B Zar"/>
                </a:rPr>
                <a:t> </a:t>
              </a:r>
              <a:endParaRPr lang="en-US" sz="1600" dirty="0">
                <a:effectLst/>
                <a:latin typeface="Calibri"/>
                <a:ea typeface="Calibri"/>
                <a:cs typeface="Arial"/>
              </a:endParaRPr>
            </a:p>
          </p:txBody>
        </p:sp>
        <p:sp>
          <p:nvSpPr>
            <p:cNvPr id="11" name="Text Box 55"/>
            <p:cNvSpPr txBox="1">
              <a:spLocks noChangeArrowheads="1"/>
            </p:cNvSpPr>
            <p:nvPr/>
          </p:nvSpPr>
          <p:spPr bwMode="auto">
            <a:xfrm>
              <a:off x="1714" y="16573"/>
              <a:ext cx="6001"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rtl="1">
                <a:lnSpc>
                  <a:spcPct val="80000"/>
                </a:lnSpc>
                <a:spcBef>
                  <a:spcPts val="0"/>
                </a:spcBef>
                <a:spcAft>
                  <a:spcPts val="1000"/>
                </a:spcAft>
              </a:pPr>
              <a:r>
                <a:rPr lang="fa-IR" sz="1600" dirty="0">
                  <a:effectLst/>
                  <a:latin typeface="Calibri"/>
                  <a:ea typeface="Calibri"/>
                  <a:cs typeface="B Zar"/>
                </a:rPr>
                <a:t>   </a:t>
              </a:r>
              <a:r>
                <a:rPr lang="fa-IR" sz="1600" dirty="0">
                  <a:effectLst/>
                  <a:latin typeface="Calibri"/>
                  <a:ea typeface="Calibri"/>
                  <a:cs typeface="B Nazanin" pitchFamily="2" charset="-78"/>
                </a:rPr>
                <a:t>3%</a:t>
              </a:r>
              <a:r>
                <a:rPr lang="en-US" sz="1600" i="1" dirty="0" err="1">
                  <a:effectLst/>
                  <a:latin typeface="Times New Roman" pitchFamily="18" charset="0"/>
                  <a:ea typeface="Calibri"/>
                  <a:cs typeface="Times New Roman" pitchFamily="18" charset="0"/>
                </a:rPr>
                <a:t>r</a:t>
              </a:r>
              <a:r>
                <a:rPr lang="en-US" sz="1600" i="1" baseline="-25000" dirty="0" err="1">
                  <a:effectLst/>
                  <a:latin typeface="Times New Roman" pitchFamily="18" charset="0"/>
                  <a:ea typeface="Calibri"/>
                  <a:cs typeface="Times New Roman" pitchFamily="18" charset="0"/>
                </a:rPr>
                <a:t>f</a:t>
              </a:r>
              <a:r>
                <a:rPr lang="en-US" sz="1600" dirty="0">
                  <a:effectLst/>
                  <a:latin typeface="Calibri"/>
                  <a:ea typeface="Calibri"/>
                  <a:cs typeface="B Zar"/>
                </a:rPr>
                <a:t>= </a:t>
              </a:r>
              <a:endParaRPr lang="en-US" sz="1600" dirty="0">
                <a:effectLst/>
                <a:latin typeface="Calibri"/>
                <a:ea typeface="Calibri"/>
                <a:cs typeface="Arial"/>
              </a:endParaRPr>
            </a:p>
          </p:txBody>
        </p:sp>
        <p:sp>
          <p:nvSpPr>
            <p:cNvPr id="12" name="Text Box 56"/>
            <p:cNvSpPr txBox="1">
              <a:spLocks noChangeArrowheads="1"/>
            </p:cNvSpPr>
            <p:nvPr/>
          </p:nvSpPr>
          <p:spPr bwMode="auto">
            <a:xfrm>
              <a:off x="3333" y="11430"/>
              <a:ext cx="3474"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rtl="1">
                <a:lnSpc>
                  <a:spcPct val="80000"/>
                </a:lnSpc>
                <a:spcBef>
                  <a:spcPts val="0"/>
                </a:spcBef>
                <a:spcAft>
                  <a:spcPts val="1000"/>
                </a:spcAft>
              </a:pPr>
              <a:r>
                <a:rPr lang="fa-IR" sz="1600" dirty="0">
                  <a:effectLst/>
                  <a:latin typeface="Calibri"/>
                  <a:ea typeface="Calibri"/>
                  <a:cs typeface="B Nazanin" pitchFamily="2" charset="-78"/>
                </a:rPr>
                <a:t>9%</a:t>
              </a:r>
              <a:endParaRPr lang="en-US" sz="1600" dirty="0">
                <a:effectLst/>
                <a:latin typeface="Calibri"/>
                <a:ea typeface="Calibri"/>
                <a:cs typeface="B Nazanin" pitchFamily="2" charset="-78"/>
              </a:endParaRPr>
            </a:p>
          </p:txBody>
        </p:sp>
        <p:sp>
          <p:nvSpPr>
            <p:cNvPr id="13" name="Text Box 57"/>
            <p:cNvSpPr txBox="1">
              <a:spLocks noChangeArrowheads="1"/>
            </p:cNvSpPr>
            <p:nvPr/>
          </p:nvSpPr>
          <p:spPr bwMode="auto">
            <a:xfrm>
              <a:off x="2190" y="3524"/>
              <a:ext cx="5118"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rtl="1">
                <a:lnSpc>
                  <a:spcPct val="80000"/>
                </a:lnSpc>
                <a:spcBef>
                  <a:spcPts val="0"/>
                </a:spcBef>
                <a:spcAft>
                  <a:spcPts val="1000"/>
                </a:spcAft>
              </a:pPr>
              <a:r>
                <a:rPr lang="fa-IR" sz="1600" dirty="0">
                  <a:effectLst/>
                  <a:latin typeface="Calibri"/>
                  <a:ea typeface="Calibri"/>
                  <a:cs typeface="B Nazanin" pitchFamily="2" charset="-78"/>
                </a:rPr>
                <a:t>4/34</a:t>
              </a:r>
              <a:r>
                <a:rPr lang="fa-IR" sz="1600" dirty="0">
                  <a:effectLst/>
                  <a:latin typeface="Calibri"/>
                  <a:ea typeface="Calibri"/>
                  <a:cs typeface="B Zar"/>
                </a:rPr>
                <a:t>%</a:t>
              </a:r>
              <a:endParaRPr lang="en-US" sz="1600" dirty="0">
                <a:effectLst/>
                <a:latin typeface="Calibri"/>
                <a:ea typeface="Calibri"/>
                <a:cs typeface="Arial"/>
              </a:endParaRPr>
            </a:p>
          </p:txBody>
        </p:sp>
        <p:cxnSp>
          <p:nvCxnSpPr>
            <p:cNvPr id="14" name="Straight Connector 13"/>
            <p:cNvCxnSpPr/>
            <p:nvPr/>
          </p:nvCxnSpPr>
          <p:spPr bwMode="auto">
            <a:xfrm flipV="1">
              <a:off x="19431" y="12858"/>
              <a:ext cx="95" cy="8382"/>
            </a:xfrm>
            <a:prstGeom prst="line">
              <a:avLst/>
            </a:prstGeom>
            <a:noFill/>
            <a:ln w="9525">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15" name="Straight Connector 14"/>
            <p:cNvCxnSpPr/>
            <p:nvPr/>
          </p:nvCxnSpPr>
          <p:spPr bwMode="auto">
            <a:xfrm>
              <a:off x="6381" y="12858"/>
              <a:ext cx="13145" cy="0"/>
            </a:xfrm>
            <a:prstGeom prst="line">
              <a:avLst/>
            </a:prstGeom>
            <a:noFill/>
            <a:ln w="9525">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16" name="Straight Connector 15"/>
            <p:cNvCxnSpPr/>
            <p:nvPr/>
          </p:nvCxnSpPr>
          <p:spPr bwMode="auto">
            <a:xfrm>
              <a:off x="6381" y="4762"/>
              <a:ext cx="32671" cy="0"/>
            </a:xfrm>
            <a:prstGeom prst="line">
              <a:avLst/>
            </a:prstGeom>
            <a:noFill/>
            <a:ln w="9525">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17" name="Straight Connector 16"/>
            <p:cNvCxnSpPr/>
            <p:nvPr/>
          </p:nvCxnSpPr>
          <p:spPr bwMode="auto">
            <a:xfrm flipH="1" flipV="1">
              <a:off x="38957" y="4762"/>
              <a:ext cx="95" cy="16478"/>
            </a:xfrm>
            <a:prstGeom prst="line">
              <a:avLst/>
            </a:prstGeom>
            <a:noFill/>
            <a:ln w="9525">
              <a:solidFill>
                <a:srgbClr val="000000"/>
              </a:solidFill>
              <a:prstDash val="sysDash"/>
              <a:round/>
              <a:headEnd/>
              <a:tailEnd/>
            </a:ln>
            <a:extLst>
              <a:ext uri="{909E8E84-426E-40DD-AFC4-6F175D3DCCD1}">
                <a14:hiddenFill xmlns:a14="http://schemas.microsoft.com/office/drawing/2010/main">
                  <a:noFill/>
                </a14:hiddenFill>
              </a:ext>
            </a:extLst>
          </p:spPr>
        </p:cxnSp>
        <p:sp>
          <p:nvSpPr>
            <p:cNvPr id="18" name="Right Brace 17"/>
            <p:cNvSpPr>
              <a:spLocks/>
            </p:cNvSpPr>
            <p:nvPr/>
          </p:nvSpPr>
          <p:spPr bwMode="auto">
            <a:xfrm>
              <a:off x="39719" y="5619"/>
              <a:ext cx="857" cy="12097"/>
            </a:xfrm>
            <a:prstGeom prst="rightBrace">
              <a:avLst>
                <a:gd name="adj1" fmla="val 836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sz="1600"/>
            </a:p>
          </p:txBody>
        </p:sp>
        <p:cxnSp>
          <p:nvCxnSpPr>
            <p:cNvPr id="19" name="Straight Connector 18"/>
            <p:cNvCxnSpPr/>
            <p:nvPr/>
          </p:nvCxnSpPr>
          <p:spPr bwMode="auto">
            <a:xfrm>
              <a:off x="6381" y="18288"/>
              <a:ext cx="32576" cy="0"/>
            </a:xfrm>
            <a:prstGeom prst="line">
              <a:avLst/>
            </a:prstGeom>
            <a:noFill/>
            <a:ln w="9525">
              <a:solidFill>
                <a:srgbClr val="000000"/>
              </a:solidFill>
              <a:prstDash val="sysDash"/>
              <a:round/>
              <a:headEnd/>
              <a:tailEnd/>
            </a:ln>
            <a:extLst>
              <a:ext uri="{909E8E84-426E-40DD-AFC4-6F175D3DCCD1}">
                <a14:hiddenFill xmlns:a14="http://schemas.microsoft.com/office/drawing/2010/main">
                  <a:noFill/>
                </a14:hiddenFill>
              </a:ext>
            </a:extLst>
          </p:spPr>
        </p:cxnSp>
        <p:sp>
          <p:nvSpPr>
            <p:cNvPr id="20" name="Text Box 64"/>
            <p:cNvSpPr txBox="1">
              <a:spLocks noChangeArrowheads="1"/>
            </p:cNvSpPr>
            <p:nvPr/>
          </p:nvSpPr>
          <p:spPr bwMode="auto">
            <a:xfrm>
              <a:off x="39814" y="10191"/>
              <a:ext cx="5715" cy="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80000"/>
                </a:lnSpc>
                <a:spcBef>
                  <a:spcPts val="0"/>
                </a:spcBef>
                <a:spcAft>
                  <a:spcPts val="1000"/>
                </a:spcAft>
              </a:pPr>
              <a:r>
                <a:rPr lang="en-US" sz="1600" i="1" dirty="0">
                  <a:effectLst/>
                  <a:latin typeface="Times New Roman" pitchFamily="18" charset="0"/>
                  <a:ea typeface="Calibri"/>
                  <a:cs typeface="Times New Roman" pitchFamily="18" charset="0"/>
                </a:rPr>
                <a:t>E(RP</a:t>
              </a:r>
              <a:r>
                <a:rPr lang="en-US" sz="1600" i="1" dirty="0">
                  <a:effectLst/>
                  <a:latin typeface="Calibri"/>
                  <a:ea typeface="Calibri"/>
                  <a:cs typeface="B Zar"/>
                </a:rPr>
                <a:t>)</a:t>
              </a:r>
              <a:endParaRPr lang="en-US" sz="1600" i="1" dirty="0">
                <a:effectLst/>
                <a:latin typeface="Calibri"/>
                <a:ea typeface="Calibri"/>
                <a:cs typeface="Arial"/>
              </a:endParaRPr>
            </a:p>
          </p:txBody>
        </p:sp>
        <p:sp>
          <p:nvSpPr>
            <p:cNvPr id="21" name="Text Box 65"/>
            <p:cNvSpPr txBox="1">
              <a:spLocks noChangeArrowheads="1"/>
            </p:cNvSpPr>
            <p:nvPr/>
          </p:nvSpPr>
          <p:spPr bwMode="auto">
            <a:xfrm>
              <a:off x="44291" y="22288"/>
              <a:ext cx="5715" cy="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80000"/>
                </a:lnSpc>
                <a:spcBef>
                  <a:spcPts val="0"/>
                </a:spcBef>
                <a:spcAft>
                  <a:spcPts val="1000"/>
                </a:spcAft>
              </a:pPr>
              <a:r>
                <a:rPr lang="fa-IR" sz="1600" dirty="0">
                  <a:effectLst/>
                  <a:latin typeface="Calibri"/>
                  <a:ea typeface="Calibri"/>
                  <a:cs typeface="B Nazanin" pitchFamily="2" charset="-78"/>
                </a:rPr>
                <a:t>ریسک</a:t>
              </a:r>
              <a:endParaRPr lang="en-US" sz="1600" dirty="0">
                <a:effectLst/>
                <a:latin typeface="Calibri"/>
                <a:ea typeface="Calibri"/>
                <a:cs typeface="B Nazanin" pitchFamily="2" charset="-78"/>
              </a:endParaRPr>
            </a:p>
          </p:txBody>
        </p:sp>
        <p:sp>
          <p:nvSpPr>
            <p:cNvPr id="22" name="Text Box 66"/>
            <p:cNvSpPr txBox="1">
              <a:spLocks noChangeArrowheads="1"/>
            </p:cNvSpPr>
            <p:nvPr/>
          </p:nvSpPr>
          <p:spPr bwMode="auto">
            <a:xfrm>
              <a:off x="0" y="0"/>
              <a:ext cx="5715" cy="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80000"/>
                </a:lnSpc>
                <a:spcBef>
                  <a:spcPts val="0"/>
                </a:spcBef>
                <a:spcAft>
                  <a:spcPts val="1000"/>
                </a:spcAft>
              </a:pPr>
              <a:r>
                <a:rPr lang="fa-IR" sz="1600" dirty="0">
                  <a:effectLst/>
                  <a:latin typeface="Calibri"/>
                  <a:ea typeface="Calibri"/>
                  <a:cs typeface="B Nazanin" pitchFamily="2" charset="-78"/>
                </a:rPr>
                <a:t>بازده</a:t>
              </a:r>
              <a:endParaRPr lang="en-US" sz="1600" dirty="0">
                <a:effectLst/>
                <a:latin typeface="Calibri"/>
                <a:ea typeface="Calibri"/>
                <a:cs typeface="B Nazanin" pitchFamily="2" charset="-78"/>
              </a:endParaRPr>
            </a:p>
          </p:txBody>
        </p:sp>
      </p:grpSp>
    </p:spTree>
    <p:extLst>
      <p:ext uri="{BB962C8B-B14F-4D97-AF65-F5344CB8AC3E}">
        <p14:creationId xmlns:p14="http://schemas.microsoft.com/office/powerpoint/2010/main" val="19579442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5) سایر موضوعات مرتبط با املاک و مستغلات</a:t>
            </a:r>
            <a:endParaRPr lang="en-US" sz="3600" dirty="0">
              <a:cs typeface="B Nazanin" pitchFamily="2" charset="-7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86" y="2492896"/>
            <a:ext cx="5914944" cy="3312368"/>
          </a:xfrm>
          <a:prstGeom prst="rect">
            <a:avLst/>
          </a:prstGeom>
        </p:spPr>
      </p:pic>
      <p:sp>
        <p:nvSpPr>
          <p:cNvPr id="11" name="Rectangle 10"/>
          <p:cNvSpPr/>
          <p:nvPr/>
        </p:nvSpPr>
        <p:spPr>
          <a:xfrm>
            <a:off x="5868144" y="1664326"/>
            <a:ext cx="2736304" cy="3017520"/>
          </a:xfrm>
          <a:prstGeom prst="rect">
            <a:avLst/>
          </a:prstGeom>
          <a:solidFill>
            <a:schemeClr val="accent5">
              <a:lumMod val="40000"/>
              <a:lumOff val="60000"/>
            </a:schemeClr>
          </a:solidFill>
        </p:spPr>
        <p:txBody>
          <a:bodyPr wrap="square">
            <a:spAutoFit/>
          </a:bodyPr>
          <a:lstStyle/>
          <a:p>
            <a:pPr algn="ctr" rtl="1">
              <a:defRPr/>
            </a:pPr>
            <a:r>
              <a:rPr lang="fa-IR" sz="3200" b="1" dirty="0" smtClean="0">
                <a:cs typeface="B Nazanin" pitchFamily="2" charset="-78"/>
              </a:rPr>
              <a:t>املاک و مستغلات</a:t>
            </a:r>
          </a:p>
          <a:p>
            <a:pPr algn="ctr" rtl="1">
              <a:defRPr/>
            </a:pPr>
            <a:r>
              <a:rPr lang="fa-IR" sz="3200" dirty="0" smtClean="0">
                <a:cs typeface="B Nazanin" pitchFamily="2" charset="-78"/>
              </a:rPr>
              <a:t>و</a:t>
            </a:r>
            <a:endParaRPr lang="fa-IR" sz="3200" dirty="0">
              <a:cs typeface="B Nazanin" pitchFamily="2" charset="-78"/>
            </a:endParaRPr>
          </a:p>
          <a:p>
            <a:pPr algn="ctr" rtl="1">
              <a:defRPr/>
            </a:pPr>
            <a:r>
              <a:rPr lang="fa-IR" sz="3200" dirty="0" smtClean="0">
                <a:cs typeface="B Nazanin" pitchFamily="2" charset="-78"/>
              </a:rPr>
              <a:t>اقتصاد کلان </a:t>
            </a:r>
          </a:p>
          <a:p>
            <a:pPr algn="ctr" rtl="1">
              <a:defRPr/>
            </a:pPr>
            <a:r>
              <a:rPr lang="fa-IR" sz="3200" dirty="0" smtClean="0">
                <a:cs typeface="B Nazanin" pitchFamily="2" charset="-78"/>
              </a:rPr>
              <a:t>مالیات</a:t>
            </a:r>
          </a:p>
          <a:p>
            <a:pPr algn="ctr" rtl="1">
              <a:defRPr/>
            </a:pPr>
            <a:r>
              <a:rPr lang="fa-IR" sz="3200" dirty="0" smtClean="0">
                <a:cs typeface="B Nazanin" pitchFamily="2" charset="-78"/>
              </a:rPr>
              <a:t>واسطه</a:t>
            </a:r>
            <a:r>
              <a:rPr lang="fa-IR" sz="3200" dirty="0">
                <a:cs typeface="B Nazanin" pitchFamily="2" charset="-78"/>
              </a:rPr>
              <a:t>‌</a:t>
            </a:r>
            <a:r>
              <a:rPr lang="fa-IR" sz="3200" dirty="0" smtClean="0">
                <a:cs typeface="B Nazanin" pitchFamily="2" charset="-78"/>
              </a:rPr>
              <a:t>گری</a:t>
            </a:r>
          </a:p>
          <a:p>
            <a:pPr algn="ctr" rtl="1">
              <a:defRPr/>
            </a:pPr>
            <a:r>
              <a:rPr lang="fa-IR" sz="3200" dirty="0" smtClean="0">
                <a:cs typeface="B Nazanin" pitchFamily="2" charset="-78"/>
              </a:rPr>
              <a:t>شفاف</a:t>
            </a:r>
            <a:r>
              <a:rPr lang="fa-IR" sz="3200" dirty="0">
                <a:cs typeface="B Nazanin" pitchFamily="2" charset="-78"/>
              </a:rPr>
              <a:t>‌</a:t>
            </a:r>
            <a:r>
              <a:rPr lang="fa-IR" sz="3200" dirty="0" smtClean="0">
                <a:cs typeface="B Nazanin" pitchFamily="2" charset="-78"/>
              </a:rPr>
              <a:t>سازی</a:t>
            </a:r>
            <a:endParaRPr lang="da-DK" sz="3200" dirty="0" smtClean="0">
              <a:cs typeface="B Nazanin" pitchFamily="2" charset="-78"/>
            </a:endParaRPr>
          </a:p>
          <a:p>
            <a:pPr algn="ctr" rtl="1">
              <a:defRPr/>
            </a:pPr>
            <a:endParaRPr lang="fa-IR" sz="3200" dirty="0" smtClean="0">
              <a:cs typeface="B Nazanin" pitchFamily="2" charset="-78"/>
            </a:endParaRPr>
          </a:p>
          <a:p>
            <a:pPr algn="ctr" rtl="1">
              <a:defRPr/>
            </a:pPr>
            <a:endParaRPr lang="fa-IR" sz="3200" dirty="0">
              <a:solidFill>
                <a:srgbClr val="FF0000"/>
              </a:solidFill>
              <a:cs typeface="B Nazanin" pitchFamily="2" charset="-78"/>
            </a:endParaRPr>
          </a:p>
        </p:txBody>
      </p:sp>
    </p:spTree>
    <p:extLst>
      <p:ext uri="{BB962C8B-B14F-4D97-AF65-F5344CB8AC3E}">
        <p14:creationId xmlns:p14="http://schemas.microsoft.com/office/powerpoint/2010/main" val="740054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1-5) اقتصاد کلان املاک </a:t>
            </a:r>
            <a:r>
              <a:rPr lang="fa-IR" sz="3600" dirty="0" smtClean="0">
                <a:cs typeface="B Nazanin" pitchFamily="2" charset="-78"/>
              </a:rPr>
              <a:t>و</a:t>
            </a:r>
            <a:r>
              <a:rPr lang="da-DK" sz="3600" dirty="0" smtClean="0">
                <a:cs typeface="B Nazanin" pitchFamily="2" charset="-78"/>
              </a:rPr>
              <a:t> </a:t>
            </a:r>
            <a:r>
              <a:rPr lang="fa-IR" sz="3600" dirty="0" smtClean="0">
                <a:cs typeface="B Nazanin" pitchFamily="2" charset="-78"/>
              </a:rPr>
              <a:t>مستغلات</a:t>
            </a:r>
            <a:endParaRPr lang="en-US" sz="3600" dirty="0">
              <a:cs typeface="B Nazani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725429311"/>
              </p:ext>
            </p:extLst>
          </p:nvPr>
        </p:nvGraphicFramePr>
        <p:xfrm>
          <a:off x="395536" y="1844824"/>
          <a:ext cx="8496944" cy="3746032"/>
        </p:xfrm>
        <a:graphic>
          <a:graphicData uri="http://schemas.openxmlformats.org/drawingml/2006/table">
            <a:tbl>
              <a:tblPr rtl="1">
                <a:tableStyleId>{775DCB02-9BB8-47FD-8907-85C794F793BA}</a:tableStyleId>
              </a:tblPr>
              <a:tblGrid>
                <a:gridCol w="5684586"/>
                <a:gridCol w="2812358"/>
              </a:tblGrid>
              <a:tr h="521164">
                <a:tc gridSpan="2">
                  <a:txBody>
                    <a:bodyPr/>
                    <a:lstStyle/>
                    <a:p>
                      <a:pPr algn="ctr" rtl="1">
                        <a:lnSpc>
                          <a:spcPct val="115000"/>
                        </a:lnSpc>
                        <a:spcAft>
                          <a:spcPts val="0"/>
                        </a:spcAft>
                      </a:pPr>
                      <a:r>
                        <a:rPr lang="fa-IR" sz="2400" b="1" dirty="0">
                          <a:cs typeface="B Nazanin" pitchFamily="2" charset="-78"/>
                        </a:rPr>
                        <a:t>طي 3 </a:t>
                      </a:r>
                      <a:r>
                        <a:rPr lang="fa-IR" sz="2400" b="1" dirty="0" smtClean="0">
                          <a:cs typeface="B Nazanin" pitchFamily="2" charset="-78"/>
                        </a:rPr>
                        <a:t>دهۀ </a:t>
                      </a:r>
                      <a:r>
                        <a:rPr lang="fa-IR" sz="2400" b="1" dirty="0">
                          <a:cs typeface="B Nazanin" pitchFamily="2" charset="-78"/>
                        </a:rPr>
                        <a:t>گذشته</a:t>
                      </a:r>
                      <a:endParaRPr lang="en-US" sz="2400" b="1" dirty="0">
                        <a:latin typeface="Times New Roman"/>
                        <a:ea typeface="Times New Roman"/>
                        <a:cs typeface="B Nazanin" pitchFamily="2" charset="-78"/>
                      </a:endParaRPr>
                    </a:p>
                  </a:txBody>
                  <a:tcPr marL="68580" marR="68580" marT="0" marB="0" anchor="ctr">
                    <a:solidFill>
                      <a:srgbClr val="FF0000"/>
                    </a:solidFill>
                  </a:tcPr>
                </a:tc>
                <a:tc hMerge="1">
                  <a:txBody>
                    <a:bodyPr/>
                    <a:lstStyle/>
                    <a:p>
                      <a:pPr algn="ctr" rtl="1">
                        <a:lnSpc>
                          <a:spcPct val="115000"/>
                        </a:lnSpc>
                        <a:spcAft>
                          <a:spcPts val="0"/>
                        </a:spcAft>
                      </a:pPr>
                      <a:endParaRPr lang="en-US" sz="2400" b="1" dirty="0">
                        <a:latin typeface="Times New Roman"/>
                        <a:ea typeface="Times New Roman"/>
                        <a:cs typeface="B Nazanin" pitchFamily="2" charset="-78"/>
                      </a:endParaRPr>
                    </a:p>
                  </a:txBody>
                  <a:tcPr marL="68580" marR="68580" marT="0" marB="0" anchor="ctr">
                    <a:solidFill>
                      <a:srgbClr val="FF0000"/>
                    </a:solidFill>
                  </a:tcPr>
                </a:tc>
              </a:tr>
              <a:tr h="537478">
                <a:tc>
                  <a:txBody>
                    <a:bodyPr/>
                    <a:lstStyle/>
                    <a:p>
                      <a:pPr algn="r" rtl="1">
                        <a:lnSpc>
                          <a:spcPct val="115000"/>
                        </a:lnSpc>
                        <a:spcAft>
                          <a:spcPts val="0"/>
                        </a:spcAft>
                      </a:pPr>
                      <a:r>
                        <a:rPr lang="ar-SA" sz="2400" dirty="0">
                          <a:cs typeface="B Nazanin" pitchFamily="2" charset="-78"/>
                        </a:rPr>
                        <a:t>سهم </a:t>
                      </a:r>
                      <a:r>
                        <a:rPr lang="fa-IR" sz="2400" dirty="0" smtClean="0">
                          <a:cs typeface="B Nazanin" pitchFamily="2" charset="-78"/>
                        </a:rPr>
                        <a:t>سرمايه‌</a:t>
                      </a:r>
                      <a:r>
                        <a:rPr lang="fa-IR" sz="2400" baseline="0" dirty="0" smtClean="0">
                          <a:cs typeface="B Nazanin" pitchFamily="2" charset="-78"/>
                        </a:rPr>
                        <a:t>گذاري </a:t>
                      </a:r>
                      <a:r>
                        <a:rPr lang="ar-SA" sz="2400" dirty="0" smtClean="0">
                          <a:cs typeface="B Nazanin" pitchFamily="2" charset="-78"/>
                        </a:rPr>
                        <a:t>مسكن </a:t>
                      </a:r>
                      <a:r>
                        <a:rPr lang="ar-SA" sz="2400" dirty="0">
                          <a:cs typeface="B Nazanin" pitchFamily="2" charset="-78"/>
                        </a:rPr>
                        <a:t>از تشكيل </a:t>
                      </a:r>
                      <a:r>
                        <a:rPr lang="ar-SA" sz="2400" dirty="0" smtClean="0">
                          <a:cs typeface="B Nazanin" pitchFamily="2" charset="-78"/>
                        </a:rPr>
                        <a:t>سرماي</a:t>
                      </a:r>
                      <a:r>
                        <a:rPr lang="fa-IR" sz="2400" dirty="0" smtClean="0">
                          <a:cs typeface="B Nazanin" pitchFamily="2" charset="-78"/>
                        </a:rPr>
                        <a:t>ۀ</a:t>
                      </a:r>
                      <a:r>
                        <a:rPr lang="ar-SA" sz="2400" dirty="0" smtClean="0">
                          <a:cs typeface="B Nazanin" pitchFamily="2" charset="-78"/>
                        </a:rPr>
                        <a:t> </a:t>
                      </a:r>
                      <a:r>
                        <a:rPr lang="ar-SA" sz="2400" dirty="0">
                          <a:cs typeface="B Nazanin" pitchFamily="2" charset="-78"/>
                        </a:rPr>
                        <a:t>ثابت</a:t>
                      </a:r>
                      <a:endParaRPr lang="en-US" sz="2400" dirty="0">
                        <a:latin typeface="Times New Roman"/>
                        <a:ea typeface="Times New Roman"/>
                        <a:cs typeface="B Nazanin" pitchFamily="2" charset="-78"/>
                      </a:endParaRPr>
                    </a:p>
                  </a:txBody>
                  <a:tcPr marL="68580" marR="68580" marT="0" marB="0">
                    <a:solidFill>
                      <a:schemeClr val="accent5">
                        <a:lumMod val="40000"/>
                        <a:lumOff val="60000"/>
                      </a:schemeClr>
                    </a:solidFill>
                  </a:tcPr>
                </a:tc>
                <a:tc>
                  <a:txBody>
                    <a:bodyPr/>
                    <a:lstStyle/>
                    <a:p>
                      <a:pPr indent="252095" algn="ctr" rtl="1">
                        <a:lnSpc>
                          <a:spcPct val="130000"/>
                        </a:lnSpc>
                        <a:spcAft>
                          <a:spcPts val="0"/>
                        </a:spcAft>
                        <a:tabLst>
                          <a:tab pos="2533650" algn="l"/>
                          <a:tab pos="2743200" algn="l"/>
                          <a:tab pos="2847975" algn="l"/>
                          <a:tab pos="3448050" algn="l"/>
                          <a:tab pos="3800475" algn="l"/>
                          <a:tab pos="3914775" algn="l"/>
                          <a:tab pos="4577080" algn="l"/>
                          <a:tab pos="6120130" algn="r"/>
                        </a:tabLst>
                      </a:pPr>
                      <a:r>
                        <a:rPr lang="fa-IR" sz="2400" dirty="0">
                          <a:cs typeface="B Nazanin" pitchFamily="2" charset="-78"/>
                        </a:rPr>
                        <a:t>20</a:t>
                      </a:r>
                      <a:r>
                        <a:rPr lang="ar-SA" sz="2400" dirty="0">
                          <a:cs typeface="B Nazanin" pitchFamily="2" charset="-78"/>
                        </a:rPr>
                        <a:t> الي </a:t>
                      </a:r>
                      <a:r>
                        <a:rPr lang="fa-IR" sz="2400" dirty="0" smtClean="0">
                          <a:cs typeface="B Nazanin" pitchFamily="2" charset="-78"/>
                        </a:rPr>
                        <a:t>35</a:t>
                      </a:r>
                      <a:r>
                        <a:rPr lang="ar-SA" sz="2400" dirty="0" smtClean="0">
                          <a:cs typeface="B Nazanin" pitchFamily="2" charset="-78"/>
                        </a:rPr>
                        <a:t> </a:t>
                      </a:r>
                      <a:r>
                        <a:rPr lang="ar-SA" sz="2400" dirty="0">
                          <a:cs typeface="B Nazanin" pitchFamily="2" charset="-78"/>
                        </a:rPr>
                        <a:t>درصد</a:t>
                      </a:r>
                      <a:endParaRPr lang="en-US" sz="2400" dirty="0">
                        <a:latin typeface="Times New Roman"/>
                        <a:ea typeface="Times New Roman"/>
                        <a:cs typeface="B Nazanin" pitchFamily="2" charset="-78"/>
                      </a:endParaRPr>
                    </a:p>
                  </a:txBody>
                  <a:tcPr marL="68580" marR="68580" marT="0" marB="0" anchor="ctr">
                    <a:solidFill>
                      <a:schemeClr val="accent5">
                        <a:lumMod val="40000"/>
                        <a:lumOff val="60000"/>
                      </a:schemeClr>
                    </a:solidFill>
                  </a:tcPr>
                </a:tc>
              </a:tr>
              <a:tr h="537478">
                <a:tc>
                  <a:txBody>
                    <a:bodyPr/>
                    <a:lstStyle/>
                    <a:p>
                      <a:pPr algn="r" rtl="1">
                        <a:lnSpc>
                          <a:spcPct val="115000"/>
                        </a:lnSpc>
                        <a:spcAft>
                          <a:spcPts val="0"/>
                        </a:spcAft>
                      </a:pPr>
                      <a:r>
                        <a:rPr lang="ar-SA" sz="2400" dirty="0">
                          <a:cs typeface="B Nazanin" pitchFamily="2" charset="-78"/>
                        </a:rPr>
                        <a:t>سهم مسكن از اشتغال مستقيم كشور</a:t>
                      </a:r>
                      <a:endParaRPr lang="en-US" sz="2400" dirty="0">
                        <a:latin typeface="Times New Roman"/>
                        <a:ea typeface="Times New Roman"/>
                        <a:cs typeface="B Nazanin" pitchFamily="2" charset="-78"/>
                      </a:endParaRPr>
                    </a:p>
                  </a:txBody>
                  <a:tcPr marL="68580" marR="68580" marT="0" marB="0">
                    <a:solidFill>
                      <a:schemeClr val="accent5">
                        <a:lumMod val="40000"/>
                        <a:lumOff val="60000"/>
                      </a:schemeClr>
                    </a:solidFill>
                  </a:tcPr>
                </a:tc>
                <a:tc>
                  <a:txBody>
                    <a:bodyPr/>
                    <a:lstStyle/>
                    <a:p>
                      <a:pPr indent="252095" algn="ctr" rtl="1">
                        <a:lnSpc>
                          <a:spcPct val="130000"/>
                        </a:lnSpc>
                        <a:spcAft>
                          <a:spcPts val="0"/>
                        </a:spcAft>
                        <a:tabLst>
                          <a:tab pos="2533650" algn="l"/>
                          <a:tab pos="2743200" algn="l"/>
                          <a:tab pos="2847975" algn="l"/>
                          <a:tab pos="3448050" algn="l"/>
                          <a:tab pos="3800475" algn="l"/>
                          <a:tab pos="3914775" algn="l"/>
                          <a:tab pos="4577080" algn="l"/>
                          <a:tab pos="6120130" algn="r"/>
                        </a:tabLst>
                      </a:pPr>
                      <a:r>
                        <a:rPr lang="ar-SA" sz="2400" dirty="0" smtClean="0">
                          <a:cs typeface="B Nazanin" pitchFamily="2" charset="-78"/>
                        </a:rPr>
                        <a:t>حدود</a:t>
                      </a:r>
                      <a:r>
                        <a:rPr lang="fa-IR" sz="2400" dirty="0" smtClean="0">
                          <a:cs typeface="B Nazanin" pitchFamily="2" charset="-78"/>
                        </a:rPr>
                        <a:t>اً</a:t>
                      </a:r>
                      <a:r>
                        <a:rPr lang="ar-SA" sz="2400" dirty="0" smtClean="0">
                          <a:cs typeface="B Nazanin" pitchFamily="2" charset="-78"/>
                        </a:rPr>
                        <a:t> </a:t>
                      </a:r>
                      <a:r>
                        <a:rPr lang="fa-IR" sz="2400" dirty="0">
                          <a:cs typeface="B Nazanin" pitchFamily="2" charset="-78"/>
                        </a:rPr>
                        <a:t>12</a:t>
                      </a:r>
                      <a:r>
                        <a:rPr lang="ar-SA" sz="2400" dirty="0">
                          <a:cs typeface="B Nazanin" pitchFamily="2" charset="-78"/>
                        </a:rPr>
                        <a:t> درصد</a:t>
                      </a:r>
                      <a:endParaRPr lang="en-US" sz="2400" dirty="0">
                        <a:latin typeface="Times New Roman"/>
                        <a:ea typeface="Times New Roman"/>
                        <a:cs typeface="B Nazanin" pitchFamily="2" charset="-78"/>
                      </a:endParaRPr>
                    </a:p>
                  </a:txBody>
                  <a:tcPr marL="68580" marR="68580" marT="0" marB="0" anchor="ctr">
                    <a:solidFill>
                      <a:schemeClr val="accent5">
                        <a:lumMod val="40000"/>
                        <a:lumOff val="60000"/>
                      </a:schemeClr>
                    </a:solidFill>
                  </a:tcPr>
                </a:tc>
              </a:tr>
              <a:tr h="537478">
                <a:tc>
                  <a:txBody>
                    <a:bodyPr/>
                    <a:lstStyle/>
                    <a:p>
                      <a:pPr algn="r" rtl="1">
                        <a:lnSpc>
                          <a:spcPct val="115000"/>
                        </a:lnSpc>
                        <a:spcAft>
                          <a:spcPts val="0"/>
                        </a:spcAft>
                      </a:pPr>
                      <a:r>
                        <a:rPr lang="ar-SA" sz="2400" dirty="0">
                          <a:cs typeface="B Nazanin" pitchFamily="2" charset="-78"/>
                        </a:rPr>
                        <a:t>سهم </a:t>
                      </a:r>
                      <a:r>
                        <a:rPr lang="fa-IR" sz="2400" dirty="0" smtClean="0">
                          <a:cs typeface="B Nazanin" pitchFamily="2" charset="-78"/>
                        </a:rPr>
                        <a:t>تسهيلات بخش </a:t>
                      </a:r>
                      <a:r>
                        <a:rPr lang="ar-SA" sz="2400" dirty="0" smtClean="0">
                          <a:cs typeface="B Nazanin" pitchFamily="2" charset="-78"/>
                        </a:rPr>
                        <a:t>مسكن </a:t>
                      </a:r>
                      <a:r>
                        <a:rPr lang="ar-SA" sz="2400" dirty="0">
                          <a:cs typeface="B Nazanin" pitchFamily="2" charset="-78"/>
                        </a:rPr>
                        <a:t>از تسهيلات بانكي</a:t>
                      </a:r>
                      <a:endParaRPr lang="en-US" sz="2400" dirty="0">
                        <a:latin typeface="Times New Roman"/>
                        <a:ea typeface="Times New Roman"/>
                        <a:cs typeface="B Nazanin" pitchFamily="2" charset="-78"/>
                      </a:endParaRPr>
                    </a:p>
                  </a:txBody>
                  <a:tcPr marL="68580" marR="68580" marT="0" marB="0">
                    <a:solidFill>
                      <a:schemeClr val="accent5">
                        <a:lumMod val="40000"/>
                        <a:lumOff val="60000"/>
                      </a:schemeClr>
                    </a:solidFill>
                  </a:tcPr>
                </a:tc>
                <a:tc>
                  <a:txBody>
                    <a:bodyPr/>
                    <a:lstStyle/>
                    <a:p>
                      <a:pPr indent="252095" algn="ctr" rtl="1">
                        <a:lnSpc>
                          <a:spcPct val="130000"/>
                        </a:lnSpc>
                        <a:spcAft>
                          <a:spcPts val="0"/>
                        </a:spcAft>
                        <a:tabLst>
                          <a:tab pos="2533650" algn="l"/>
                          <a:tab pos="2743200" algn="l"/>
                          <a:tab pos="2847975" algn="l"/>
                          <a:tab pos="3448050" algn="l"/>
                          <a:tab pos="3800475" algn="l"/>
                          <a:tab pos="3914775" algn="l"/>
                          <a:tab pos="4577080" algn="l"/>
                          <a:tab pos="6120130" algn="r"/>
                        </a:tabLst>
                      </a:pPr>
                      <a:r>
                        <a:rPr lang="fa-IR" sz="2400" dirty="0">
                          <a:cs typeface="B Nazanin" pitchFamily="2" charset="-78"/>
                        </a:rPr>
                        <a:t>21</a:t>
                      </a:r>
                      <a:r>
                        <a:rPr lang="ar-SA" sz="2400" dirty="0">
                          <a:cs typeface="B Nazanin" pitchFamily="2" charset="-78"/>
                        </a:rPr>
                        <a:t> الي </a:t>
                      </a:r>
                      <a:r>
                        <a:rPr lang="fa-IR" sz="2400" dirty="0" smtClean="0">
                          <a:cs typeface="B Nazanin" pitchFamily="2" charset="-78"/>
                        </a:rPr>
                        <a:t>30</a:t>
                      </a:r>
                      <a:r>
                        <a:rPr lang="ar-SA" sz="2400" dirty="0" smtClean="0">
                          <a:cs typeface="B Nazanin" pitchFamily="2" charset="-78"/>
                        </a:rPr>
                        <a:t> </a:t>
                      </a:r>
                      <a:r>
                        <a:rPr lang="ar-SA" sz="2400" dirty="0">
                          <a:cs typeface="B Nazanin" pitchFamily="2" charset="-78"/>
                        </a:rPr>
                        <a:t>درصد</a:t>
                      </a:r>
                      <a:endParaRPr lang="en-US" sz="2400" dirty="0">
                        <a:latin typeface="Times New Roman"/>
                        <a:ea typeface="Times New Roman"/>
                        <a:cs typeface="B Nazanin" pitchFamily="2" charset="-78"/>
                      </a:endParaRPr>
                    </a:p>
                  </a:txBody>
                  <a:tcPr marL="68580" marR="68580" marT="0" marB="0" anchor="ctr">
                    <a:solidFill>
                      <a:schemeClr val="accent5">
                        <a:lumMod val="40000"/>
                        <a:lumOff val="60000"/>
                      </a:schemeClr>
                    </a:solidFill>
                  </a:tcPr>
                </a:tc>
              </a:tr>
              <a:tr h="537478">
                <a:tc>
                  <a:txBody>
                    <a:bodyPr/>
                    <a:lstStyle/>
                    <a:p>
                      <a:pPr algn="r" rtl="1">
                        <a:lnSpc>
                          <a:spcPct val="115000"/>
                        </a:lnSpc>
                        <a:spcAft>
                          <a:spcPts val="0"/>
                        </a:spcAft>
                      </a:pPr>
                      <a:r>
                        <a:rPr lang="ar-SA" sz="2400" dirty="0">
                          <a:cs typeface="B Nazanin" pitchFamily="2" charset="-78"/>
                        </a:rPr>
                        <a:t>سهم مسكن از كل نقدينگي كشور</a:t>
                      </a:r>
                      <a:endParaRPr lang="en-US" sz="2400" dirty="0">
                        <a:latin typeface="Times New Roman"/>
                        <a:ea typeface="Times New Roman"/>
                        <a:cs typeface="B Nazanin" pitchFamily="2" charset="-78"/>
                      </a:endParaRPr>
                    </a:p>
                  </a:txBody>
                  <a:tcPr marL="68580" marR="68580" marT="0" marB="0">
                    <a:solidFill>
                      <a:schemeClr val="accent5">
                        <a:lumMod val="40000"/>
                        <a:lumOff val="60000"/>
                      </a:schemeClr>
                    </a:solidFill>
                  </a:tcPr>
                </a:tc>
                <a:tc>
                  <a:txBody>
                    <a:bodyPr/>
                    <a:lstStyle/>
                    <a:p>
                      <a:pPr indent="252095" algn="ctr" rtl="1">
                        <a:lnSpc>
                          <a:spcPct val="130000"/>
                        </a:lnSpc>
                        <a:spcAft>
                          <a:spcPts val="0"/>
                        </a:spcAft>
                        <a:tabLst>
                          <a:tab pos="2533650" algn="l"/>
                          <a:tab pos="2743200" algn="l"/>
                          <a:tab pos="2847975" algn="l"/>
                          <a:tab pos="3448050" algn="l"/>
                          <a:tab pos="3800475" algn="l"/>
                          <a:tab pos="3914775" algn="l"/>
                          <a:tab pos="4577080" algn="l"/>
                          <a:tab pos="6120130" algn="r"/>
                        </a:tabLst>
                      </a:pPr>
                      <a:r>
                        <a:rPr lang="fa-IR" sz="2400" dirty="0">
                          <a:cs typeface="B Nazanin" pitchFamily="2" charset="-78"/>
                        </a:rPr>
                        <a:t>20</a:t>
                      </a:r>
                      <a:r>
                        <a:rPr lang="ar-SA" sz="2400" dirty="0">
                          <a:cs typeface="B Nazanin" pitchFamily="2" charset="-78"/>
                        </a:rPr>
                        <a:t> الي </a:t>
                      </a:r>
                      <a:r>
                        <a:rPr lang="fa-IR" sz="2400" dirty="0">
                          <a:cs typeface="B Nazanin" pitchFamily="2" charset="-78"/>
                        </a:rPr>
                        <a:t>30</a:t>
                      </a:r>
                      <a:r>
                        <a:rPr lang="ar-SA" sz="2400" dirty="0">
                          <a:cs typeface="B Nazanin" pitchFamily="2" charset="-78"/>
                        </a:rPr>
                        <a:t> درصد</a:t>
                      </a:r>
                      <a:endParaRPr lang="en-US" sz="2400" dirty="0">
                        <a:latin typeface="Times New Roman"/>
                        <a:ea typeface="Times New Roman"/>
                        <a:cs typeface="B Nazanin" pitchFamily="2" charset="-78"/>
                      </a:endParaRPr>
                    </a:p>
                  </a:txBody>
                  <a:tcPr marL="68580" marR="68580" marT="0" marB="0" anchor="ctr">
                    <a:solidFill>
                      <a:schemeClr val="accent5">
                        <a:lumMod val="40000"/>
                        <a:lumOff val="60000"/>
                      </a:schemeClr>
                    </a:solidFill>
                  </a:tcPr>
                </a:tc>
              </a:tr>
              <a:tr h="537478">
                <a:tc>
                  <a:txBody>
                    <a:bodyPr/>
                    <a:lstStyle/>
                    <a:p>
                      <a:pPr algn="r" rtl="1">
                        <a:lnSpc>
                          <a:spcPct val="115000"/>
                        </a:lnSpc>
                        <a:spcAft>
                          <a:spcPts val="0"/>
                        </a:spcAft>
                      </a:pPr>
                      <a:r>
                        <a:rPr lang="ar-SA" sz="2400" dirty="0">
                          <a:cs typeface="B Nazanin" pitchFamily="2" charset="-78"/>
                        </a:rPr>
                        <a:t>سهم دولت از كل سرمايه‌گذاري بخش مسكن</a:t>
                      </a:r>
                      <a:endParaRPr lang="en-US" sz="2400" dirty="0">
                        <a:latin typeface="Times New Roman"/>
                        <a:ea typeface="Times New Roman"/>
                        <a:cs typeface="B Nazanin" pitchFamily="2" charset="-78"/>
                      </a:endParaRPr>
                    </a:p>
                  </a:txBody>
                  <a:tcPr marL="68580" marR="68580" marT="0" marB="0">
                    <a:solidFill>
                      <a:schemeClr val="accent5">
                        <a:lumMod val="40000"/>
                        <a:lumOff val="60000"/>
                      </a:schemeClr>
                    </a:solidFill>
                  </a:tcPr>
                </a:tc>
                <a:tc>
                  <a:txBody>
                    <a:bodyPr/>
                    <a:lstStyle/>
                    <a:p>
                      <a:pPr indent="252095" algn="ctr" rtl="1">
                        <a:lnSpc>
                          <a:spcPct val="130000"/>
                        </a:lnSpc>
                        <a:spcAft>
                          <a:spcPts val="0"/>
                        </a:spcAft>
                        <a:tabLst>
                          <a:tab pos="2533650" algn="l"/>
                          <a:tab pos="2743200" algn="l"/>
                          <a:tab pos="2847975" algn="l"/>
                          <a:tab pos="3448050" algn="l"/>
                          <a:tab pos="3800475" algn="l"/>
                          <a:tab pos="3914775" algn="l"/>
                          <a:tab pos="4577080" algn="l"/>
                          <a:tab pos="6120130" algn="r"/>
                        </a:tabLst>
                      </a:pPr>
                      <a:r>
                        <a:rPr lang="fa-IR" sz="2400" dirty="0" smtClean="0">
                          <a:cs typeface="B Nazanin" pitchFamily="2" charset="-78"/>
                        </a:rPr>
                        <a:t>0/5</a:t>
                      </a:r>
                      <a:r>
                        <a:rPr lang="ar-SA" sz="2400" dirty="0" smtClean="0">
                          <a:cs typeface="B Nazanin" pitchFamily="2" charset="-78"/>
                        </a:rPr>
                        <a:t> </a:t>
                      </a:r>
                      <a:r>
                        <a:rPr lang="ar-SA" sz="2400" dirty="0">
                          <a:cs typeface="B Nazanin" pitchFamily="2" charset="-78"/>
                        </a:rPr>
                        <a:t>الي </a:t>
                      </a:r>
                      <a:r>
                        <a:rPr lang="fa-IR" sz="2400" dirty="0">
                          <a:cs typeface="B Nazanin" pitchFamily="2" charset="-78"/>
                        </a:rPr>
                        <a:t>3</a:t>
                      </a:r>
                      <a:r>
                        <a:rPr lang="ar-SA" sz="2400" dirty="0">
                          <a:cs typeface="B Nazanin" pitchFamily="2" charset="-78"/>
                        </a:rPr>
                        <a:t> درصد</a:t>
                      </a:r>
                      <a:endParaRPr lang="en-US" sz="2400" dirty="0">
                        <a:latin typeface="Times New Roman"/>
                        <a:ea typeface="Times New Roman"/>
                        <a:cs typeface="B Nazanin" pitchFamily="2" charset="-78"/>
                      </a:endParaRPr>
                    </a:p>
                  </a:txBody>
                  <a:tcPr marL="68580" marR="68580" marT="0" marB="0" anchor="ctr">
                    <a:solidFill>
                      <a:schemeClr val="accent5">
                        <a:lumMod val="40000"/>
                        <a:lumOff val="60000"/>
                      </a:schemeClr>
                    </a:solidFill>
                  </a:tcPr>
                </a:tc>
              </a:tr>
              <a:tr h="537478">
                <a:tc>
                  <a:txBody>
                    <a:bodyPr/>
                    <a:lstStyle/>
                    <a:p>
                      <a:pPr algn="r" rtl="1">
                        <a:lnSpc>
                          <a:spcPct val="115000"/>
                        </a:lnSpc>
                        <a:spcAft>
                          <a:spcPts val="0"/>
                        </a:spcAft>
                      </a:pPr>
                      <a:r>
                        <a:rPr lang="ar-SA" sz="2400" dirty="0">
                          <a:cs typeface="B Nazanin" pitchFamily="2" charset="-78"/>
                        </a:rPr>
                        <a:t>سهم مسكن از </a:t>
                      </a:r>
                      <a:r>
                        <a:rPr lang="ar-SA" sz="2400" dirty="0" smtClean="0">
                          <a:cs typeface="B Nazanin" pitchFamily="2" charset="-78"/>
                        </a:rPr>
                        <a:t>بودج</a:t>
                      </a:r>
                      <a:r>
                        <a:rPr lang="fa-IR" sz="2400" dirty="0" smtClean="0">
                          <a:cs typeface="B Nazanin" pitchFamily="2" charset="-78"/>
                        </a:rPr>
                        <a:t>ۀ</a:t>
                      </a:r>
                      <a:r>
                        <a:rPr lang="ar-SA" sz="2400" dirty="0" smtClean="0">
                          <a:cs typeface="B Nazanin" pitchFamily="2" charset="-78"/>
                        </a:rPr>
                        <a:t> </a:t>
                      </a:r>
                      <a:r>
                        <a:rPr lang="ar-SA" sz="2400" dirty="0">
                          <a:cs typeface="B Nazanin" pitchFamily="2" charset="-78"/>
                        </a:rPr>
                        <a:t>خانوار</a:t>
                      </a:r>
                      <a:endParaRPr lang="en-US" sz="2400" dirty="0">
                        <a:latin typeface="Times New Roman"/>
                        <a:ea typeface="Times New Roman"/>
                        <a:cs typeface="B Nazanin" pitchFamily="2" charset="-78"/>
                      </a:endParaRPr>
                    </a:p>
                  </a:txBody>
                  <a:tcPr marL="68580" marR="68580" marT="0" marB="0">
                    <a:solidFill>
                      <a:schemeClr val="accent5">
                        <a:lumMod val="40000"/>
                        <a:lumOff val="60000"/>
                      </a:schemeClr>
                    </a:solidFill>
                  </a:tcPr>
                </a:tc>
                <a:tc>
                  <a:txBody>
                    <a:bodyPr/>
                    <a:lstStyle/>
                    <a:p>
                      <a:pPr indent="252095" algn="ctr" rtl="1">
                        <a:lnSpc>
                          <a:spcPct val="130000"/>
                        </a:lnSpc>
                        <a:spcAft>
                          <a:spcPts val="0"/>
                        </a:spcAft>
                        <a:tabLst>
                          <a:tab pos="2533650" algn="l"/>
                          <a:tab pos="2743200" algn="l"/>
                          <a:tab pos="2847975" algn="l"/>
                          <a:tab pos="3448050" algn="l"/>
                          <a:tab pos="3800475" algn="l"/>
                          <a:tab pos="3914775" algn="l"/>
                          <a:tab pos="4577080" algn="l"/>
                          <a:tab pos="6120130" algn="r"/>
                        </a:tabLst>
                      </a:pPr>
                      <a:r>
                        <a:rPr lang="ar-SA" sz="2400" dirty="0">
                          <a:cs typeface="B Nazanin" pitchFamily="2" charset="-78"/>
                        </a:rPr>
                        <a:t>حدوداً </a:t>
                      </a:r>
                      <a:r>
                        <a:rPr lang="fa-IR" sz="2400" dirty="0">
                          <a:cs typeface="B Nazanin" pitchFamily="2" charset="-78"/>
                        </a:rPr>
                        <a:t>30</a:t>
                      </a:r>
                      <a:r>
                        <a:rPr lang="ar-SA" sz="2400" dirty="0">
                          <a:cs typeface="B Nazanin" pitchFamily="2" charset="-78"/>
                        </a:rPr>
                        <a:t> درصد</a:t>
                      </a:r>
                      <a:endParaRPr lang="en-US" sz="2400" dirty="0">
                        <a:latin typeface="Times New Roman"/>
                        <a:ea typeface="Times New Roman"/>
                        <a:cs typeface="B Nazanin" pitchFamily="2" charset="-78"/>
                      </a:endParaRPr>
                    </a:p>
                  </a:txBody>
                  <a:tcPr marL="68580" marR="68580" marT="0" marB="0" anchor="ctr">
                    <a:solidFill>
                      <a:schemeClr val="accent5">
                        <a:lumMod val="40000"/>
                        <a:lumOff val="60000"/>
                      </a:schemeClr>
                    </a:solidFill>
                  </a:tcPr>
                </a:tc>
              </a:tr>
            </a:tbl>
          </a:graphicData>
        </a:graphic>
      </p:graphicFrame>
    </p:spTree>
    <p:extLst>
      <p:ext uri="{BB962C8B-B14F-4D97-AF65-F5344CB8AC3E}">
        <p14:creationId xmlns:p14="http://schemas.microsoft.com/office/powerpoint/2010/main" val="570115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2-5) مالیات و اصلاح قانون، </a:t>
            </a:r>
            <a:r>
              <a:rPr lang="fa-IR" sz="2400" dirty="0" smtClean="0">
                <a:cs typeface="B Nazanin" pitchFamily="2" charset="-78"/>
              </a:rPr>
              <a:t>مالیات</a:t>
            </a:r>
            <a:r>
              <a:rPr lang="fa-IR" sz="2400" dirty="0">
                <a:cs typeface="B Nazanin" pitchFamily="2" charset="-78"/>
              </a:rPr>
              <a:t>‌</a:t>
            </a:r>
            <a:r>
              <a:rPr lang="fa-IR" sz="2400" dirty="0" smtClean="0">
                <a:cs typeface="B Nazanin" pitchFamily="2" charset="-78"/>
              </a:rPr>
              <a:t>های موجود</a:t>
            </a:r>
            <a:endParaRPr lang="en-US" sz="2400" dirty="0">
              <a:cs typeface="B Nazanin" pitchFamily="2" charset="-78"/>
            </a:endParaRPr>
          </a:p>
        </p:txBody>
      </p:sp>
      <p:grpSp>
        <p:nvGrpSpPr>
          <p:cNvPr id="4" name="Group 3"/>
          <p:cNvGrpSpPr/>
          <p:nvPr/>
        </p:nvGrpSpPr>
        <p:grpSpPr>
          <a:xfrm>
            <a:off x="357188" y="1571625"/>
            <a:ext cx="8320087" cy="4572000"/>
            <a:chOff x="357188" y="1571625"/>
            <a:chExt cx="8320087" cy="4572000"/>
          </a:xfrm>
        </p:grpSpPr>
        <p:sp>
          <p:nvSpPr>
            <p:cNvPr id="5" name="Rectangle 7"/>
            <p:cNvSpPr>
              <a:spLocks noChangeArrowheads="1"/>
            </p:cNvSpPr>
            <p:nvPr/>
          </p:nvSpPr>
          <p:spPr bwMode="auto">
            <a:xfrm>
              <a:off x="357188" y="1857375"/>
              <a:ext cx="83200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Low" rtl="1">
                <a:lnSpc>
                  <a:spcPct val="150000"/>
                </a:lnSpc>
                <a:buClr>
                  <a:srgbClr val="C00000"/>
                </a:buClr>
                <a:buFont typeface="Wingdings" pitchFamily="2" charset="2"/>
                <a:buChar char="ü"/>
              </a:pPr>
              <a:r>
                <a:rPr lang="fa-IR" sz="3600" dirty="0">
                  <a:cs typeface="B Nazanin" pitchFamily="2" charset="-78"/>
                </a:rPr>
                <a:t> </a:t>
              </a:r>
              <a:r>
                <a:rPr lang="fa-IR" sz="3200" dirty="0">
                  <a:cs typeface="B Nazanin" pitchFamily="2" charset="-78"/>
                </a:rPr>
                <a:t>ماليات بر دارايي </a:t>
              </a:r>
              <a:endParaRPr lang="fa-IR" sz="3600" dirty="0">
                <a:cs typeface="B Nazanin" pitchFamily="2" charset="-78"/>
              </a:endParaRPr>
            </a:p>
            <a:p>
              <a:pPr algn="justLow" rtl="1">
                <a:lnSpc>
                  <a:spcPct val="150000"/>
                </a:lnSpc>
                <a:buClr>
                  <a:srgbClr val="C00000"/>
                </a:buClr>
              </a:pPr>
              <a:endParaRPr lang="fa-IR" sz="3600" dirty="0">
                <a:cs typeface="B Mitra" pitchFamily="2" charset="-78"/>
              </a:endParaRPr>
            </a:p>
            <a:p>
              <a:pPr algn="justLow" rtl="1">
                <a:lnSpc>
                  <a:spcPct val="150000"/>
                </a:lnSpc>
                <a:buClr>
                  <a:srgbClr val="C00000"/>
                </a:buClr>
              </a:pPr>
              <a:endParaRPr lang="fa-IR" sz="3200" dirty="0">
                <a:cs typeface="B Mitra" pitchFamily="2" charset="-78"/>
              </a:endParaRPr>
            </a:p>
            <a:p>
              <a:pPr algn="justLow" rtl="1">
                <a:lnSpc>
                  <a:spcPct val="150000"/>
                </a:lnSpc>
                <a:buClr>
                  <a:srgbClr val="C00000"/>
                </a:buClr>
                <a:buFont typeface="Wingdings" pitchFamily="2" charset="2"/>
                <a:buChar char="ü"/>
              </a:pPr>
              <a:r>
                <a:rPr lang="fa-IR" sz="3200" dirty="0">
                  <a:cs typeface="B Nazanin" pitchFamily="2" charset="-78"/>
                </a:rPr>
                <a:t>ماليات بر وجه	</a:t>
              </a:r>
            </a:p>
            <a:p>
              <a:pPr algn="justLow" rtl="1">
                <a:lnSpc>
                  <a:spcPct val="150000"/>
                </a:lnSpc>
                <a:buClr>
                  <a:srgbClr val="C00000"/>
                </a:buClr>
              </a:pPr>
              <a:r>
                <a:rPr lang="fa-IR" sz="3200" dirty="0">
                  <a:cs typeface="B Nazanin" pitchFamily="2" charset="-78"/>
                </a:rPr>
                <a:t> درآمدي مسكن </a:t>
              </a:r>
            </a:p>
          </p:txBody>
        </p:sp>
        <p:sp>
          <p:nvSpPr>
            <p:cNvPr id="6" name="Rectangle 5"/>
            <p:cNvSpPr/>
            <p:nvPr/>
          </p:nvSpPr>
          <p:spPr>
            <a:xfrm>
              <a:off x="785813" y="1714500"/>
              <a:ext cx="4857750" cy="1570038"/>
            </a:xfrm>
            <a:prstGeom prst="rect">
              <a:avLst/>
            </a:prstGeom>
          </p:spPr>
          <p:txBody>
            <a:bodyPr>
              <a:spAutoFit/>
            </a:bodyPr>
            <a:lstStyle/>
            <a:p>
              <a:pPr marL="742950" indent="-742950" algn="justLow" rtl="1" fontAlgn="auto">
                <a:spcBef>
                  <a:spcPts val="0"/>
                </a:spcBef>
                <a:spcAft>
                  <a:spcPts val="0"/>
                </a:spcAft>
                <a:buClr>
                  <a:srgbClr val="C00000"/>
                </a:buClr>
                <a:buFont typeface="Arial" pitchFamily="34" charset="0"/>
                <a:buChar char="•"/>
                <a:defRPr/>
              </a:pPr>
              <a:r>
                <a:rPr lang="fa-IR" sz="2400" dirty="0">
                  <a:cs typeface="B Nazanin" pitchFamily="2" charset="-78"/>
                </a:rPr>
                <a:t>ماليات سالانه </a:t>
              </a:r>
              <a:r>
                <a:rPr lang="fa-IR" sz="2400" dirty="0" smtClean="0">
                  <a:cs typeface="B Nazanin" pitchFamily="2" charset="-78"/>
                </a:rPr>
                <a:t>املاك</a:t>
              </a:r>
              <a:r>
                <a:rPr lang="da-DK" sz="2400" dirty="0" smtClean="0">
                  <a:cs typeface="B Nazanin" pitchFamily="2" charset="-78"/>
                </a:rPr>
                <a:t> </a:t>
              </a:r>
              <a:r>
                <a:rPr lang="fa-IR" sz="2400" dirty="0" smtClean="0">
                  <a:solidFill>
                    <a:schemeClr val="accent1">
                      <a:lumMod val="75000"/>
                    </a:schemeClr>
                  </a:solidFill>
                  <a:cs typeface="B Nazanin" pitchFamily="2" charset="-78"/>
                </a:rPr>
                <a:t>(</a:t>
              </a:r>
              <a:r>
                <a:rPr lang="fa-IR" sz="2400" dirty="0">
                  <a:solidFill>
                    <a:schemeClr val="accent1">
                      <a:lumMod val="75000"/>
                    </a:schemeClr>
                  </a:solidFill>
                  <a:cs typeface="B Nazanin" pitchFamily="2" charset="-78"/>
                </a:rPr>
                <a:t>حذف) </a:t>
              </a:r>
            </a:p>
            <a:p>
              <a:pPr marL="742950" indent="-742950" algn="justLow" rtl="1" fontAlgn="auto">
                <a:spcBef>
                  <a:spcPts val="0"/>
                </a:spcBef>
                <a:spcAft>
                  <a:spcPts val="0"/>
                </a:spcAft>
                <a:buClr>
                  <a:srgbClr val="C00000"/>
                </a:buClr>
                <a:buFont typeface="Arial" pitchFamily="34" charset="0"/>
                <a:buChar char="•"/>
                <a:defRPr/>
              </a:pPr>
              <a:r>
                <a:rPr lang="fa-IR" sz="2400" dirty="0">
                  <a:cs typeface="B Nazanin" pitchFamily="2" charset="-78"/>
                </a:rPr>
                <a:t>ماليات مستغلات مسكوني </a:t>
              </a:r>
              <a:r>
                <a:rPr lang="fa-IR" sz="2400" dirty="0" smtClean="0">
                  <a:cs typeface="B Nazanin" pitchFamily="2" charset="-78"/>
                </a:rPr>
                <a:t>خالي</a:t>
              </a:r>
              <a:r>
                <a:rPr lang="da-DK" sz="2400" dirty="0" smtClean="0">
                  <a:cs typeface="B Nazanin" pitchFamily="2" charset="-78"/>
                </a:rPr>
                <a:t> </a:t>
              </a:r>
              <a:r>
                <a:rPr lang="fa-IR" sz="2400" dirty="0" smtClean="0">
                  <a:solidFill>
                    <a:schemeClr val="accent1">
                      <a:lumMod val="75000"/>
                    </a:schemeClr>
                  </a:solidFill>
                  <a:cs typeface="B Nazanin" pitchFamily="2" charset="-78"/>
                </a:rPr>
                <a:t>(</a:t>
              </a:r>
              <a:r>
                <a:rPr lang="fa-IR" sz="2400" dirty="0">
                  <a:solidFill>
                    <a:schemeClr val="accent1">
                      <a:lumMod val="75000"/>
                    </a:schemeClr>
                  </a:solidFill>
                  <a:cs typeface="B Nazanin" pitchFamily="2" charset="-78"/>
                </a:rPr>
                <a:t>حذف)</a:t>
              </a:r>
            </a:p>
            <a:p>
              <a:pPr marL="742950" indent="-742950" algn="justLow" rtl="1" fontAlgn="auto">
                <a:spcBef>
                  <a:spcPts val="0"/>
                </a:spcBef>
                <a:spcAft>
                  <a:spcPts val="0"/>
                </a:spcAft>
                <a:buClr>
                  <a:srgbClr val="C00000"/>
                </a:buClr>
                <a:buFont typeface="Arial" pitchFamily="34" charset="0"/>
                <a:buChar char="•"/>
                <a:defRPr/>
              </a:pPr>
              <a:r>
                <a:rPr lang="fa-IR" sz="2400" dirty="0">
                  <a:cs typeface="B Nazanin" pitchFamily="2" charset="-78"/>
                </a:rPr>
                <a:t>ماليات بر ارث </a:t>
              </a:r>
            </a:p>
            <a:p>
              <a:pPr marL="742950" indent="-742950" algn="justLow" rtl="1" fontAlgn="auto">
                <a:spcBef>
                  <a:spcPts val="0"/>
                </a:spcBef>
                <a:spcAft>
                  <a:spcPts val="0"/>
                </a:spcAft>
                <a:buClr>
                  <a:srgbClr val="C00000"/>
                </a:buClr>
                <a:buFont typeface="Arial" pitchFamily="34" charset="0"/>
                <a:buChar char="•"/>
                <a:defRPr/>
              </a:pPr>
              <a:r>
                <a:rPr lang="fa-IR" sz="2400" dirty="0">
                  <a:cs typeface="B Nazanin" pitchFamily="2" charset="-78"/>
                </a:rPr>
                <a:t>ماليات بر اراضي </a:t>
              </a:r>
              <a:r>
                <a:rPr lang="fa-IR" sz="2400" dirty="0" smtClean="0">
                  <a:cs typeface="B Nazanin" pitchFamily="2" charset="-78"/>
                </a:rPr>
                <a:t>باير</a:t>
              </a:r>
              <a:r>
                <a:rPr lang="da-DK" sz="2400" dirty="0" smtClean="0">
                  <a:cs typeface="B Nazanin" pitchFamily="2" charset="-78"/>
                </a:rPr>
                <a:t> </a:t>
              </a:r>
              <a:r>
                <a:rPr lang="fa-IR" sz="2400" dirty="0" smtClean="0">
                  <a:solidFill>
                    <a:schemeClr val="accent1">
                      <a:lumMod val="75000"/>
                    </a:schemeClr>
                  </a:solidFill>
                  <a:cs typeface="B Nazanin" pitchFamily="2" charset="-78"/>
                </a:rPr>
                <a:t>(</a:t>
              </a:r>
              <a:r>
                <a:rPr lang="fa-IR" sz="2400" dirty="0">
                  <a:solidFill>
                    <a:schemeClr val="accent1">
                      <a:lumMod val="75000"/>
                    </a:schemeClr>
                  </a:solidFill>
                  <a:cs typeface="B Nazanin" pitchFamily="2" charset="-78"/>
                </a:rPr>
                <a:t>حذف) </a:t>
              </a:r>
            </a:p>
          </p:txBody>
        </p:sp>
        <p:sp>
          <p:nvSpPr>
            <p:cNvPr id="7" name="Right Brace 6"/>
            <p:cNvSpPr/>
            <p:nvPr/>
          </p:nvSpPr>
          <p:spPr>
            <a:xfrm>
              <a:off x="5572125" y="4143375"/>
              <a:ext cx="500063" cy="2000250"/>
            </a:xfrm>
            <a:prstGeom prst="rightBrac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rtl="1" fontAlgn="auto">
                <a:spcBef>
                  <a:spcPts val="0"/>
                </a:spcBef>
                <a:spcAft>
                  <a:spcPts val="0"/>
                </a:spcAft>
                <a:defRPr/>
              </a:pPr>
              <a:endParaRPr lang="fa-IR"/>
            </a:p>
          </p:txBody>
        </p:sp>
        <p:sp>
          <p:nvSpPr>
            <p:cNvPr id="8" name="Rectangle 9"/>
            <p:cNvSpPr>
              <a:spLocks noChangeArrowheads="1"/>
            </p:cNvSpPr>
            <p:nvPr/>
          </p:nvSpPr>
          <p:spPr bwMode="auto">
            <a:xfrm>
              <a:off x="1259632" y="4357688"/>
              <a:ext cx="431249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42950" indent="-742950" algn="justLow" rtl="1">
                <a:buClr>
                  <a:srgbClr val="C00000"/>
                </a:buClr>
                <a:buFont typeface="Arial" pitchFamily="34" charset="0"/>
                <a:buChar char="•"/>
              </a:pPr>
              <a:r>
                <a:rPr lang="fa-IR" sz="2400" dirty="0">
                  <a:cs typeface="B Nazanin" pitchFamily="2" charset="-78"/>
                </a:rPr>
                <a:t>ماليات حاصل از ساخت و </a:t>
              </a:r>
              <a:r>
                <a:rPr lang="fa-IR" sz="2400" dirty="0" smtClean="0">
                  <a:cs typeface="B Nazanin" pitchFamily="2" charset="-78"/>
                </a:rPr>
                <a:t>فروش (مادۀ </a:t>
              </a:r>
              <a:r>
                <a:rPr lang="fa-IR" sz="2400" dirty="0">
                  <a:cs typeface="B Nazanin" pitchFamily="2" charset="-78"/>
                </a:rPr>
                <a:t>77)</a:t>
              </a:r>
            </a:p>
            <a:p>
              <a:pPr marL="742950" indent="-742950" algn="justLow" rtl="1">
                <a:buClr>
                  <a:srgbClr val="C00000"/>
                </a:buClr>
                <a:buFont typeface="Arial" pitchFamily="34" charset="0"/>
                <a:buChar char="•"/>
              </a:pPr>
              <a:r>
                <a:rPr lang="fa-IR" sz="2400" dirty="0">
                  <a:cs typeface="B Nazanin" pitchFamily="2" charset="-78"/>
                </a:rPr>
                <a:t>ماليات </a:t>
              </a:r>
              <a:r>
                <a:rPr lang="fa-IR" sz="2400" dirty="0" smtClean="0">
                  <a:cs typeface="B Nazanin" pitchFamily="2" charset="-78"/>
                </a:rPr>
                <a:t>نقل</a:t>
              </a:r>
              <a:r>
                <a:rPr lang="ar-SA" sz="2400" dirty="0">
                  <a:cs typeface="B Nazanin" pitchFamily="2" charset="-78"/>
                </a:rPr>
                <a:t>‌</a:t>
              </a:r>
              <a:r>
                <a:rPr lang="fa-IR" sz="2400" dirty="0" smtClean="0">
                  <a:cs typeface="B Nazanin" pitchFamily="2" charset="-78"/>
                </a:rPr>
                <a:t>وانتقال </a:t>
              </a:r>
              <a:r>
                <a:rPr lang="fa-IR" sz="2400" dirty="0">
                  <a:cs typeface="B Nazanin" pitchFamily="2" charset="-78"/>
                </a:rPr>
                <a:t>(</a:t>
              </a:r>
              <a:r>
                <a:rPr lang="fa-IR" sz="2400" dirty="0" smtClean="0">
                  <a:cs typeface="B Nazanin" pitchFamily="2" charset="-78"/>
                </a:rPr>
                <a:t>مادۀ 59</a:t>
              </a:r>
              <a:r>
                <a:rPr lang="fa-IR" sz="2400" dirty="0">
                  <a:cs typeface="B Nazanin" pitchFamily="2" charset="-78"/>
                </a:rPr>
                <a:t>)</a:t>
              </a:r>
            </a:p>
            <a:p>
              <a:pPr marL="742950" indent="-742950" algn="justLow" rtl="1">
                <a:buClr>
                  <a:srgbClr val="C00000"/>
                </a:buClr>
                <a:buFont typeface="Arial" pitchFamily="34" charset="0"/>
                <a:buChar char="•"/>
              </a:pPr>
              <a:r>
                <a:rPr lang="fa-IR" sz="2400" dirty="0">
                  <a:cs typeface="B Nazanin" pitchFamily="2" charset="-78"/>
                </a:rPr>
                <a:t>ماليات </a:t>
              </a:r>
              <a:r>
                <a:rPr lang="fa-IR" sz="2400" dirty="0" smtClean="0">
                  <a:cs typeface="B Nazanin" pitchFamily="2" charset="-78"/>
                </a:rPr>
                <a:t>بر اجاره</a:t>
              </a:r>
              <a:endParaRPr lang="fa-IR" sz="2400" dirty="0">
                <a:cs typeface="B Nazanin" pitchFamily="2" charset="-78"/>
              </a:endParaRPr>
            </a:p>
          </p:txBody>
        </p:sp>
        <p:sp>
          <p:nvSpPr>
            <p:cNvPr id="9" name="Right Brace 8"/>
            <p:cNvSpPr/>
            <p:nvPr/>
          </p:nvSpPr>
          <p:spPr>
            <a:xfrm>
              <a:off x="5572125" y="1571625"/>
              <a:ext cx="500063" cy="2000250"/>
            </a:xfrm>
            <a:prstGeom prst="rightBrac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rtl="1" fontAlgn="auto">
                <a:spcBef>
                  <a:spcPts val="0"/>
                </a:spcBef>
                <a:spcAft>
                  <a:spcPts val="0"/>
                </a:spcAft>
                <a:defRPr/>
              </a:pPr>
              <a:endParaRPr lang="fa-IR"/>
            </a:p>
          </p:txBody>
        </p:sp>
      </p:grpSp>
    </p:spTree>
    <p:extLst>
      <p:ext uri="{BB962C8B-B14F-4D97-AF65-F5344CB8AC3E}">
        <p14:creationId xmlns:p14="http://schemas.microsoft.com/office/powerpoint/2010/main" val="2535989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r" rtl="1"/>
            <a:r>
              <a:rPr lang="fa-IR" dirty="0" smtClean="0">
                <a:cs typeface="B Nazanin" pitchFamily="2" charset="-78"/>
              </a:rPr>
              <a:t>1-1) آمار کلی بازار، </a:t>
            </a:r>
            <a:r>
              <a:rPr lang="fa-IR" sz="2400" dirty="0" smtClean="0">
                <a:cs typeface="B Nazanin" pitchFamily="2" charset="-78"/>
              </a:rPr>
              <a:t>روند </a:t>
            </a:r>
            <a:r>
              <a:rPr lang="fa-IR" sz="2400" dirty="0">
                <a:cs typeface="B Nazanin" pitchFamily="2" charset="-78"/>
              </a:rPr>
              <a:t>فزایندۀ ساخت‌وساز</a:t>
            </a:r>
            <a:endParaRPr lang="en-US" sz="2400" dirty="0">
              <a:cs typeface="B Nazanin" pitchFamily="2" charset="-78"/>
            </a:endParaRPr>
          </a:p>
        </p:txBody>
      </p:sp>
      <p:sp>
        <p:nvSpPr>
          <p:cNvPr id="9" name="Content Placeholder 2"/>
          <p:cNvSpPr txBox="1">
            <a:spLocks/>
          </p:cNvSpPr>
          <p:nvPr/>
        </p:nvSpPr>
        <p:spPr>
          <a:xfrm>
            <a:off x="205198" y="2636912"/>
            <a:ext cx="2782626" cy="3384376"/>
          </a:xfrm>
          <a:prstGeom prst="rect">
            <a:avLst/>
          </a:prstGeom>
          <a:solidFill>
            <a:schemeClr val="accent5">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800" dirty="0" smtClean="0">
                <a:cs typeface="B Nazanin" pitchFamily="2" charset="-78"/>
              </a:rPr>
              <a:t>روند فزایندۀ ساخت</a:t>
            </a:r>
            <a:r>
              <a:rPr lang="fa-IR" sz="2800" dirty="0">
                <a:cs typeface="B Nazanin" pitchFamily="2" charset="-78"/>
              </a:rPr>
              <a:t>‌</a:t>
            </a:r>
            <a:r>
              <a:rPr lang="fa-IR" sz="2800" dirty="0" smtClean="0">
                <a:cs typeface="B Nazanin" pitchFamily="2" charset="-78"/>
              </a:rPr>
              <a:t>وساز در سال</a:t>
            </a:r>
            <a:r>
              <a:rPr lang="fa-IR" sz="2800" dirty="0">
                <a:cs typeface="B Nazanin" pitchFamily="2" charset="-78"/>
              </a:rPr>
              <a:t>‌</a:t>
            </a:r>
            <a:r>
              <a:rPr lang="fa-IR" sz="2800" dirty="0" smtClean="0">
                <a:cs typeface="B Nazanin" pitchFamily="2" charset="-78"/>
              </a:rPr>
              <a:t>های اخیر، سالیانه موجب تخریب بیش از 300 هزار واحد مسکونی در سراسر کشور شده است. </a:t>
            </a:r>
            <a:endParaRPr lang="en-US" sz="2800" dirty="0">
              <a:cs typeface="B Nazanin" pitchFamily="2" charset="-78"/>
            </a:endParaRPr>
          </a:p>
        </p:txBody>
      </p:sp>
      <p:graphicFrame>
        <p:nvGraphicFramePr>
          <p:cNvPr id="8" name="Chart 7"/>
          <p:cNvGraphicFramePr>
            <a:graphicFrameLocks/>
          </p:cNvGraphicFramePr>
          <p:nvPr>
            <p:extLst>
              <p:ext uri="{D42A27DB-BD31-4B8C-83A1-F6EECF244321}">
                <p14:modId xmlns:p14="http://schemas.microsoft.com/office/powerpoint/2010/main" val="2825718593"/>
              </p:ext>
            </p:extLst>
          </p:nvPr>
        </p:nvGraphicFramePr>
        <p:xfrm>
          <a:off x="3131840" y="2558008"/>
          <a:ext cx="5652120" cy="3463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77425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2-5) مالیات و اصلاح قانون، </a:t>
            </a:r>
            <a:r>
              <a:rPr lang="fa-IR" sz="2400" dirty="0" smtClean="0">
                <a:cs typeface="B Nazanin" pitchFamily="2" charset="-78"/>
              </a:rPr>
              <a:t>عملکرد مالیاتی</a:t>
            </a:r>
            <a:endParaRPr lang="en-US" sz="2400" dirty="0">
              <a:cs typeface="B Nazanin" pitchFamily="2" charset="-78"/>
            </a:endParaRPr>
          </a:p>
        </p:txBody>
      </p:sp>
      <p:graphicFrame>
        <p:nvGraphicFramePr>
          <p:cNvPr id="10" name="Chart 9"/>
          <p:cNvGraphicFramePr>
            <a:graphicFrameLocks/>
          </p:cNvGraphicFramePr>
          <p:nvPr>
            <p:extLst>
              <p:ext uri="{D42A27DB-BD31-4B8C-83A1-F6EECF244321}">
                <p14:modId xmlns:p14="http://schemas.microsoft.com/office/powerpoint/2010/main" val="3720891603"/>
              </p:ext>
            </p:extLst>
          </p:nvPr>
        </p:nvGraphicFramePr>
        <p:xfrm>
          <a:off x="3923928" y="2132856"/>
          <a:ext cx="4588371" cy="375131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467544" y="2132856"/>
            <a:ext cx="3240360" cy="3931920"/>
          </a:xfrm>
          <a:prstGeom prst="rect">
            <a:avLst/>
          </a:prstGeom>
          <a:solidFill>
            <a:schemeClr val="accent5">
              <a:lumMod val="40000"/>
              <a:lumOff val="60000"/>
            </a:schemeClr>
          </a:solidFill>
        </p:spPr>
        <p:txBody>
          <a:bodyPr wrap="square">
            <a:spAutoFit/>
          </a:bodyPr>
          <a:lstStyle/>
          <a:p>
            <a:pPr algn="just" rtl="1">
              <a:defRPr/>
            </a:pPr>
            <a:r>
              <a:rPr lang="fa-IR" sz="2800" dirty="0" smtClean="0">
                <a:cs typeface="B Nazanin" pitchFamily="2" charset="-78"/>
              </a:rPr>
              <a:t>در سال</a:t>
            </a:r>
            <a:r>
              <a:rPr lang="ar-SA" sz="2800" dirty="0">
                <a:cs typeface="B Nazanin" pitchFamily="2" charset="-78"/>
              </a:rPr>
              <a:t>‌</a:t>
            </a:r>
            <a:r>
              <a:rPr lang="fa-IR" sz="2800" dirty="0" smtClean="0">
                <a:cs typeface="B Nazanin" pitchFamily="2" charset="-78"/>
              </a:rPr>
              <a:t>های </a:t>
            </a:r>
            <a:r>
              <a:rPr lang="fa-IR" sz="2800" dirty="0" smtClean="0">
                <a:cs typeface="B Nazanin" pitchFamily="2" charset="-78"/>
              </a:rPr>
              <a:t>گذشته، </a:t>
            </a:r>
            <a:r>
              <a:rPr lang="fa-IR" sz="2800" dirty="0" smtClean="0">
                <a:cs typeface="B Nazanin" pitchFamily="2" charset="-78"/>
              </a:rPr>
              <a:t>مالیات تنها 36 درصد از کل درآمد دولت را به خود اختصاص داده است. در این میان، سهم مالیات املاک و مستغلات از کل درآمد دولت 1/7 درصد و سهم مالیات مسکن فقط 0/3 درصد از کل درآمد دولت بوده است! </a:t>
            </a:r>
            <a:endParaRPr lang="da-DK" sz="2800" dirty="0" smtClean="0">
              <a:cs typeface="B Nazanin" pitchFamily="2" charset="-78"/>
            </a:endParaRPr>
          </a:p>
          <a:p>
            <a:pPr algn="just" rtl="1">
              <a:defRPr/>
            </a:pPr>
            <a:endParaRPr lang="fa-IR" sz="2800" dirty="0" smtClean="0">
              <a:cs typeface="B Nazanin" pitchFamily="2" charset="-78"/>
            </a:endParaRPr>
          </a:p>
          <a:p>
            <a:pPr algn="just" rtl="1">
              <a:defRPr/>
            </a:pPr>
            <a:endParaRPr lang="fa-IR" sz="2800" dirty="0">
              <a:solidFill>
                <a:srgbClr val="FF0000"/>
              </a:solidFill>
              <a:cs typeface="B Nazanin" pitchFamily="2" charset="-78"/>
            </a:endParaRPr>
          </a:p>
        </p:txBody>
      </p:sp>
    </p:spTree>
    <p:extLst>
      <p:ext uri="{BB962C8B-B14F-4D97-AF65-F5344CB8AC3E}">
        <p14:creationId xmlns:p14="http://schemas.microsoft.com/office/powerpoint/2010/main" val="39945001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2-5) مالیات و اصلاح قانون، </a:t>
            </a:r>
            <a:r>
              <a:rPr lang="fa-IR" sz="2400" dirty="0" smtClean="0">
                <a:cs typeface="B Nazanin" pitchFamily="2" charset="-78"/>
              </a:rPr>
              <a:t>توسعۀ نظام مالیاتی</a:t>
            </a:r>
            <a:endParaRPr lang="en-US" sz="2400" dirty="0">
              <a:cs typeface="B Nazanin" pitchFamily="2" charset="-78"/>
            </a:endParaRPr>
          </a:p>
        </p:txBody>
      </p:sp>
      <p:sp>
        <p:nvSpPr>
          <p:cNvPr id="11" name="Rectangle 10"/>
          <p:cNvSpPr/>
          <p:nvPr/>
        </p:nvSpPr>
        <p:spPr>
          <a:xfrm>
            <a:off x="467544" y="1772816"/>
            <a:ext cx="8208912" cy="1097280"/>
          </a:xfrm>
          <a:prstGeom prst="rect">
            <a:avLst/>
          </a:prstGeom>
          <a:solidFill>
            <a:schemeClr val="accent5">
              <a:lumMod val="40000"/>
              <a:lumOff val="60000"/>
            </a:schemeClr>
          </a:solidFill>
        </p:spPr>
        <p:txBody>
          <a:bodyPr wrap="square">
            <a:spAutoFit/>
          </a:bodyPr>
          <a:lstStyle/>
          <a:p>
            <a:pPr algn="just" rtl="1">
              <a:defRPr/>
            </a:pPr>
            <a:r>
              <a:rPr lang="fa-IR" sz="2800" dirty="0" smtClean="0">
                <a:cs typeface="B Nazanin" pitchFamily="2" charset="-78"/>
              </a:rPr>
              <a:t>در راستای اهداف درآمدزایی برای دولت و توزیع عادلانه</a:t>
            </a:r>
            <a:r>
              <a:rPr lang="ar-SA" sz="2800" dirty="0" smtClean="0">
                <a:cs typeface="B Nazanin" pitchFamily="2" charset="-78"/>
              </a:rPr>
              <a:t>‌</a:t>
            </a:r>
            <a:r>
              <a:rPr lang="fa-IR" sz="2800" dirty="0" smtClean="0">
                <a:cs typeface="B Nazanin" pitchFamily="2" charset="-78"/>
              </a:rPr>
              <a:t>تر ثروت، مالیات</a:t>
            </a:r>
            <a:r>
              <a:rPr lang="ar-SA" sz="2800" dirty="0" smtClean="0">
                <a:cs typeface="B Nazanin" pitchFamily="2" charset="-78"/>
              </a:rPr>
              <a:t>‌</a:t>
            </a:r>
            <a:r>
              <a:rPr lang="fa-IR" sz="2800" dirty="0" smtClean="0">
                <a:cs typeface="B Nazanin" pitchFamily="2" charset="-78"/>
              </a:rPr>
              <a:t>های متعدد دیگری در حوزۀ املاک و مستغلات قابل</a:t>
            </a:r>
            <a:r>
              <a:rPr lang="da-DK" sz="2800" dirty="0" smtClean="0">
                <a:cs typeface="B Nazanin" pitchFamily="2" charset="-78"/>
              </a:rPr>
              <a:t> </a:t>
            </a:r>
            <a:r>
              <a:rPr lang="fa-IR" sz="2800" dirty="0" smtClean="0">
                <a:cs typeface="B Nazanin" pitchFamily="2" charset="-78"/>
              </a:rPr>
              <a:t>شناسایی است.</a:t>
            </a:r>
            <a:endParaRPr lang="da-DK" sz="2800" dirty="0" smtClean="0">
              <a:cs typeface="B Nazanin" pitchFamily="2" charset="-78"/>
            </a:endParaRPr>
          </a:p>
          <a:p>
            <a:pPr algn="just" rtl="1">
              <a:defRPr/>
            </a:pPr>
            <a:endParaRPr lang="fa-IR" sz="2800" dirty="0" smtClean="0">
              <a:cs typeface="B Nazanin" pitchFamily="2" charset="-78"/>
            </a:endParaRPr>
          </a:p>
          <a:p>
            <a:pPr algn="just" rtl="1">
              <a:defRPr/>
            </a:pPr>
            <a:endParaRPr lang="fa-IR" sz="2800" dirty="0">
              <a:solidFill>
                <a:srgbClr val="FF0000"/>
              </a:solidFill>
              <a:cs typeface="B Nazanin" pitchFamily="2" charset="-78"/>
            </a:endParaRPr>
          </a:p>
        </p:txBody>
      </p:sp>
      <p:graphicFrame>
        <p:nvGraphicFramePr>
          <p:cNvPr id="5" name="Diagram 4"/>
          <p:cNvGraphicFramePr/>
          <p:nvPr>
            <p:extLst>
              <p:ext uri="{D42A27DB-BD31-4B8C-83A1-F6EECF244321}">
                <p14:modId xmlns:p14="http://schemas.microsoft.com/office/powerpoint/2010/main" val="2340053180"/>
              </p:ext>
            </p:extLst>
          </p:nvPr>
        </p:nvGraphicFramePr>
        <p:xfrm>
          <a:off x="467544" y="3212976"/>
          <a:ext cx="8208912" cy="2487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01134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2800" dirty="0" smtClean="0">
                <a:cs typeface="B Nazanin" pitchFamily="2" charset="-78"/>
              </a:rPr>
              <a:t>3-5) ضرورت مقررات برای </a:t>
            </a:r>
            <a:r>
              <a:rPr lang="fa-IR" sz="2800" dirty="0">
                <a:cs typeface="B Nazanin" pitchFamily="2" charset="-78"/>
              </a:rPr>
              <a:t>واسطه‌گری در بازار املاک</a:t>
            </a:r>
            <a:endParaRPr lang="en-US" sz="2800" dirty="0">
              <a:cs typeface="B Nazanin" pitchFamily="2" charset="-78"/>
            </a:endParaRPr>
          </a:p>
        </p:txBody>
      </p:sp>
      <p:sp>
        <p:nvSpPr>
          <p:cNvPr id="3" name="Content Placeholder 2"/>
          <p:cNvSpPr>
            <a:spLocks noGrp="1"/>
          </p:cNvSpPr>
          <p:nvPr>
            <p:ph idx="1"/>
          </p:nvPr>
        </p:nvSpPr>
        <p:spPr>
          <a:xfrm>
            <a:off x="4644008" y="1600200"/>
            <a:ext cx="4042792" cy="4525963"/>
          </a:xfrm>
          <a:solidFill>
            <a:schemeClr val="accent5">
              <a:lumMod val="40000"/>
              <a:lumOff val="60000"/>
            </a:schemeClr>
          </a:solidFill>
        </p:spPr>
        <p:txBody>
          <a:bodyPr>
            <a:normAutofit/>
          </a:bodyPr>
          <a:lstStyle/>
          <a:p>
            <a:pPr algn="just" rtl="1"/>
            <a:r>
              <a:rPr lang="fa-IR" sz="2400" dirty="0">
                <a:cs typeface="B Nazanin" pitchFamily="2" charset="-78"/>
              </a:rPr>
              <a:t>شفاف‌سازی </a:t>
            </a:r>
            <a:r>
              <a:rPr lang="fa-IR" sz="2400" dirty="0" smtClean="0">
                <a:cs typeface="B Nazanin" pitchFamily="2" charset="-78"/>
              </a:rPr>
              <a:t>و گسترش اطلاعات: سامان</a:t>
            </a:r>
            <a:r>
              <a:rPr lang="fa-IR" sz="2400" dirty="0">
                <a:cs typeface="B Nazanin" pitchFamily="2" charset="-78"/>
              </a:rPr>
              <a:t>ۀ</a:t>
            </a:r>
            <a:r>
              <a:rPr lang="fa-IR" sz="2400" dirty="0" smtClean="0">
                <a:cs typeface="B Nazanin" pitchFamily="2" charset="-78"/>
              </a:rPr>
              <a:t> </a:t>
            </a:r>
            <a:r>
              <a:rPr lang="fa-IR" sz="2400" dirty="0">
                <a:cs typeface="B Nazanin" pitchFamily="2" charset="-78"/>
              </a:rPr>
              <a:t>اطلاعات بازار املاك </a:t>
            </a:r>
            <a:r>
              <a:rPr lang="fa-IR" sz="2400" dirty="0" smtClean="0">
                <a:cs typeface="B Nazanin" pitchFamily="2" charset="-78"/>
              </a:rPr>
              <a:t>ايران (</a:t>
            </a:r>
            <a:r>
              <a:rPr lang="da-DK" sz="2400" u="sng" dirty="0" smtClean="0">
                <a:solidFill>
                  <a:schemeClr val="tx2"/>
                </a:solidFill>
                <a:latin typeface="Times New Roman" pitchFamily="18" charset="0"/>
                <a:cs typeface="Times New Roman" pitchFamily="18" charset="0"/>
              </a:rPr>
              <a:t>www.</a:t>
            </a:r>
            <a:r>
              <a:rPr lang="en-US" sz="2400" u="sng" dirty="0" smtClean="0">
                <a:solidFill>
                  <a:schemeClr val="tx2"/>
                </a:solidFill>
                <a:latin typeface="Times New Roman" pitchFamily="18" charset="0"/>
                <a:cs typeface="Times New Roman" pitchFamily="18" charset="0"/>
              </a:rPr>
              <a:t>hmi.mrud.ir</a:t>
            </a:r>
            <a:r>
              <a:rPr lang="fa-IR" sz="2400" dirty="0">
                <a:cs typeface="B Nazanin" pitchFamily="2" charset="-78"/>
              </a:rPr>
              <a:t>) </a:t>
            </a:r>
            <a:r>
              <a:rPr lang="fa-IR" sz="2400" dirty="0" smtClean="0">
                <a:cs typeface="B Nazanin" pitchFamily="2" charset="-78"/>
              </a:rPr>
              <a:t>و سایر پایگاه</a:t>
            </a:r>
            <a:r>
              <a:rPr lang="fa-IR" sz="2400" dirty="0">
                <a:cs typeface="B Nazanin" pitchFamily="2" charset="-78"/>
              </a:rPr>
              <a:t>‌</a:t>
            </a:r>
            <a:r>
              <a:rPr lang="fa-IR" sz="2400" dirty="0" smtClean="0">
                <a:cs typeface="B Nazanin" pitchFamily="2" charset="-78"/>
              </a:rPr>
              <a:t>های خصوصی.</a:t>
            </a:r>
          </a:p>
          <a:p>
            <a:pPr algn="just" rtl="1"/>
            <a:r>
              <a:rPr lang="fa-IR" sz="2400" dirty="0" smtClean="0">
                <a:cs typeface="B Nazanin" pitchFamily="2" charset="-78"/>
              </a:rPr>
              <a:t>توسعۀ دانش‌</a:t>
            </a:r>
            <a:r>
              <a:rPr lang="da-DK" sz="2400" dirty="0" smtClean="0">
                <a:cs typeface="B Nazanin" pitchFamily="2" charset="-78"/>
              </a:rPr>
              <a:t> </a:t>
            </a:r>
            <a:r>
              <a:rPr lang="fa-IR" sz="2400" dirty="0" smtClean="0">
                <a:cs typeface="B Nazanin" pitchFamily="2" charset="-78"/>
              </a:rPr>
              <a:t> فنی و مالی مرتبط با املاک و مستغلات: مرکز مطالعات ساختمان و سایر دانشگاه</a:t>
            </a:r>
            <a:r>
              <a:rPr lang="fa-IR" sz="2400" dirty="0">
                <a:cs typeface="B Nazanin" pitchFamily="2" charset="-78"/>
              </a:rPr>
              <a:t>‌</a:t>
            </a:r>
            <a:r>
              <a:rPr lang="fa-IR" sz="2400" dirty="0" smtClean="0">
                <a:cs typeface="B Nazanin" pitchFamily="2" charset="-78"/>
              </a:rPr>
              <a:t>های کشور.</a:t>
            </a:r>
          </a:p>
          <a:p>
            <a:pPr algn="just" rtl="1"/>
            <a:r>
              <a:rPr lang="fa-IR" sz="2400" dirty="0" smtClean="0">
                <a:cs typeface="B Nazanin" pitchFamily="2" charset="-78"/>
              </a:rPr>
              <a:t>تجمیع </a:t>
            </a:r>
            <a:r>
              <a:rPr lang="fa-IR" sz="2400" dirty="0">
                <a:cs typeface="B Nazanin" pitchFamily="2" charset="-78"/>
              </a:rPr>
              <a:t>بنگاه‌ها </a:t>
            </a:r>
            <a:r>
              <a:rPr lang="fa-IR" sz="2400" dirty="0" smtClean="0">
                <a:cs typeface="B Nazanin" pitchFamily="2" charset="-78"/>
              </a:rPr>
              <a:t>و ایجاد برندهای بزرگ </a:t>
            </a:r>
            <a:r>
              <a:rPr lang="fa-IR" sz="2400" dirty="0" smtClean="0">
                <a:cs typeface="B Nazanin" pitchFamily="2" charset="-78"/>
              </a:rPr>
              <a:t>که امکان </a:t>
            </a:r>
            <a:r>
              <a:rPr lang="fa-IR" sz="2400" dirty="0" smtClean="0">
                <a:cs typeface="B Nazanin" pitchFamily="2" charset="-78"/>
              </a:rPr>
              <a:t>ارائۀ خدمات فنی، حقوقی و مالی مرتبط با املاک و مستغلات را داشته باشند.</a:t>
            </a:r>
            <a:endParaRPr lang="en-US" sz="2400" dirty="0">
              <a:cs typeface="B Nazanin" pitchFamily="2" charset="-78"/>
            </a:endParaRPr>
          </a:p>
        </p:txBody>
      </p:sp>
      <p:pic>
        <p:nvPicPr>
          <p:cNvPr id="4" name="Picture 2" descr="C:\Documents and Settings\s.asgari\Desktop\سامانه اطلاعات بازار املاك ايران\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91" y="2276872"/>
            <a:ext cx="4357162" cy="37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3081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4-5) سایر قوانین</a:t>
            </a:r>
            <a:endParaRPr lang="en-US" sz="3600" dirty="0">
              <a:cs typeface="B Nazanin" pitchFamily="2" charset="-78"/>
            </a:endParaRPr>
          </a:p>
        </p:txBody>
      </p:sp>
      <p:sp>
        <p:nvSpPr>
          <p:cNvPr id="3" name="Content Placeholder 2"/>
          <p:cNvSpPr>
            <a:spLocks noGrp="1"/>
          </p:cNvSpPr>
          <p:nvPr>
            <p:ph idx="1"/>
          </p:nvPr>
        </p:nvSpPr>
        <p:spPr>
          <a:xfrm>
            <a:off x="4427984" y="1890043"/>
            <a:ext cx="4186808" cy="4065315"/>
          </a:xfrm>
          <a:solidFill>
            <a:schemeClr val="accent5">
              <a:lumMod val="40000"/>
              <a:lumOff val="60000"/>
            </a:schemeClr>
          </a:solidFill>
        </p:spPr>
        <p:txBody>
          <a:bodyPr>
            <a:normAutofit fontScale="92500" lnSpcReduction="20000"/>
          </a:bodyPr>
          <a:lstStyle/>
          <a:p>
            <a:pPr algn="just" rtl="1"/>
            <a:r>
              <a:rPr lang="fa-IR" dirty="0" smtClean="0">
                <a:cs typeface="B Nazanin" pitchFamily="2" charset="-78"/>
              </a:rPr>
              <a:t>قوانین حمایتی برای مستأجران.</a:t>
            </a:r>
          </a:p>
          <a:p>
            <a:pPr algn="just" rtl="1"/>
            <a:r>
              <a:rPr lang="fa-IR" dirty="0" smtClean="0">
                <a:cs typeface="B Nazanin" pitchFamily="2" charset="-78"/>
              </a:rPr>
              <a:t>قوانین مربوط به نقل‌وانتقال مسکن مهر.</a:t>
            </a:r>
          </a:p>
          <a:p>
            <a:pPr algn="just" rtl="1"/>
            <a:r>
              <a:rPr lang="fa-IR" dirty="0" smtClean="0">
                <a:cs typeface="B Nazanin" pitchFamily="2" charset="-78"/>
              </a:rPr>
              <a:t>قوانین مربوط به تسهیلات خرید مسکن.</a:t>
            </a:r>
          </a:p>
          <a:p>
            <a:pPr algn="just" rtl="1"/>
            <a:r>
              <a:rPr lang="fa-IR" dirty="0" smtClean="0">
                <a:cs typeface="B Nazanin" pitchFamily="2" charset="-78"/>
              </a:rPr>
              <a:t>انتقال بدهی بانک مسکن به دولت.</a:t>
            </a:r>
          </a:p>
          <a:p>
            <a:pPr algn="just" rtl="1"/>
            <a:r>
              <a:rPr lang="fa-IR" dirty="0" smtClean="0">
                <a:cs typeface="B Nazanin" pitchFamily="2" charset="-78"/>
              </a:rPr>
              <a:t>تبدیل بانک مسکن به مؤسسه</a:t>
            </a:r>
            <a:r>
              <a:rPr lang="fa-IR" dirty="0">
                <a:cs typeface="B Nazanin" pitchFamily="2" charset="-78"/>
              </a:rPr>
              <a:t>‌</a:t>
            </a:r>
            <a:r>
              <a:rPr lang="fa-IR" dirty="0" smtClean="0">
                <a:cs typeface="B Nazanin" pitchFamily="2" charset="-78"/>
              </a:rPr>
              <a:t>ای مشابه فنی</a:t>
            </a:r>
            <a:r>
              <a:rPr lang="fa-IR" dirty="0">
                <a:cs typeface="B Nazanin" pitchFamily="2" charset="-78"/>
              </a:rPr>
              <a:t>‌</a:t>
            </a:r>
            <a:r>
              <a:rPr lang="fa-IR" dirty="0" smtClean="0">
                <a:cs typeface="B Nazanin" pitchFamily="2" charset="-78"/>
              </a:rPr>
              <a:t>می.</a:t>
            </a:r>
            <a:endParaRPr lang="en-US" dirty="0">
              <a:cs typeface="B Nazanin" pitchFamily="2" charset="-78"/>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PencilGrayscale/>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611560" y="1916832"/>
            <a:ext cx="3816424" cy="4032448"/>
          </a:xfrm>
          <a:prstGeom prst="rect">
            <a:avLst/>
          </a:prstGeom>
        </p:spPr>
      </p:pic>
    </p:spTree>
    <p:extLst>
      <p:ext uri="{BB962C8B-B14F-4D97-AF65-F5344CB8AC3E}">
        <p14:creationId xmlns:p14="http://schemas.microsoft.com/office/powerpoint/2010/main" val="260776815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6) خلاصه </a:t>
            </a:r>
            <a:r>
              <a:rPr lang="fa-IR" sz="3600" dirty="0">
                <a:cs typeface="B Nazanin" pitchFamily="2" charset="-78"/>
              </a:rPr>
              <a:t>و جمع‌بندی</a:t>
            </a:r>
            <a:endParaRPr lang="en-US" sz="3600" dirty="0">
              <a:cs typeface="B Nazanin" pitchFamily="2" charset="-78"/>
            </a:endParaRPr>
          </a:p>
        </p:txBody>
      </p:sp>
      <p:sp>
        <p:nvSpPr>
          <p:cNvPr id="3" name="Content Placeholder 2"/>
          <p:cNvSpPr>
            <a:spLocks noGrp="1"/>
          </p:cNvSpPr>
          <p:nvPr>
            <p:ph idx="1"/>
          </p:nvPr>
        </p:nvSpPr>
        <p:spPr/>
        <p:txBody>
          <a:bodyPr>
            <a:noAutofit/>
          </a:bodyPr>
          <a:lstStyle/>
          <a:p>
            <a:pPr marL="0" indent="0" algn="just" rtl="1">
              <a:buNone/>
            </a:pPr>
            <a:r>
              <a:rPr lang="fa-IR" sz="2400" dirty="0" smtClean="0">
                <a:cs typeface="B Nazanin" pitchFamily="2" charset="-78"/>
              </a:rPr>
              <a:t>در این کارگاه با موضوعات زیر آشنا شدیم:</a:t>
            </a:r>
          </a:p>
          <a:p>
            <a:pPr marL="0" indent="0" algn="just" rtl="1">
              <a:buNone/>
            </a:pPr>
            <a:r>
              <a:rPr lang="fa-IR" sz="2400" dirty="0" smtClean="0">
                <a:cs typeface="B Nazanin" pitchFamily="2" charset="-78"/>
              </a:rPr>
              <a:t>1) آمار </a:t>
            </a:r>
            <a:r>
              <a:rPr lang="fa-IR" sz="2400" dirty="0">
                <a:cs typeface="B Nazanin" pitchFamily="2" charset="-78"/>
              </a:rPr>
              <a:t>حیاتی بخش مسکن </a:t>
            </a:r>
            <a:endParaRPr lang="en-US" sz="2400" dirty="0">
              <a:cs typeface="B Nazanin" pitchFamily="2" charset="-78"/>
            </a:endParaRPr>
          </a:p>
          <a:p>
            <a:pPr marL="457200" lvl="1" indent="0" algn="just" rtl="1">
              <a:buNone/>
            </a:pPr>
            <a:r>
              <a:rPr lang="fa-IR" sz="2400" dirty="0" smtClean="0">
                <a:cs typeface="B Nazanin" pitchFamily="2" charset="-78"/>
              </a:rPr>
              <a:t>1-1) آمار </a:t>
            </a:r>
            <a:r>
              <a:rPr lang="fa-IR" sz="2400" dirty="0">
                <a:cs typeface="B Nazanin" pitchFamily="2" charset="-78"/>
              </a:rPr>
              <a:t>کلی بازار</a:t>
            </a:r>
            <a:endParaRPr lang="en-US" sz="2400" dirty="0">
              <a:cs typeface="B Nazanin" pitchFamily="2" charset="-78"/>
            </a:endParaRPr>
          </a:p>
          <a:p>
            <a:pPr marL="0" indent="0" algn="just" rtl="1">
              <a:buNone/>
            </a:pPr>
            <a:r>
              <a:rPr lang="fa-IR" sz="2400" dirty="0">
                <a:cs typeface="B Nazanin" pitchFamily="2" charset="-78"/>
              </a:rPr>
              <a:t>2-1) گزارشی از مسکن مهر</a:t>
            </a:r>
            <a:endParaRPr lang="en-US" sz="2400" dirty="0">
              <a:cs typeface="B Nazanin" pitchFamily="2" charset="-78"/>
            </a:endParaRPr>
          </a:p>
          <a:p>
            <a:pPr marL="0" indent="0" algn="just" rtl="1">
              <a:buNone/>
            </a:pPr>
            <a:r>
              <a:rPr lang="fa-IR" sz="2400" dirty="0">
                <a:cs typeface="B Nazanin" pitchFamily="2" charset="-78"/>
              </a:rPr>
              <a:t>3-1) آمار بازار اعتبارات مسکن</a:t>
            </a:r>
            <a:endParaRPr lang="en-US" sz="2400" dirty="0">
              <a:cs typeface="B Nazanin" pitchFamily="2" charset="-78"/>
            </a:endParaRPr>
          </a:p>
          <a:p>
            <a:pPr marL="0" indent="0" algn="just" rtl="1">
              <a:buNone/>
            </a:pPr>
            <a:r>
              <a:rPr lang="fa-IR" sz="2400" dirty="0">
                <a:cs typeface="B Nazanin" pitchFamily="2" charset="-78"/>
              </a:rPr>
              <a:t>4-1) وضعیت خانه‌های خالی</a:t>
            </a:r>
            <a:endParaRPr lang="en-US" sz="2400" dirty="0">
              <a:cs typeface="B Nazanin" pitchFamily="2" charset="-78"/>
            </a:endParaRPr>
          </a:p>
          <a:p>
            <a:pPr marL="0" lvl="0" indent="0" algn="just" rtl="1">
              <a:buNone/>
            </a:pPr>
            <a:r>
              <a:rPr lang="fa-IR" sz="2400" dirty="0" smtClean="0">
                <a:cs typeface="B Nazanin" pitchFamily="2" charset="-78"/>
              </a:rPr>
              <a:t>2) روندهای </a:t>
            </a:r>
            <a:r>
              <a:rPr lang="fa-IR" sz="2400" dirty="0">
                <a:cs typeface="B Nazanin" pitchFamily="2" charset="-78"/>
              </a:rPr>
              <a:t>مورد انتظار در بازار املاک و مستغلات </a:t>
            </a:r>
            <a:endParaRPr lang="en-US" sz="2400" dirty="0">
              <a:cs typeface="B Nazanin" pitchFamily="2" charset="-78"/>
            </a:endParaRPr>
          </a:p>
          <a:p>
            <a:pPr marL="0" indent="0" algn="just" rtl="1">
              <a:buNone/>
            </a:pPr>
            <a:r>
              <a:rPr lang="fa-IR" sz="2400" dirty="0">
                <a:cs typeface="B Nazanin" pitchFamily="2" charset="-78"/>
              </a:rPr>
              <a:t>1-2) املاک </a:t>
            </a:r>
            <a:r>
              <a:rPr lang="fa-IR" sz="2400" dirty="0" smtClean="0">
                <a:cs typeface="B Nazanin" pitchFamily="2" charset="-78"/>
              </a:rPr>
              <a:t>مسکونی: مسکن ارزان‌قیمت، مسکن لوکس</a:t>
            </a:r>
            <a:endParaRPr lang="en-US" sz="2400" dirty="0" smtClean="0">
              <a:cs typeface="B Nazanin" pitchFamily="2" charset="-78"/>
            </a:endParaRPr>
          </a:p>
          <a:p>
            <a:pPr marL="0" indent="0" algn="just" rtl="1">
              <a:buNone/>
            </a:pPr>
            <a:r>
              <a:rPr lang="fa-IR" sz="2400" dirty="0" smtClean="0">
                <a:cs typeface="B Nazanin" pitchFamily="2" charset="-78"/>
              </a:rPr>
              <a:t>2-2) املاک تجاری</a:t>
            </a:r>
            <a:endParaRPr lang="en-US" sz="2400" dirty="0" smtClean="0">
              <a:cs typeface="B Nazanin" pitchFamily="2" charset="-78"/>
            </a:endParaRPr>
          </a:p>
          <a:p>
            <a:pPr marL="0" indent="0" algn="just" rtl="1">
              <a:buNone/>
            </a:pPr>
            <a:r>
              <a:rPr lang="fa-IR" sz="2400" dirty="0" smtClean="0">
                <a:cs typeface="B Nazanin" pitchFamily="2" charset="-78"/>
              </a:rPr>
              <a:t>3-2</a:t>
            </a:r>
            <a:r>
              <a:rPr lang="fa-IR" sz="2400" dirty="0">
                <a:cs typeface="B Nazanin" pitchFamily="2" charset="-78"/>
              </a:rPr>
              <a:t>) املاک </a:t>
            </a:r>
            <a:r>
              <a:rPr lang="fa-IR" sz="2400" dirty="0" smtClean="0">
                <a:cs typeface="B Nazanin" pitchFamily="2" charset="-78"/>
              </a:rPr>
              <a:t>اداری</a:t>
            </a:r>
            <a:endParaRPr lang="en-US" sz="2400" dirty="0">
              <a:cs typeface="B Nazanin" pitchFamily="2" charset="-78"/>
            </a:endParaRPr>
          </a:p>
        </p:txBody>
      </p:sp>
    </p:spTree>
    <p:extLst>
      <p:ext uri="{BB962C8B-B14F-4D97-AF65-F5344CB8AC3E}">
        <p14:creationId xmlns:p14="http://schemas.microsoft.com/office/powerpoint/2010/main" val="28738980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6) خلاصه </a:t>
            </a:r>
            <a:r>
              <a:rPr lang="fa-IR" sz="3600" dirty="0">
                <a:cs typeface="B Nazanin" pitchFamily="2" charset="-78"/>
              </a:rPr>
              <a:t>و جمع‌بندی</a:t>
            </a:r>
            <a:endParaRPr lang="en-US" sz="3600" dirty="0">
              <a:cs typeface="B Nazanin" pitchFamily="2" charset="-78"/>
            </a:endParaRPr>
          </a:p>
        </p:txBody>
      </p:sp>
      <p:sp>
        <p:nvSpPr>
          <p:cNvPr id="3" name="Content Placeholder 2"/>
          <p:cNvSpPr>
            <a:spLocks noGrp="1"/>
          </p:cNvSpPr>
          <p:nvPr>
            <p:ph idx="1"/>
          </p:nvPr>
        </p:nvSpPr>
        <p:spPr>
          <a:xfrm>
            <a:off x="457200" y="1844825"/>
            <a:ext cx="8229600" cy="4032448"/>
          </a:xfrm>
        </p:spPr>
        <p:txBody>
          <a:bodyPr>
            <a:noAutofit/>
          </a:bodyPr>
          <a:lstStyle/>
          <a:p>
            <a:pPr marL="0" indent="0" algn="just" rtl="1">
              <a:buNone/>
            </a:pPr>
            <a:r>
              <a:rPr lang="fa-IR" sz="2400" dirty="0" smtClean="0">
                <a:cs typeface="B Nazanin" pitchFamily="2" charset="-78"/>
              </a:rPr>
              <a:t>4-2</a:t>
            </a:r>
            <a:r>
              <a:rPr lang="fa-IR" sz="2400" dirty="0">
                <a:cs typeface="B Nazanin" pitchFamily="2" charset="-78"/>
              </a:rPr>
              <a:t>) املاک اوقات فراغت</a:t>
            </a:r>
            <a:endParaRPr lang="en-US" sz="2400" dirty="0">
              <a:cs typeface="B Nazanin" pitchFamily="2" charset="-78"/>
            </a:endParaRPr>
          </a:p>
          <a:p>
            <a:pPr marL="0" indent="0" algn="just" rtl="1">
              <a:buNone/>
            </a:pPr>
            <a:r>
              <a:rPr lang="fa-IR" sz="2400" dirty="0">
                <a:cs typeface="B Nazanin" pitchFamily="2" charset="-78"/>
              </a:rPr>
              <a:t>5-2) سایر املاک</a:t>
            </a:r>
            <a:endParaRPr lang="en-US" sz="2400" dirty="0">
              <a:cs typeface="B Nazanin" pitchFamily="2" charset="-78"/>
            </a:endParaRPr>
          </a:p>
          <a:p>
            <a:pPr marL="0" lvl="0" indent="0" algn="just" rtl="1">
              <a:buNone/>
            </a:pPr>
            <a:r>
              <a:rPr lang="fa-IR" sz="2400" dirty="0" smtClean="0">
                <a:cs typeface="B Nazanin" pitchFamily="2" charset="-78"/>
              </a:rPr>
              <a:t>3) روش‌های </a:t>
            </a:r>
            <a:r>
              <a:rPr lang="fa-IR" sz="2400" dirty="0">
                <a:cs typeface="B Nazanin" pitchFamily="2" charset="-78"/>
              </a:rPr>
              <a:t>تأمین مالی املاک و </a:t>
            </a:r>
            <a:r>
              <a:rPr lang="fa-IR" sz="2400" dirty="0" smtClean="0">
                <a:cs typeface="B Nazanin" pitchFamily="2" charset="-78"/>
              </a:rPr>
              <a:t>مستغلات</a:t>
            </a:r>
            <a:endParaRPr lang="en-US" sz="2400" dirty="0">
              <a:cs typeface="B Nazanin" pitchFamily="2" charset="-78"/>
            </a:endParaRPr>
          </a:p>
          <a:p>
            <a:pPr marL="0" indent="0" algn="just" rtl="1">
              <a:buNone/>
            </a:pPr>
            <a:r>
              <a:rPr lang="fa-IR" sz="2400" dirty="0">
                <a:cs typeface="B Nazanin" pitchFamily="2" charset="-78"/>
              </a:rPr>
              <a:t>1-3) </a:t>
            </a:r>
            <a:r>
              <a:rPr lang="fa-IR" sz="2400" dirty="0" smtClean="0">
                <a:cs typeface="B Nazanin" pitchFamily="2" charset="-78"/>
              </a:rPr>
              <a:t>ابزارهای سنتی</a:t>
            </a:r>
            <a:r>
              <a:rPr lang="fa-IR" sz="2400" dirty="0">
                <a:cs typeface="B Nazanin" pitchFamily="2" charset="-78"/>
              </a:rPr>
              <a:t>: </a:t>
            </a:r>
            <a:r>
              <a:rPr lang="fa-IR" sz="2400" dirty="0" smtClean="0">
                <a:cs typeface="B Nazanin" pitchFamily="2" charset="-78"/>
              </a:rPr>
              <a:t>طرف عرضه (سهام</a:t>
            </a:r>
            <a:r>
              <a:rPr lang="fa-IR" sz="2400" dirty="0">
                <a:cs typeface="B Nazanin" pitchFamily="2" charset="-78"/>
              </a:rPr>
              <a:t>، </a:t>
            </a:r>
            <a:r>
              <a:rPr lang="fa-IR" sz="2400" dirty="0" smtClean="0">
                <a:cs typeface="B Nazanin" pitchFamily="2" charset="-78"/>
              </a:rPr>
              <a:t>سرمایۀ شخصی، وام بانکی، اوراق مشارکت، اوراق صکوک)، طرف تقاضا (پس</a:t>
            </a:r>
            <a:r>
              <a:rPr lang="fa-IR" sz="2400" dirty="0">
                <a:cs typeface="B Nazanin" pitchFamily="2" charset="-78"/>
              </a:rPr>
              <a:t>‌</a:t>
            </a:r>
            <a:r>
              <a:rPr lang="fa-IR" sz="2400" dirty="0" smtClean="0">
                <a:cs typeface="B Nazanin" pitchFamily="2" charset="-78"/>
              </a:rPr>
              <a:t>انداز خانوار، تسهیلات بانکی)</a:t>
            </a:r>
            <a:endParaRPr lang="en-US" sz="2400" dirty="0">
              <a:cs typeface="B Nazanin" pitchFamily="2" charset="-78"/>
            </a:endParaRPr>
          </a:p>
          <a:p>
            <a:pPr marL="0" indent="0" algn="just" rtl="1">
              <a:buNone/>
            </a:pPr>
            <a:r>
              <a:rPr lang="fa-IR" sz="2400" dirty="0">
                <a:cs typeface="B Nazanin" pitchFamily="2" charset="-78"/>
              </a:rPr>
              <a:t>2-3) </a:t>
            </a:r>
            <a:r>
              <a:rPr lang="fa-IR" sz="2400" dirty="0" smtClean="0">
                <a:cs typeface="B Nazanin" pitchFamily="2" charset="-78"/>
              </a:rPr>
              <a:t>ابزارهای نوین: طرف عرضه (صندوق زمین و ساختمان، حساب امانی، صندوق فروش متری)، طرف تقاضا </a:t>
            </a:r>
            <a:r>
              <a:rPr lang="fa-IR" sz="2400" dirty="0" smtClean="0">
                <a:cs typeface="B Nazanin" pitchFamily="2" charset="-78"/>
              </a:rPr>
              <a:t>(بازار </a:t>
            </a:r>
            <a:r>
              <a:rPr lang="fa-IR" sz="2400" dirty="0" smtClean="0">
                <a:cs typeface="B Nazanin" pitchFamily="2" charset="-78"/>
              </a:rPr>
              <a:t>اولیۀ رهن، بازار ثانویۀ رهن، مشارکت زمانی)</a:t>
            </a:r>
            <a:endParaRPr lang="en-US" sz="2400" dirty="0">
              <a:cs typeface="B Nazanin" pitchFamily="2" charset="-78"/>
            </a:endParaRPr>
          </a:p>
          <a:p>
            <a:pPr marL="0" lvl="0" indent="0" algn="just" rtl="1">
              <a:buNone/>
            </a:pPr>
            <a:r>
              <a:rPr lang="fa-IR" sz="2400" dirty="0">
                <a:cs typeface="B Nazanin" pitchFamily="2" charset="-78"/>
              </a:rPr>
              <a:t>ارزشیابی املاک و مستغلات </a:t>
            </a:r>
            <a:endParaRPr lang="fa-IR" sz="2400" dirty="0" smtClean="0">
              <a:cs typeface="B Nazanin" pitchFamily="2" charset="-78"/>
            </a:endParaRPr>
          </a:p>
          <a:p>
            <a:pPr marL="0" lvl="0" indent="0" algn="just" rtl="1">
              <a:buNone/>
            </a:pPr>
            <a:r>
              <a:rPr lang="fa-IR" sz="2400" dirty="0" smtClean="0">
                <a:cs typeface="B Nazanin" pitchFamily="2" charset="-78"/>
              </a:rPr>
              <a:t>1-4</a:t>
            </a:r>
            <a:r>
              <a:rPr lang="fa-IR" sz="2400" dirty="0">
                <a:cs typeface="B Nazanin" pitchFamily="2" charset="-78"/>
              </a:rPr>
              <a:t>) روش هزینه</a:t>
            </a:r>
            <a:endParaRPr lang="en-US" sz="2400" dirty="0">
              <a:cs typeface="B Nazanin" pitchFamily="2" charset="-78"/>
            </a:endParaRPr>
          </a:p>
          <a:p>
            <a:pPr marL="0" indent="0" algn="just" rtl="1">
              <a:buNone/>
            </a:pPr>
            <a:endParaRPr lang="en-US" sz="2400" dirty="0">
              <a:cs typeface="B Nazanin" pitchFamily="2" charset="-78"/>
            </a:endParaRPr>
          </a:p>
        </p:txBody>
      </p:sp>
    </p:spTree>
    <p:extLst>
      <p:ext uri="{BB962C8B-B14F-4D97-AF65-F5344CB8AC3E}">
        <p14:creationId xmlns:p14="http://schemas.microsoft.com/office/powerpoint/2010/main" val="26333279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vert="horz" lIns="91440" tIns="45720" rIns="91440" bIns="45720" rtlCol="0" anchor="ctr">
            <a:normAutofit/>
          </a:bodyPr>
          <a:lstStyle/>
          <a:p>
            <a:pPr algn="r" rtl="1"/>
            <a:r>
              <a:rPr lang="fa-IR" sz="3600" dirty="0" smtClean="0">
                <a:cs typeface="B Nazanin" pitchFamily="2" charset="-78"/>
              </a:rPr>
              <a:t>6) خلاصه </a:t>
            </a:r>
            <a:r>
              <a:rPr lang="fa-IR" sz="3600" dirty="0">
                <a:cs typeface="B Nazanin" pitchFamily="2" charset="-78"/>
              </a:rPr>
              <a:t>و جمع‌بندی</a:t>
            </a:r>
            <a:endParaRPr lang="en-US" sz="3600" dirty="0">
              <a:cs typeface="B Nazanin" pitchFamily="2" charset="-78"/>
            </a:endParaRPr>
          </a:p>
        </p:txBody>
      </p:sp>
      <p:sp>
        <p:nvSpPr>
          <p:cNvPr id="3" name="Content Placeholder 2"/>
          <p:cNvSpPr>
            <a:spLocks noGrp="1"/>
          </p:cNvSpPr>
          <p:nvPr>
            <p:ph idx="1"/>
          </p:nvPr>
        </p:nvSpPr>
        <p:spPr/>
        <p:txBody>
          <a:bodyPr>
            <a:noAutofit/>
          </a:bodyPr>
          <a:lstStyle/>
          <a:p>
            <a:pPr marL="0" indent="0" algn="just" rtl="1">
              <a:buNone/>
            </a:pPr>
            <a:r>
              <a:rPr lang="fa-IR" sz="2400" dirty="0" smtClean="0">
                <a:cs typeface="B Nazanin" pitchFamily="2" charset="-78"/>
              </a:rPr>
              <a:t>2-4) روش جریان‌های نقدی (ضرایب ارزشیابی)</a:t>
            </a:r>
            <a:endParaRPr lang="en-US" sz="2400" dirty="0" smtClean="0">
              <a:cs typeface="B Nazanin" pitchFamily="2" charset="-78"/>
            </a:endParaRPr>
          </a:p>
          <a:p>
            <a:pPr marL="0" indent="0" algn="just" rtl="1">
              <a:buNone/>
            </a:pPr>
            <a:r>
              <a:rPr lang="fa-IR" sz="2400" dirty="0" smtClean="0">
                <a:cs typeface="B Nazanin" pitchFamily="2" charset="-78"/>
              </a:rPr>
              <a:t>3-4</a:t>
            </a:r>
            <a:r>
              <a:rPr lang="fa-IR" sz="2400" smtClean="0">
                <a:cs typeface="B Nazanin" pitchFamily="2" charset="-78"/>
              </a:rPr>
              <a:t>) </a:t>
            </a:r>
            <a:r>
              <a:rPr lang="fa-IR" sz="2400" smtClean="0">
                <a:cs typeface="B Nazanin" pitchFamily="2" charset="-78"/>
              </a:rPr>
              <a:t>روش‌ </a:t>
            </a:r>
            <a:r>
              <a:rPr lang="fa-IR" sz="2400" dirty="0" smtClean="0">
                <a:cs typeface="B Nazanin" pitchFamily="2" charset="-78"/>
              </a:rPr>
              <a:t>هدونیک (</a:t>
            </a:r>
            <a:r>
              <a:rPr lang="da-DK" sz="2400" dirty="0" smtClean="0">
                <a:latin typeface="Times New Roman" pitchFamily="18" charset="0"/>
                <a:cs typeface="Times New Roman" pitchFamily="18" charset="0"/>
              </a:rPr>
              <a:t>HPM</a:t>
            </a:r>
            <a:r>
              <a:rPr lang="fa-IR" sz="2400" dirty="0" smtClean="0">
                <a:cs typeface="B Nazanin" pitchFamily="2" charset="-78"/>
              </a:rPr>
              <a:t>)</a:t>
            </a:r>
            <a:endParaRPr lang="en-US" sz="2400" dirty="0" smtClean="0">
              <a:cs typeface="B Nazanin" pitchFamily="2" charset="-78"/>
            </a:endParaRPr>
          </a:p>
          <a:p>
            <a:pPr marL="0" indent="0" algn="just" rtl="1">
              <a:buNone/>
            </a:pPr>
            <a:r>
              <a:rPr lang="fa-IR" sz="2400" dirty="0" smtClean="0">
                <a:cs typeface="B Nazanin" pitchFamily="2" charset="-78"/>
              </a:rPr>
              <a:t>4-4) اختیارات واقعی (مدل آربیتراژ، مدل معادل مطمئن)</a:t>
            </a:r>
            <a:endParaRPr lang="en-US" sz="2400" dirty="0" smtClean="0">
              <a:cs typeface="B Nazanin" pitchFamily="2" charset="-78"/>
            </a:endParaRPr>
          </a:p>
          <a:p>
            <a:pPr marL="0" lvl="0" indent="0" algn="just" rtl="1">
              <a:buNone/>
            </a:pPr>
            <a:r>
              <a:rPr lang="fa-IR" sz="2400" dirty="0" smtClean="0">
                <a:cs typeface="B Nazanin" pitchFamily="2" charset="-78"/>
              </a:rPr>
              <a:t>سایر موضوعات مرتبط با املاک و مستغلات</a:t>
            </a:r>
            <a:endParaRPr lang="en-US" sz="2400" dirty="0" smtClean="0">
              <a:cs typeface="B Nazanin" pitchFamily="2" charset="-78"/>
            </a:endParaRPr>
          </a:p>
          <a:p>
            <a:pPr marL="0" indent="0" algn="just" rtl="1">
              <a:buNone/>
            </a:pPr>
            <a:r>
              <a:rPr lang="fa-IR" sz="2400" dirty="0" smtClean="0">
                <a:cs typeface="B Nazanin" pitchFamily="2" charset="-78"/>
              </a:rPr>
              <a:t>1-5) اقتصاد کلان املاک و مستغلات</a:t>
            </a:r>
            <a:endParaRPr lang="en-US" sz="2400" dirty="0" smtClean="0">
              <a:cs typeface="B Nazanin" pitchFamily="2" charset="-78"/>
            </a:endParaRPr>
          </a:p>
          <a:p>
            <a:pPr marL="0" indent="0" algn="just" rtl="1">
              <a:buNone/>
            </a:pPr>
            <a:r>
              <a:rPr lang="fa-IR" sz="2400" dirty="0" smtClean="0">
                <a:cs typeface="B Nazanin" pitchFamily="2" charset="-78"/>
              </a:rPr>
              <a:t>2-5) مالیات و اصلاح قانون</a:t>
            </a:r>
            <a:endParaRPr lang="en-US" sz="2400" dirty="0" smtClean="0">
              <a:cs typeface="B Nazanin" pitchFamily="2" charset="-78"/>
            </a:endParaRPr>
          </a:p>
          <a:p>
            <a:pPr marL="0" indent="0" algn="just" rtl="1">
              <a:buNone/>
            </a:pPr>
            <a:r>
              <a:rPr lang="fa-IR" sz="2400" dirty="0" smtClean="0">
                <a:cs typeface="B Nazanin" pitchFamily="2" charset="-78"/>
              </a:rPr>
              <a:t>3-5) ضرورت مقررات برای واسطه گری در بازار املاک</a:t>
            </a:r>
            <a:endParaRPr lang="en-US" sz="2400" dirty="0" smtClean="0">
              <a:cs typeface="B Nazanin" pitchFamily="2" charset="-78"/>
            </a:endParaRPr>
          </a:p>
          <a:p>
            <a:pPr marL="0" indent="0" algn="just" rtl="1">
              <a:buNone/>
            </a:pPr>
            <a:r>
              <a:rPr lang="fa-IR" sz="2400" dirty="0" smtClean="0">
                <a:cs typeface="B Nazanin" pitchFamily="2" charset="-78"/>
              </a:rPr>
              <a:t>4-5) سایر قوانین</a:t>
            </a:r>
            <a:endParaRPr lang="en-US" sz="2400" dirty="0" smtClean="0">
              <a:cs typeface="B Nazanin" pitchFamily="2" charset="-78"/>
            </a:endParaRPr>
          </a:p>
          <a:p>
            <a:pPr marL="0" indent="0" algn="just" rtl="1">
              <a:buNone/>
            </a:pPr>
            <a:r>
              <a:rPr lang="fa-IR" sz="2400" dirty="0" smtClean="0">
                <a:cs typeface="B Nazanin" pitchFamily="2" charset="-78"/>
              </a:rPr>
              <a:t>6) خلاصه و جمع بندی</a:t>
            </a:r>
            <a:endParaRPr lang="en-US" sz="2400" dirty="0">
              <a:cs typeface="B Nazanin" pitchFamily="2" charset="-78"/>
            </a:endParaRPr>
          </a:p>
        </p:txBody>
      </p:sp>
    </p:spTree>
    <p:extLst>
      <p:ext uri="{BB962C8B-B14F-4D97-AF65-F5344CB8AC3E}">
        <p14:creationId xmlns:p14="http://schemas.microsoft.com/office/powerpoint/2010/main" val="12779351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7584" y="273050"/>
            <a:ext cx="7859216" cy="5853113"/>
          </a:xfrm>
        </p:spPr>
        <p:txBody>
          <a:bodyPr>
            <a:normAutofit/>
          </a:bodyPr>
          <a:lstStyle/>
          <a:p>
            <a:pPr marL="0" indent="0" algn="ctr" rtl="1">
              <a:buNone/>
            </a:pPr>
            <a:endParaRPr lang="en-US" sz="4400" b="1" dirty="0" smtClean="0">
              <a:cs typeface="B Nazanin" pitchFamily="2" charset="-78"/>
            </a:endParaRPr>
          </a:p>
          <a:p>
            <a:pPr marL="0" indent="0" algn="ctr" rtl="1">
              <a:buNone/>
            </a:pPr>
            <a:endParaRPr lang="en-US" sz="4400" b="1" dirty="0">
              <a:cs typeface="B Nazanin" pitchFamily="2" charset="-78"/>
            </a:endParaRPr>
          </a:p>
          <a:p>
            <a:pPr marL="0" indent="0" algn="ctr" rtl="1">
              <a:buNone/>
            </a:pPr>
            <a:endParaRPr lang="en-US" sz="4400" b="1" dirty="0" smtClean="0">
              <a:cs typeface="B Nazanin" pitchFamily="2" charset="-78"/>
            </a:endParaRPr>
          </a:p>
          <a:p>
            <a:pPr marL="0" indent="0" algn="ctr" rtl="1">
              <a:buNone/>
            </a:pPr>
            <a:r>
              <a:rPr lang="fa-IR" sz="5400" b="1" dirty="0" smtClean="0">
                <a:cs typeface="B Nazanin" pitchFamily="2" charset="-78"/>
              </a:rPr>
              <a:t>با تشکر از توجه شما</a:t>
            </a:r>
            <a:endParaRPr lang="en-US" sz="5400" b="1" dirty="0">
              <a:cs typeface="B Nazanin" pitchFamily="2" charset="-78"/>
            </a:endParaRPr>
          </a:p>
        </p:txBody>
      </p:sp>
    </p:spTree>
    <p:extLst>
      <p:ext uri="{BB962C8B-B14F-4D97-AF65-F5344CB8AC3E}">
        <p14:creationId xmlns:p14="http://schemas.microsoft.com/office/powerpoint/2010/main" val="362420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1333</TotalTime>
  <Words>6079</Words>
  <Application>Microsoft Office PowerPoint</Application>
  <PresentationFormat>On-screen Show (4:3)</PresentationFormat>
  <Paragraphs>692</Paragraphs>
  <Slides>97</Slides>
  <Notes>97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97</vt:i4>
      </vt:variant>
    </vt:vector>
  </HeadingPairs>
  <TitlesOfParts>
    <vt:vector size="100" baseType="lpstr">
      <vt:lpstr>Office Theme</vt:lpstr>
      <vt:lpstr>Equation</vt:lpstr>
      <vt:lpstr>Equation.DSMT4</vt:lpstr>
      <vt:lpstr>PowerPoint Presentation</vt:lpstr>
      <vt:lpstr>PowerPoint Presentation</vt:lpstr>
      <vt:lpstr>PowerPoint Presentation</vt:lpstr>
      <vt:lpstr>1) آمار حیاتی بخش مسکن</vt:lpstr>
      <vt:lpstr>1-1) آمار کلی بازار، تراکم خانوار در سطح کشور</vt:lpstr>
      <vt:lpstr>1-1) آمار کلی بازار، نوع تملک</vt:lpstr>
      <vt:lpstr>1-1) آمار کلی بازار، نوع مصالح به‌کار رفته</vt:lpstr>
      <vt:lpstr>1-1) آمار کلی بازار، سهم مسکن از هزینۀ خانوار</vt:lpstr>
      <vt:lpstr>1-1) آمار کلی بازار، روند فزایندۀ ساخت‌وساز</vt:lpstr>
      <vt:lpstr>1-1) آمار کلی بازار، عملکرد و برنامه</vt:lpstr>
      <vt:lpstr>2-1) گزارشی از مسکن مهر، پیشرفت</vt:lpstr>
      <vt:lpstr>2-1) گزارشی از مسکن مهر، خدمات زیربنایی</vt:lpstr>
      <vt:lpstr>2-1) گزارشی از مسکن مهر، خدمات روبنایی</vt:lpstr>
      <vt:lpstr>3-1) آمار بازار اعتبارات مسکن، سرمایه‌گذاری</vt:lpstr>
      <vt:lpstr>3-1) آمار بازار اعتبارات مسکن، تأمین مالی</vt:lpstr>
      <vt:lpstr>3-1) آمار بازار اعتبارات مسکن، اوراق تسه</vt:lpstr>
      <vt:lpstr>4-1) وضعیت خانه‌های خالی</vt:lpstr>
      <vt:lpstr>2) روندهای مورد انتظار در بازار املاک و مستغلات</vt:lpstr>
      <vt:lpstr>1-2) املاک مسکونی، تقاضای بالقوه</vt:lpstr>
      <vt:lpstr>1-2) املاک مسکونی، رکود</vt:lpstr>
      <vt:lpstr>1-2) املاک مسکونی، دلایل رکود</vt:lpstr>
      <vt:lpstr>1-2) املاک مسکونی، اجزای بازار</vt:lpstr>
      <vt:lpstr>1-2) املاک مسکونی، خروج از رکود</vt:lpstr>
      <vt:lpstr>1-2) املاک مسکونی، ضرورت گسترش بازار رهن</vt:lpstr>
      <vt:lpstr>2-2) املاک تجاری</vt:lpstr>
      <vt:lpstr>3-2) املاک اداری</vt:lpstr>
      <vt:lpstr>3-2) املاک اداری، درآمد سرانه </vt:lpstr>
      <vt:lpstr>4-2) املاک اوقات فراغت</vt:lpstr>
      <vt:lpstr>5-2) سایر املاک</vt:lpstr>
      <vt:lpstr>3) روش‌های تأمین مالی املاک و مستغلات</vt:lpstr>
      <vt:lpstr>1-3) ابزارهای سنتی</vt:lpstr>
      <vt:lpstr>1-3) ابزارهای نوین، طرف عرضه</vt:lpstr>
      <vt:lpstr>1-3) ابزارهای نوین، طرف عرضه، صندوق زمین و ساختمان</vt:lpstr>
      <vt:lpstr>1-3) ابزارهای نوین، طرف عرضه، صندوق زمین و ساختمان، اهداف</vt:lpstr>
      <vt:lpstr>1-3) ابزارهای نوین، طرف عرضه، صندوق زمین و ساختمان، فرایند</vt:lpstr>
      <vt:lpstr>1-3) ابزارهای نوین، طرف عرضه، صندوق زمین و ساختمان، ارکان</vt:lpstr>
      <vt:lpstr>1-3) ابزارهای نوین، طرف عرضه، صندوق فروش متری</vt:lpstr>
      <vt:lpstr>1-3) ابزارهای نوین، طرف عرضه، حساب امانی</vt:lpstr>
      <vt:lpstr>1-3) ابزارهای نوین، طرف تقاضا</vt:lpstr>
      <vt:lpstr>1-3) ابزارهای نوین، طرف تقاضا، بازار اولیۀ رهن</vt:lpstr>
      <vt:lpstr>1-3) ابزارهای نوین، طرف تقاضا، بازار اولیۀ رهن، قرارداد</vt:lpstr>
      <vt:lpstr>1-3) ابزارهای نوین، طرف تقاضا، بازار اولیۀ رهن، قرارداد</vt:lpstr>
      <vt:lpstr>1-3) ابزارهای نوین، طرف تقاضا، بازار اولیۀ رهن، قرارداد</vt:lpstr>
      <vt:lpstr>1-3) ابزارهای نوین، طرف تقاضا، بازار اولیۀ رهن، ارزش</vt:lpstr>
      <vt:lpstr>1-3) ابزارهای نوین، طرف تقاضا، بازار ثانویۀ رهن</vt:lpstr>
      <vt:lpstr>1-3) ابزارهای نوین، طرف تقاضا، بازار ثانویۀ رهن، بازیگران</vt:lpstr>
      <vt:lpstr>1-3) ابزارهای نوین، طرف تقاضا، بازار ثانویۀ رهن، کارکرد</vt:lpstr>
      <vt:lpstr>1-3) ابزارهای نوین، طرف تقاضا، بازار ثانویۀ رهن، MBS</vt:lpstr>
      <vt:lpstr>1-3) ابزارهای نوین، طرف تقاضا، بازار ثانویۀ رهن، انتشار MBS</vt:lpstr>
      <vt:lpstr>1-3) ابزارهای نوین، طرف تقاضا، بازار ثانویۀ رهن، تعامل با بازار</vt:lpstr>
      <vt:lpstr>1-3) ابزارهای نوین، طرف تقاضا، مشارکت زمانی</vt:lpstr>
      <vt:lpstr>1-3) ابزارهای نوین، طرف تقاضا، مشارکت زمانی، تنوع</vt:lpstr>
      <vt:lpstr>1-3) ابزارهای نوین، طرف تقاضا، مشارکت زمانی، بازیگران جهانی</vt:lpstr>
      <vt:lpstr>1-3) ابزارهای نوین، طرف تقاضا، مشارکت زمانی، اندازۀ صنعت</vt:lpstr>
      <vt:lpstr>4) ارزشیابی املاک و مستغلات</vt:lpstr>
      <vt:lpstr>1-4) روش هزینه، متدولوژی</vt:lpstr>
      <vt:lpstr>1-4) روش هزینه، در عمل</vt:lpstr>
      <vt:lpstr>1-4) روش هزینه، مشکلات</vt:lpstr>
      <vt:lpstr>2-4) روش جریان‌های نقدی، اهمیت</vt:lpstr>
      <vt:lpstr>2-4) روش جریان‌های نقدی، متدولوژی در 3 مرحله</vt:lpstr>
      <vt:lpstr>2-4) روش جریان‌های نقدی، مرحلۀ (1) برآورد جریان‌های نقدی</vt:lpstr>
      <vt:lpstr>2-4) روش جریان‌های نقدی، مرحلۀ (1) برآورد جریان‌های نقدی</vt:lpstr>
      <vt:lpstr>2-4) روش جریان‌های نقدی، مرحلۀ (2) نرخ بازده مورد نظر</vt:lpstr>
      <vt:lpstr>2-4) روش جریان‌های نقدی، مرحلۀ (2) نرخ بازده مورد نظر</vt:lpstr>
      <vt:lpstr>2-4) روش جریان‌های نقدی، مرحلۀ (2) نرخ بازده مورد نظر</vt:lpstr>
      <vt:lpstr>2-4) روش جریان‌های نقدی، مرحلۀ (2) نرخ بازده مورد نظر</vt:lpstr>
      <vt:lpstr>2-4) روش جریان‌های نقدی، مرحلۀ (3) تنزیل جریان‌های نقدی</vt:lpstr>
      <vt:lpstr>2-4) روش جریان‌های نقدی، مرحلۀ (3) تنزیل جریان‌های نقدی</vt:lpstr>
      <vt:lpstr>2-4) روش جریان‌های نقدی، مرحلۀ (3) تنزیل جریان‌های نقدی</vt:lpstr>
      <vt:lpstr>2-4) روش جریان‌های نقدی، ضرایب ارزشیابی</vt:lpstr>
      <vt:lpstr>2-4) روش جریان‌های نقدی، ضرایب ارزشیابی</vt:lpstr>
      <vt:lpstr>2-4) روش جریان‌های نقدی، ضرایب ارزشیابی</vt:lpstr>
      <vt:lpstr>3-4) مدل هدونیک (HPM)</vt:lpstr>
      <vt:lpstr>4-4) اختیارات واقعی، اختیار معامله</vt:lpstr>
      <vt:lpstr>4-4) اختیارات واقعی، اختیار معاملۀ زمین</vt:lpstr>
      <vt:lpstr>4-4) اختیارات واقعی، ارزشیابی اختیار معامله</vt:lpstr>
      <vt:lpstr>4-4) اختیارات واقعی، مفروضات مدل آربیتراژ</vt:lpstr>
      <vt:lpstr>4-4) اختیارات واقعی، مدل آربیتراژ، مرحلۀ (2) ایجاد سبد همسان</vt:lpstr>
      <vt:lpstr>4-4) اختیارات واقعی، مدل آربیتراژ، مرحلۀ (2) محاسبۀ خالص سرمایه‌گذاری</vt:lpstr>
      <vt:lpstr>4-4) اختیارات واقعی، مدل آربیتراژ، مثال</vt:lpstr>
      <vt:lpstr>4-4) اختیارات واقعی، مدل آربیتراژ، مثال</vt:lpstr>
      <vt:lpstr>4-4) اختیارات واقعی، مدل آربیتراژ، مثال</vt:lpstr>
      <vt:lpstr>4-4) اختیارات واقعی، مدل معادل مطمئن</vt:lpstr>
      <vt:lpstr>4-4) اختیارات واقعی، مدل معادل مطمئن، ارزش</vt:lpstr>
      <vt:lpstr>4-4) اختیارات واقعی، مدل معادل مطمئن، مثال</vt:lpstr>
      <vt:lpstr>4-4) اختیارات واقعی، مدل معادل مطمئن، مثال</vt:lpstr>
      <vt:lpstr>5) سایر موضوعات مرتبط با املاک و مستغلات</vt:lpstr>
      <vt:lpstr>1-5) اقتصاد کلان املاک و مستغلات</vt:lpstr>
      <vt:lpstr>2-5) مالیات و اصلاح قانون، مالیات‌های موجود</vt:lpstr>
      <vt:lpstr>2-5) مالیات و اصلاح قانون، عملکرد مالیاتی</vt:lpstr>
      <vt:lpstr>2-5) مالیات و اصلاح قانون، توسعۀ نظام مالیاتی</vt:lpstr>
      <vt:lpstr>3-5) ضرورت مقررات برای واسطه‌گری در بازار املاک</vt:lpstr>
      <vt:lpstr>4-5) سایر قوانین</vt:lpstr>
      <vt:lpstr>6) خلاصه و جمع‌بندی</vt:lpstr>
      <vt:lpstr>6) خلاصه و جمع‌بندی</vt:lpstr>
      <vt:lpstr>6) خلاصه و جمع‌بندی</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محمود رنگ آمیز</dc:creator>
  <cp:lastModifiedBy>Hadi Lari</cp:lastModifiedBy>
  <cp:revision>177</cp:revision>
  <dcterms:created xsi:type="dcterms:W3CDTF">2014-01-09T10:09:24Z</dcterms:created>
  <dcterms:modified xsi:type="dcterms:W3CDTF">2014-02-22T04:38:11Z</dcterms:modified>
</cp:coreProperties>
</file>